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gif" ContentType="image/gif"/>
  <Override PartName="/ppt/media/image2.gif" ContentType="image/gif"/>
  <Override PartName="/ppt/media/image3.gif" ContentType="image/gif"/>
  <Override PartName="/ppt/media/image4.gif" ContentType="image/gif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</a:t>
            </a:r>
            <a:r>
              <a:rPr b="0" lang="en-US" sz="1800" spc="-1" strike="noStrike">
                <a:latin typeface="Arial"/>
              </a:rPr>
              <a:t>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postgresql.org/docs/current/static/functions.html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sk-SK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SQL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RIGHT [OUTER] JOIN: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21" name="Table 2"/>
          <p:cNvGraphicFramePr/>
          <p:nvPr/>
        </p:nvGraphicFramePr>
        <p:xfrm>
          <a:off x="4091400" y="1875960"/>
          <a:ext cx="190728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" name="Table 3"/>
          <p:cNvGraphicFramePr/>
          <p:nvPr/>
        </p:nvGraphicFramePr>
        <p:xfrm>
          <a:off x="602280" y="1851480"/>
          <a:ext cx="2428920" cy="18536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4"/>
          <p:cNvGraphicFramePr/>
          <p:nvPr/>
        </p:nvGraphicFramePr>
        <p:xfrm>
          <a:off x="6589440" y="1845720"/>
          <a:ext cx="4336560" cy="185364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24" name="CustomShape 5"/>
          <p:cNvSpPr/>
          <p:nvPr/>
        </p:nvSpPr>
        <p:spPr>
          <a:xfrm>
            <a:off x="3132720" y="2264400"/>
            <a:ext cx="759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RIGHT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6098040" y="2402640"/>
            <a:ext cx="2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7"/>
          <p:cNvSpPr/>
          <p:nvPr/>
        </p:nvSpPr>
        <p:spPr>
          <a:xfrm>
            <a:off x="659520" y="4938840"/>
            <a:ext cx="6856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FROM dept AS 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RIGHT 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emp AS 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e.deptno = d.deptno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27" name="Picture 2" descr="SQL RIGHT JOIN"/>
          <p:cNvPicPr/>
          <p:nvPr/>
        </p:nvPicPr>
        <p:blipFill>
          <a:blip r:embed="rId1"/>
          <a:stretch/>
        </p:blipFill>
        <p:spPr>
          <a:xfrm>
            <a:off x="9021600" y="217440"/>
            <a:ext cx="1904040" cy="1379880"/>
          </a:xfrm>
          <a:prstGeom prst="rect">
            <a:avLst/>
          </a:prstGeom>
          <a:ln w="0">
            <a:noFill/>
          </a:ln>
        </p:spPr>
      </p:pic>
      <p:sp>
        <p:nvSpPr>
          <p:cNvPr id="128" name="CustomShape 8"/>
          <p:cNvSpPr/>
          <p:nvPr/>
        </p:nvSpPr>
        <p:spPr>
          <a:xfrm>
            <a:off x="864000" y="4352760"/>
            <a:ext cx="4694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isté ako LEFT JOIN, akurát v obrátenom poradí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Operátory, výrazy a funkcie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 podmienke za WHERE môžete používať operátory: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=, &lt;&gt;, &gt;, &lt;, &gt;=, &lt;=, BETWEEN, LIKE, IN, IS NULL, IS NOT NULL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AND, OR, ! (NOT)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taktiež môžete používať aritmetické výrazy a hromadu ďalších funkcií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napr. </a:t>
            </a:r>
            <a:r>
              <a:rPr b="0" i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concat(e.firstname,’ ‘, e.lastname)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funkcie na prácu s dátumami, číslami a pod. 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zoznam podporovaných funkcií a ich syntax závisí na konkrétnom databázovom systéme</a:t>
            </a:r>
            <a:endParaRPr b="0" lang="en-US" sz="24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https://www.postgresql.org/docs/current/static/functions.html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Vnorený SELECT (subselect)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3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name FROM emp e WHERE e.ID IN (SELECT ID FROM managers)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name FROM emp e WHERE EXISTS (SELECT * FROM managers WHERE id=e.id)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 prípade vnorených selectov si treba dávať pozor na efektívnosť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operácie vie databázový systém vcelku dobre optimalizovať 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(ak máte správne navrhnutú DB – o tom neskôr)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aj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EXISTS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EXISTS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sú priamočiare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optimalizovať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IN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môže byť problém, ľahšie napíšete „neefektívny“ dotaz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premyslite si, že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EXISTS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možno vždy prepísať ako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;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 EXISTS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ako rozdiel (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EXCEPT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Množinové operácie: UNION, EXCEPT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4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name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FROM emp_dallas WHERE sal&gt;=1000</a:t>
            </a:r>
            <a:br>
              <a:rPr sz="1800"/>
            </a:br>
            <a:br>
              <a:rPr sz="1800"/>
            </a:b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UNION [ALL]</a:t>
            </a:r>
            <a:br>
              <a:rPr sz="1800"/>
            </a:b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name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FROM emp_huston WHERE sal&gt;=500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počet a typy atribútov v jednotlivých častiach musia byť rovnaké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UNION je zjednotenie, EXCEPT je rozdiel (multi)množín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Pomocné tabuľky a CTE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WITH emp_houston AS (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 as e, dept as d 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WHERE e.deptno=d.deptno and d.dname=‘houston’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emp_houston WHERE sal&gt;=1000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TEMPORARY TABLE emp_houston (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 as e, dept as d 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WHERE e.deptno=d.deptno and d.dname=‘houston’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);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emp_houston WHERE sal&gt;=1000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PostgreSQL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8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na cvičeniach budeme pracovať s databázovým systémom PostgreSQL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väčšina databázových systémov má architektúru klient-server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server</a:t>
            </a:r>
            <a:endParaRPr b="0" lang="en-US" sz="24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obsahuje dáta</a:t>
            </a:r>
            <a:endParaRPr b="0" lang="en-US" sz="20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rozumie SQL dotazom</a:t>
            </a:r>
            <a:endParaRPr b="0" lang="en-US" sz="20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klienti sa na neho pripájajú väčšinou cez socket (TCP/IP), príp. named pipes či iné kanály podporované OS</a:t>
            </a:r>
            <a:endParaRPr b="0" lang="en-US" sz="20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klient</a:t>
            </a:r>
            <a:endParaRPr b="0" lang="en-US" sz="24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aplikácia, ktorá potrebuje pracovať s dátami</a:t>
            </a:r>
            <a:endParaRPr b="0" lang="en-US" sz="20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serveru posiela dotazy v SQL jazyku</a:t>
            </a:r>
            <a:endParaRPr b="0" lang="en-US" sz="2000" spc="-1" strike="noStrike"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zobrazí / spracuje odpoveď od servera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Niektoré funkcie možno implementovať na ľubovoľnej strane (napr. stránkovanie).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PostgreSQL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0" name="TextShape 2"/>
          <p:cNvSpPr/>
          <p:nvPr/>
        </p:nvSpPr>
        <p:spPr>
          <a:xfrm>
            <a:off x="914760" y="177552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máme otvorené dve terminálové okná na cvika.dcs.fmph.uniba.sk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 jednom okne editujeme súbor so zadaním, napr.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vim queries.sql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 druhom okne editovaný súbor spustíme (všetky dotazy v ňom) príkazom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sk-SK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1" lang="sk-SK" sz="3000" spc="-1" strike="noStrike">
                <a:solidFill>
                  <a:srgbClr val="000000"/>
                </a:solidFill>
                <a:latin typeface="Calibri"/>
                <a:ea typeface="DejaVu Sans"/>
              </a:rPr>
              <a:t>psql -f queries.sql</a:t>
            </a:r>
            <a:endParaRPr b="0" lang="en-US" sz="3000" spc="-1" strike="noStrike"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neuškodí tretie okno, kde spustíme </a:t>
            </a:r>
            <a:r>
              <a:rPr b="1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psql</a:t>
            </a: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 a používame ho na prezeranie obsahu databázy a ladenie dotazov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každý pracuje nad svojou databázou, ktorá je automaticky vybratá po spustení psql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Práca s konzolou PostgreSQL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konzolu (interaktívny terminál) PostgreSQL sputíte príkazom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psql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 konzole následne môžete písať dotazy, napr.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emp;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zaujímavé špeciálne príkazy: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\d emp resp. \d+ emp - zobrazí štruktúru tabuľky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\d - zobrazí zoznam tabuliek v aktuálnej databáze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\db - zobrazí zoznam databáz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\c emp - pripojí sa k databáze emp</a:t>
            </a:r>
            <a:endParaRPr b="0" lang="en-US" sz="24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\q - ukončenie konzoly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dokumentácia konzolových príkazov: http://www.postgresql.org/docs/current/static/app-psql.html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SQL --- Structured Query Language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TextShape 2"/>
          <p:cNvSpPr/>
          <p:nvPr/>
        </p:nvSpPr>
        <p:spPr>
          <a:xfrm>
            <a:off x="838080" y="1590480"/>
            <a:ext cx="10514520" cy="46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3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SQL je v súčasnosti najpoužívanejší dotazovací jazyk.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štandard už z 80. tych rokov (1986); posledných 10 rokov sa štandard veľmi nemenil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aj keď existuje štandard, „SQL“ je rôzne pre každý databázový systém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dotazy napísané pre jeden databázový systém (PosgreSQL) nemusia fungovať v inom (MySQL), hlavne kvôli rôznym užitočným rozšírieniam SQL, ktoré poskytuje daný databázový systém</a:t>
            </a:r>
            <a:endParaRPr b="0" lang="en-US" sz="24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súčasťou je Data Manipulation Language (DML) a Data Definition Language (DDL)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Základná syntax:</a:t>
            </a:r>
            <a:endParaRPr b="0" lang="en-US" sz="2800" spc="-1" strike="noStrike"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k-SK" sz="3100" spc="-1" strike="noStrike">
                <a:solidFill>
                  <a:srgbClr val="000000"/>
                </a:solidFill>
                <a:latin typeface="Calibri"/>
                <a:ea typeface="DejaVu Sans"/>
              </a:rPr>
              <a:t>SELECT</a:t>
            </a:r>
            <a:r>
              <a:rPr b="0" lang="sk-SK" sz="3100" spc="-1" strike="noStrike">
                <a:solidFill>
                  <a:srgbClr val="000000"/>
                </a:solidFill>
                <a:latin typeface="Calibri"/>
                <a:ea typeface="DejaVu Sans"/>
              </a:rPr>
              <a:t> &lt;zoznam atribútov&gt;</a:t>
            </a:r>
            <a:br>
              <a:rPr sz="1800"/>
            </a:br>
            <a:r>
              <a:rPr b="1" lang="sk-SK" sz="3100" spc="-1" strike="noStrike">
                <a:solidFill>
                  <a:srgbClr val="000000"/>
                </a:solidFill>
                <a:latin typeface="Calibri"/>
                <a:ea typeface="DejaVu Sans"/>
              </a:rPr>
              <a:t>FROM</a:t>
            </a:r>
            <a:r>
              <a:rPr b="0" lang="sk-SK" sz="3100" spc="-1" strike="noStrike">
                <a:solidFill>
                  <a:srgbClr val="000000"/>
                </a:solidFill>
                <a:latin typeface="Calibri"/>
                <a:ea typeface="DejaVu Sans"/>
              </a:rPr>
              <a:t> &lt;zoznam relácií&gt;</a:t>
            </a:r>
            <a:br>
              <a:rPr sz="1800"/>
            </a:br>
            <a:r>
              <a:rPr b="1" lang="sk-SK" sz="3100" spc="-1" strike="noStrike">
                <a:solidFill>
                  <a:srgbClr val="000000"/>
                </a:solidFill>
                <a:latin typeface="Calibri"/>
                <a:ea typeface="DejaVu Sans"/>
              </a:rPr>
              <a:t>WHERE</a:t>
            </a:r>
            <a:r>
              <a:rPr b="0" lang="sk-SK" sz="3100" spc="-1" strike="noStrike">
                <a:solidFill>
                  <a:srgbClr val="000000"/>
                </a:solidFill>
                <a:latin typeface="Calibri"/>
                <a:ea typeface="DejaVu Sans"/>
              </a:rPr>
              <a:t> &lt;podmienka&gt;</a:t>
            </a:r>
            <a:br>
              <a:rPr sz="1800"/>
            </a:br>
            <a:r>
              <a:rPr b="0" lang="sk-SK" sz="3100" spc="-1" strike="noStrike">
                <a:solidFill>
                  <a:srgbClr val="000000"/>
                </a:solidFill>
                <a:latin typeface="Calibri"/>
                <a:ea typeface="DejaVu Sans"/>
              </a:rPr>
              <a:t>[ORDER BY atribút1, atribút2...]</a:t>
            </a:r>
            <a:br>
              <a:rPr sz="1800"/>
            </a:br>
            <a:r>
              <a:rPr b="0" lang="sk-SK" sz="3100" spc="-1" strike="noStrike">
                <a:solidFill>
                  <a:srgbClr val="000000"/>
                </a:solidFill>
                <a:latin typeface="Calibri"/>
                <a:ea typeface="DejaVu Sans"/>
              </a:rPr>
              <a:t>[LIMIT 100] [OFFSET 0]</a:t>
            </a:r>
            <a:endParaRPr b="0" lang="en-US" sz="3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Príklad SQL dotazu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SELECT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concat(e.firstname,’ ‘,e.lastname) AS ename, 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(</a:t>
            </a: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CASE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WHEN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e.comm </a:t>
            </a: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IS NULL THEN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e.sal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ELSE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e.comm + e.sal</a:t>
            </a:r>
            <a:br>
              <a:rPr sz="1800"/>
            </a:b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	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) AS ‘total_salary’</a:t>
            </a:r>
            <a:br>
              <a:rPr sz="1800"/>
            </a:b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FROM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emp</a:t>
            </a:r>
            <a:br>
              <a:rPr sz="1800"/>
            </a:b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WHERE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deptno&gt;=20 </a:t>
            </a:r>
            <a:r>
              <a:rPr b="1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AND</a:t>
            </a:r>
            <a:r>
              <a:rPr b="0" lang="sk-SK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lower(e.firstname)=‘john’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Multimnožiny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Jazyk SQL uvažuje relácie ako multimnožiny, čiže môžu obsahovať duplikáty riadkov (na rozdiel od Datalogu). 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Ak duplikáty nechceme, musíme si to dodatočne vynútiť (obmedzením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UNIQUE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pri vytváraní tabuliek --- viac o tom neskôr pri DDL --- a pomocou </a:t>
            </a:r>
            <a:r>
              <a:rPr b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DISTINCT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v dotazoch).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JOINs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Text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join je s</a:t>
            </a: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pojenie dvoch tabuliek; je to podmnožina karteziánskeho súčinu tabuliek špecifikovaná dodatočnými podmienkami na prepájanie (karteziánsky súčin – každý riadok s každým)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Karteziánsky súčin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INNER JOIN alebo iba JOIN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LEFT OUTER JOIN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RIGHT OUTER JOIN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k-SK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FULL JOIN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Kartézsky súčin (FULL JOIN):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86" name="Table 2"/>
          <p:cNvGraphicFramePr/>
          <p:nvPr/>
        </p:nvGraphicFramePr>
        <p:xfrm>
          <a:off x="838080" y="1845720"/>
          <a:ext cx="190728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Table 3"/>
          <p:cNvGraphicFramePr/>
          <p:nvPr/>
        </p:nvGraphicFramePr>
        <p:xfrm>
          <a:off x="3268080" y="1845720"/>
          <a:ext cx="2428920" cy="14828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Table 4"/>
          <p:cNvGraphicFramePr/>
          <p:nvPr/>
        </p:nvGraphicFramePr>
        <p:xfrm>
          <a:off x="6451560" y="1845720"/>
          <a:ext cx="4336560" cy="370764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sp>
        <p:nvSpPr>
          <p:cNvPr id="89" name="CustomShape 5"/>
          <p:cNvSpPr/>
          <p:nvPr/>
        </p:nvSpPr>
        <p:spPr>
          <a:xfrm>
            <a:off x="2872800" y="2402640"/>
            <a:ext cx="29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5955480" y="2402640"/>
            <a:ext cx="2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861120" y="4165560"/>
            <a:ext cx="3452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emp, dept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92" name="Picture 2" descr="SQL FULL OUTER JOIN"/>
          <p:cNvPicPr/>
          <p:nvPr/>
        </p:nvPicPr>
        <p:blipFill>
          <a:blip r:embed="rId1"/>
          <a:stretch/>
        </p:blipFill>
        <p:spPr>
          <a:xfrm>
            <a:off x="9448920" y="210240"/>
            <a:ext cx="1904040" cy="137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INNER JOIN = JOIN: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94" name="Table 2"/>
          <p:cNvGraphicFramePr/>
          <p:nvPr/>
        </p:nvGraphicFramePr>
        <p:xfrm>
          <a:off x="838080" y="1845720"/>
          <a:ext cx="190728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3"/>
          <p:cNvGraphicFramePr/>
          <p:nvPr/>
        </p:nvGraphicFramePr>
        <p:xfrm>
          <a:off x="3524040" y="1845720"/>
          <a:ext cx="2428920" cy="14828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6" name="Table 4"/>
          <p:cNvGraphicFramePr/>
          <p:nvPr/>
        </p:nvGraphicFramePr>
        <p:xfrm>
          <a:off x="6589440" y="1845720"/>
          <a:ext cx="4336560" cy="370764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7" name="CustomShape 5"/>
          <p:cNvSpPr/>
          <p:nvPr/>
        </p:nvSpPr>
        <p:spPr>
          <a:xfrm>
            <a:off x="2873520" y="2402640"/>
            <a:ext cx="61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6"/>
          <p:cNvSpPr/>
          <p:nvPr/>
        </p:nvSpPr>
        <p:spPr>
          <a:xfrm>
            <a:off x="6098040" y="2402640"/>
            <a:ext cx="2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761040" y="3625560"/>
            <a:ext cx="3902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 e, dept 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WHERE e.deptno = d.deptno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0" name="CustomShape 8"/>
          <p:cNvSpPr/>
          <p:nvPr/>
        </p:nvSpPr>
        <p:spPr>
          <a:xfrm>
            <a:off x="513000" y="4589640"/>
            <a:ext cx="56368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 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dept 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e.deptno = d.deptno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9"/>
          <p:cNvSpPr/>
          <p:nvPr/>
        </p:nvSpPr>
        <p:spPr>
          <a:xfrm>
            <a:off x="579960" y="5653440"/>
            <a:ext cx="6083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FROM emp e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NATURAL 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dept as d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2" name="Picture 4" descr="SQL INNER JOIN"/>
          <p:cNvPicPr/>
          <p:nvPr/>
        </p:nvPicPr>
        <p:blipFill>
          <a:blip r:embed="rId1"/>
          <a:stretch/>
        </p:blipFill>
        <p:spPr>
          <a:xfrm>
            <a:off x="9282600" y="210240"/>
            <a:ext cx="1904040" cy="137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INNER JOIN = JOIN: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04" name="Table 2"/>
          <p:cNvGraphicFramePr/>
          <p:nvPr/>
        </p:nvGraphicFramePr>
        <p:xfrm>
          <a:off x="838080" y="1845720"/>
          <a:ext cx="190728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3"/>
          <p:cNvGraphicFramePr/>
          <p:nvPr/>
        </p:nvGraphicFramePr>
        <p:xfrm>
          <a:off x="3524040" y="1845720"/>
          <a:ext cx="2428920" cy="18536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4"/>
          <p:cNvGraphicFramePr/>
          <p:nvPr/>
        </p:nvGraphicFramePr>
        <p:xfrm>
          <a:off x="6538680" y="905760"/>
          <a:ext cx="4336560" cy="482004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sngStrike">
                          <a:solidFill>
                            <a:srgbClr val="80808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7" name="CustomShape 5"/>
          <p:cNvSpPr/>
          <p:nvPr/>
        </p:nvSpPr>
        <p:spPr>
          <a:xfrm>
            <a:off x="2873520" y="2402640"/>
            <a:ext cx="61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6"/>
          <p:cNvSpPr/>
          <p:nvPr/>
        </p:nvSpPr>
        <p:spPr>
          <a:xfrm>
            <a:off x="6098040" y="2402640"/>
            <a:ext cx="2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7"/>
          <p:cNvSpPr/>
          <p:nvPr/>
        </p:nvSpPr>
        <p:spPr>
          <a:xfrm>
            <a:off x="666000" y="3822840"/>
            <a:ext cx="5636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FROM emp 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dept d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e.deptno = d.deptno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858240" y="6073560"/>
            <a:ext cx="4578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Ako by ste zapísali JOIN v Datalogu?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sk-SK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LEFT [OUTER] JOIN:</a:t>
            </a:r>
            <a:endParaRPr b="0" lang="en-US" sz="4400" spc="-1" strike="noStrike">
              <a:latin typeface="Arial"/>
            </a:endParaRPr>
          </a:p>
        </p:txBody>
      </p:sp>
      <p:graphicFrame>
        <p:nvGraphicFramePr>
          <p:cNvPr id="112" name="Table 2"/>
          <p:cNvGraphicFramePr/>
          <p:nvPr/>
        </p:nvGraphicFramePr>
        <p:xfrm>
          <a:off x="838080" y="1845720"/>
          <a:ext cx="1907280" cy="1482840"/>
        </p:xfrm>
        <a:graphic>
          <a:graphicData uri="http://schemas.openxmlformats.org/drawingml/2006/table">
            <a:tbl>
              <a:tblPr/>
              <a:tblGrid>
                <a:gridCol w="968400"/>
                <a:gridCol w="9392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" name="Table 3"/>
          <p:cNvGraphicFramePr/>
          <p:nvPr/>
        </p:nvGraphicFramePr>
        <p:xfrm>
          <a:off x="3524040" y="1845720"/>
          <a:ext cx="2428920" cy="1853640"/>
        </p:xfrm>
        <a:graphic>
          <a:graphicData uri="http://schemas.openxmlformats.org/drawingml/2006/table">
            <a:tbl>
              <a:tblPr/>
              <a:tblGrid>
                <a:gridCol w="938880"/>
                <a:gridCol w="149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Development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Table 4"/>
          <p:cNvGraphicFramePr/>
          <p:nvPr/>
        </p:nvGraphicFramePr>
        <p:xfrm>
          <a:off x="6589440" y="1845720"/>
          <a:ext cx="4336560" cy="1853640"/>
        </p:xfrm>
        <a:graphic>
          <a:graphicData uri="http://schemas.openxmlformats.org/drawingml/2006/table">
            <a:tbl>
              <a:tblPr/>
              <a:tblGrid>
                <a:gridCol w="968400"/>
                <a:gridCol w="938880"/>
                <a:gridCol w="938880"/>
                <a:gridCol w="14907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Deptno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Dept. 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John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Human res.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Thomas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Joe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null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</a:tbl>
          </a:graphicData>
        </a:graphic>
      </p:graphicFrame>
      <p:sp>
        <p:nvSpPr>
          <p:cNvPr id="115" name="CustomShape 5"/>
          <p:cNvSpPr/>
          <p:nvPr/>
        </p:nvSpPr>
        <p:spPr>
          <a:xfrm>
            <a:off x="2790360" y="2264400"/>
            <a:ext cx="610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LEFT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JOIN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6098040" y="2402640"/>
            <a:ext cx="29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7"/>
          <p:cNvSpPr/>
          <p:nvPr/>
        </p:nvSpPr>
        <p:spPr>
          <a:xfrm>
            <a:off x="755280" y="3902760"/>
            <a:ext cx="50241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SELECT * </a:t>
            </a:r>
            <a:br>
              <a:rPr sz="1800"/>
            </a:b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FROM emp as 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LEFT JOIN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dept as d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e.deptno = d.deptno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18" name="Picture 2" descr="SQL LEFT JOIN"/>
          <p:cNvPicPr/>
          <p:nvPr/>
        </p:nvPicPr>
        <p:blipFill>
          <a:blip r:embed="rId1"/>
          <a:stretch/>
        </p:blipFill>
        <p:spPr>
          <a:xfrm>
            <a:off x="9138600" y="257400"/>
            <a:ext cx="1904040" cy="1379880"/>
          </a:xfrm>
          <a:prstGeom prst="rect">
            <a:avLst/>
          </a:prstGeom>
          <a:ln w="0">
            <a:noFill/>
          </a:ln>
        </p:spPr>
      </p:pic>
      <p:sp>
        <p:nvSpPr>
          <p:cNvPr id="119" name="CustomShape 8"/>
          <p:cNvSpPr/>
          <p:nvPr/>
        </p:nvSpPr>
        <p:spPr>
          <a:xfrm>
            <a:off x="798120" y="5911920"/>
            <a:ext cx="5212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5b9bd5"/>
                </a:solidFill>
                <a:latin typeface="Calibri"/>
                <a:ea typeface="DejaVu Sans"/>
              </a:rPr>
              <a:t>Ako by ste zapísali LEFT JOIN v Datalogu?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Application>LibreOffice/7.3.6.2$Linux_X86_64 LibreOffice_project/30$Build-2</Application>
  <AppVersion>15.0000</AppVersion>
  <Words>924</Words>
  <Paragraphs>391</Paragraphs>
  <Company>Grizli777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2016-10-02T12:30:03Z</dcterms:created>
  <dc:creator>Michal</dc:creator>
  <dc:description/>
  <dc:language>en-US</dc:language>
  <cp:lastModifiedBy/>
  <dcterms:modified xsi:type="dcterms:W3CDTF">2022-10-03T12:37:35Z</dcterms:modified>
  <cp:revision>100</cp:revision>
  <dc:subject/>
  <dc:title>SQL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18</vt:i4>
  </property>
</Properties>
</file>