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+jEc8/Q7qYPHixKZYpv0jja3H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1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3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3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3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4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4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9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9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9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-SK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Datalog</a:t>
            </a: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-SK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Datalog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Char char="•"/>
            </a:pPr>
            <a:r>
              <a:rPr b="0" i="0" lang="sk-SK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Podrobnejšie teoretické základy na prednáškach</a:t>
            </a:r>
            <a:endParaRPr b="0" i="0" sz="238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Char char="•"/>
            </a:pPr>
            <a:r>
              <a:rPr b="0" i="0" lang="sk-SK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v datalogu je množina pravidiel (implikácií), napr.</a:t>
            </a:r>
            <a:endParaRPr b="0" i="0" sz="238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Arial"/>
              <a:buChar char="•"/>
            </a:pPr>
            <a:r>
              <a:rPr b="0" i="0" lang="sk-SK" sz="20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zlozene_cislo(Z) ← krat(X, Y, Z), int(X), int(Y), not X = 1, not Y = 1.</a:t>
            </a:r>
            <a:endParaRPr b="0" i="0" sz="204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Arial"/>
              <a:buChar char="•"/>
            </a:pPr>
            <a:r>
              <a:rPr b="0" i="0" lang="sk-SK" sz="20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prvocislo(Z) ← int(Z), not Z = 1, not zlozene_cislo(Z).</a:t>
            </a:r>
            <a:endParaRPr b="0" i="0" sz="204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Char char="•"/>
            </a:pPr>
            <a:r>
              <a:rPr b="0" i="0" lang="sk-SK" sz="238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b="0" i="0" sz="238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-SK" sz="204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&lt;hlava&gt;: &lt;atom&gt;</a:t>
            </a:r>
            <a:endParaRPr b="0" sz="204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sk-SK" sz="204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&lt;hlava&gt; :- &lt;telo&gt;</a:t>
            </a:r>
            <a:endParaRPr b="0" sz="204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sk-SK" sz="204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&lt;telo&gt;: &lt;atom&gt; | \+ &lt;atom&gt; | &lt;telo&gt;, &lt;atom&gt;</a:t>
            </a:r>
            <a:endParaRPr b="0" sz="204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sk-SK" sz="238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 vyhodnocovanie datalogových dotazov budeme používať Prolog, preto na ich zápis využijeme syntax Prologu (k</a:t>
            </a:r>
            <a:r>
              <a:rPr lang="sk-SK" sz="2380">
                <a:latin typeface="Calibri"/>
                <a:ea typeface="Calibri"/>
                <a:cs typeface="Calibri"/>
                <a:sym typeface="Calibri"/>
              </a:rPr>
              <a:t>torý je nadmnožinou datalogu)</a:t>
            </a:r>
            <a:r>
              <a:rPr b="0" lang="sk-SK" sz="238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sz="238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Char char="•"/>
            </a:pPr>
            <a:r>
              <a:rPr b="0" lang="sk-SK" sz="238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\+ </a:t>
            </a:r>
            <a:r>
              <a:rPr b="0" lang="sk-SK" sz="238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je negácia, </a:t>
            </a:r>
            <a:r>
              <a:rPr b="0" lang="sk-SK" sz="238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 </a:t>
            </a:r>
            <a:r>
              <a:rPr b="0" lang="sk-SK" sz="238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je “implikácia”</a:t>
            </a:r>
            <a:endParaRPr b="0" sz="238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711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t/>
            </a:r>
            <a:endParaRPr b="0" sz="238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sk-SK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Datalog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2"/>
              <a:buFont typeface="Arial"/>
              <a:buChar char="•"/>
            </a:pPr>
            <a:r>
              <a:rPr b="0" lang="sk-SK" sz="2632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príklad datalogovského pravidla: </a:t>
            </a:r>
            <a:endParaRPr b="0" sz="2632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92"/>
              <a:buFont typeface="Noto Sans Symbols"/>
              <a:buChar char="−"/>
            </a:pPr>
            <a:r>
              <a:rPr b="0" i="0" lang="sk-SK" sz="225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res(N,J) :- emp(_,N,J,_,_,S,_), S&gt;=2000.	</a:t>
            </a:r>
            <a:endParaRPr b="0" i="0" sz="225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1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256"/>
              <a:buFont typeface="Arial"/>
              <a:buChar char="•"/>
            </a:pPr>
            <a:r>
              <a:rPr b="0" i="0" lang="sk-SK" sz="225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 ľavej strane vždy len jeden pozitívny atóm</a:t>
            </a:r>
            <a:endParaRPr b="0" i="0" sz="225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1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256"/>
              <a:buFont typeface="Arial"/>
              <a:buChar char="•"/>
            </a:pPr>
            <a:r>
              <a:rPr b="0" i="0" lang="sk-SK" sz="225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premenné začínajú veľkým písmenom</a:t>
            </a:r>
            <a:endParaRPr b="0" i="0" sz="225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1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256"/>
              <a:buFont typeface="Arial"/>
              <a:buChar char="•"/>
            </a:pPr>
            <a:r>
              <a:rPr b="0" i="0" lang="sk-SK" sz="225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konštanty malými písmenami</a:t>
            </a:r>
            <a:endParaRPr b="0" i="0" sz="225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1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256"/>
              <a:buFont typeface="Arial"/>
              <a:buChar char="•"/>
            </a:pPr>
            <a:r>
              <a:rPr b="0" i="0" lang="sk-SK" sz="225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každá premenná sa v tele pravidla uvedená aspoň v jednom </a:t>
            </a:r>
            <a:r>
              <a:rPr b="0" i="1" lang="sk-SK" sz="225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pozitívnom EDB kontexte</a:t>
            </a:r>
            <a:endParaRPr b="0" i="0" sz="225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1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256"/>
              <a:buFont typeface="Arial"/>
              <a:buChar char="•"/>
            </a:pPr>
            <a:r>
              <a:rPr b="0" i="0" lang="sk-SK" sz="225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_ znamená anonymnú premennú</a:t>
            </a:r>
            <a:endParaRPr b="0" i="0" sz="225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1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256"/>
              <a:buFont typeface="Arial"/>
              <a:buChar char="•"/>
            </a:pPr>
            <a:r>
              <a:rPr b="0" i="0" lang="sk-SK" sz="225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 vyhodnocovanie aritmetických výrazov slúži operátor </a:t>
            </a:r>
            <a:r>
              <a:rPr b="1" i="1" lang="sk-SK" sz="225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sk-SK" sz="225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25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2" marL="6858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79"/>
              <a:buFont typeface="Arial"/>
              <a:buChar char="•"/>
            </a:pPr>
            <a:r>
              <a:rPr b="0" i="0" lang="sk-SK" sz="187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napr. X is 2+3, nie X = 2+3 </a:t>
            </a:r>
            <a:endParaRPr b="0" i="0" sz="1879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2" marL="6858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79"/>
              <a:buFont typeface="Arial"/>
              <a:buChar char="•"/>
            </a:pPr>
            <a:r>
              <a:rPr b="0" i="0" lang="sk-SK" sz="187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(symbol = by bol interpretovaný ako unifikácia termov a nedôjde k žiadnej aritmetickej operácii).</a:t>
            </a:r>
            <a:endParaRPr b="0" i="0" sz="1879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79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sk-SK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Práca s datalogom: SWI-Prolog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838080" y="1654560"/>
            <a:ext cx="10515240" cy="448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sk-SK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 možnosti:</a:t>
            </a:r>
            <a:endParaRPr b="0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sk-SK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 serveri </a:t>
            </a:r>
            <a:r>
              <a:rPr b="0" i="1" lang="sk-SK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cvika</a:t>
            </a:r>
            <a:r>
              <a:rPr b="0" i="0" lang="sk-SK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pripojiť sa cez ssh na cvika.dcs.fmph.uniba.sk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rPr b="0" i="0" lang="sk-SK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(prihlasovacie meno / heslo ako v AISe)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sk-SK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 Linuxe v M217, alebo na vlastnom počítači, kde nainštalujete SWI-Prolog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sk-SK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online na https://swish.swi-prolog.org/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23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sk-SK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odporúčame otvoriť si 3 okná</a:t>
            </a:r>
            <a:endParaRPr b="0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sk-SK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 jednom editujete súbor s dotazmi, napr. </a:t>
            </a:r>
            <a:r>
              <a:rPr b="1" i="0" lang="sk-SK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vim queries_emp.pl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sk-SK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 druhom okne máte spustené prostredie prologu: </a:t>
            </a:r>
            <a:r>
              <a:rPr b="1" i="0" lang="sk-SK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swipl -s queries_emp.pl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sk-SK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 treťom okne máte databázu (zoznam faktov)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sk-SK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Práca s datalogom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sk-SK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 zapísaní dotazu do súboru ho treba uložiť na disk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sk-SK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(vim: ESC</a:t>
            </a:r>
            <a:r>
              <a:rPr lang="sk-SK" sz="2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lang="sk-SK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":w", ENTER). 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sk-SK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potom novú verziu skompilovať: </a:t>
            </a:r>
            <a:r>
              <a:rPr b="1" lang="sk-SK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make. </a:t>
            </a:r>
            <a:r>
              <a:rPr b="0" lang="sk-SK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(aj s tou bodkou)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sk-SK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nezabudnite skontrolovať, či kompilátor hlási chyby a prípadne ich opraviť 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sk-SK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výpočet dotazov:</a:t>
            </a:r>
            <a:br>
              <a:rPr lang="sk-SK" sz="1800"/>
            </a:br>
            <a:r>
              <a:rPr lang="sk-SK" sz="1800"/>
              <a:t>	</a:t>
            </a:r>
            <a:r>
              <a:rPr b="1" lang="sk-SK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?- q(job(J)).</a:t>
            </a:r>
            <a:r>
              <a:rPr b="0" lang="sk-SK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36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sk-SK" sz="28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lang="sk-SK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redikát "q(_)" slúži na pekné formátovanie výstupu a elimináciu zdanlivých duplikátov </a:t>
            </a:r>
            <a:r>
              <a:rPr lang="sk-SK" sz="2800">
                <a:latin typeface="Calibri"/>
                <a:ea typeface="Calibri"/>
                <a:cs typeface="Calibri"/>
                <a:sym typeface="Calibri"/>
              </a:rPr>
              <a:t>(Prolog robí úplný backtracking a konkrétnu hodnotu môže nájsť vo viacerých vetvách)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sk-SK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Datalog a negácia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0" lang="sk-SK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Dvojice </a:t>
            </a:r>
            <a:r>
              <a:rPr lang="sk-SK" sz="2400">
                <a:latin typeface="Calibri"/>
                <a:ea typeface="Calibri"/>
                <a:cs typeface="Calibri"/>
                <a:sym typeface="Calibri"/>
              </a:rPr>
              <a:t>[D</a:t>
            </a:r>
            <a:r>
              <a:rPr b="0" lang="sk-SK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sk-SK" sz="2400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lang="sk-SK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 tak</a:t>
            </a:r>
            <a:r>
              <a:rPr lang="sk-SK" sz="2400"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b="0" lang="sk-SK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že pozícia J nie je v </a:t>
            </a:r>
            <a:r>
              <a:rPr lang="sk-SK" sz="2400">
                <a:latin typeface="Calibri"/>
                <a:ea typeface="Calibri"/>
                <a:cs typeface="Calibri"/>
                <a:sym typeface="Calibri"/>
              </a:rPr>
              <a:t>oddelení</a:t>
            </a:r>
            <a:r>
              <a:rPr b="0" lang="sk-SK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</a:t>
            </a:r>
            <a:r>
              <a:rPr lang="sk-SK" sz="2400">
                <a:latin typeface="Calibri"/>
                <a:ea typeface="Calibri"/>
                <a:cs typeface="Calibri"/>
                <a:sym typeface="Calibri"/>
              </a:rPr>
              <a:t>:</a:t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b="1" lang="sk-SK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jobDept(</a:t>
            </a:r>
            <a:r>
              <a:rPr b="1" lang="sk-SK" sz="20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lang="sk-SK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sk-SK" sz="2000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1" lang="sk-SK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:- emp(_,_,J,_,_,_,D).</a:t>
            </a:r>
            <a:endParaRPr b="0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b="1" lang="sk-SK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nemaJob(D) :- </a:t>
            </a:r>
            <a:endParaRPr b="1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b="1" lang="sk-SK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emp(_,_,J,_,_,_,_),</a:t>
            </a:r>
            <a:endParaRPr b="1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b="1" lang="sk-SK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emp(_,_,_,_,_,_,D),</a:t>
            </a:r>
            <a:endParaRPr b="1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b="1" lang="sk-SK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\+ jobDept(J,D).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lang="sk-SK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Prečo nestačí napísať toto?</a:t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b="1" lang="sk-SK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nemaJob(D, J) :- </a:t>
            </a:r>
            <a:endParaRPr b="0"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b="1" lang="sk-SK" sz="2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	</a:t>
            </a:r>
            <a:r>
              <a:rPr b="1" lang="sk-SK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emp(_,_,J,_,_,_,_),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sk-SK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emp(_,_,_,_,_,_,D),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sk-SK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\+ emp(_,_,J,_,_,_,D).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sk-SK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Datalog a všeobecný kvantifikátor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lang="sk-SK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je nutné </a:t>
            </a:r>
            <a:r>
              <a:rPr b="0" i="1" lang="sk-SK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prepísať všeobecný kvantifikátor ako negáciu existenčného</a:t>
            </a:r>
            <a:r>
              <a:rPr b="0" lang="sk-SK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čiže v pomocnom pravidle popíšeme protipríklad a negovaním pomocného predikátu povieme, že protipríklad neexistuje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sk-SK" sz="2800">
                <a:latin typeface="Calibri"/>
                <a:ea typeface="Calibri"/>
                <a:cs typeface="Calibri"/>
                <a:sym typeface="Calibri"/>
              </a:rPr>
              <a:t>oddelenia, v ktorých je zastúpený každý druh práce: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lang="sk-SK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hasA</a:t>
            </a:r>
            <a:r>
              <a:rPr b="1" lang="sk-SK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llJobs(D) :- dept(D,_,_,_),\+ </a:t>
            </a:r>
            <a:r>
              <a:rPr b="1" lang="sk-SK" sz="2400">
                <a:latin typeface="Calibri"/>
                <a:ea typeface="Calibri"/>
                <a:cs typeface="Calibri"/>
                <a:sym typeface="Calibri"/>
              </a:rPr>
              <a:t>missing</a:t>
            </a:r>
            <a:r>
              <a:rPr b="1" lang="sk-SK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Job(D).</a:t>
            </a:r>
            <a:endParaRPr b="1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b="1" lang="sk-SK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sk-SK" sz="2400">
                <a:latin typeface="Calibri"/>
                <a:ea typeface="Calibri"/>
                <a:cs typeface="Calibri"/>
                <a:sym typeface="Calibri"/>
              </a:rPr>
              <a:t>missing</a:t>
            </a:r>
            <a:r>
              <a:rPr b="1" lang="sk-SK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Job(D) :- emp(_,_,J,_,_,_,_), emp(_,_,_,_,_,_,D), \+ jobDept(J,D).</a:t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b="1" lang="sk-SK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jobDept(J, D) :- emp(_,_,J,_,_,_,D).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2016-09-18T18:41:28Z</dcterms:created>
  <dc:creator>Michal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Grizli777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