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gif" ContentType="image/gif"/>
  <Override PartName="/ppt/media/image1.gif" ContentType="image/gif"/>
  <Override PartName="/ppt/media/image4.gif" ContentType="image/gif"/>
  <Override PartName="/ppt/media/image3.gif" ContentType="image/gi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2B84222-A24D-481F-894F-E0D9FEEDE61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6B5F2C-BD34-4F8E-9E1A-2798E69F10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sk-SK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1C4C8CC-7BE6-4CD8-ACFC-C8E6C4F3E37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2D3765E-2661-4032-AF17-1556E2AB77D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postgresql.org/docs/current/static/functions.html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</a:rPr>
              <a:t>SQL</a:t>
            </a:r>
            <a:endParaRPr b="0" lang="sk-SK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RIGHT [OUTER] JOIN: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4091400" y="1875960"/>
          <a:ext cx="190764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Table 3"/>
          <p:cNvGraphicFramePr/>
          <p:nvPr/>
        </p:nvGraphicFramePr>
        <p:xfrm>
          <a:off x="602280" y="1851480"/>
          <a:ext cx="2429280" cy="185400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 4"/>
          <p:cNvGraphicFramePr/>
          <p:nvPr/>
        </p:nvGraphicFramePr>
        <p:xfrm>
          <a:off x="6589440" y="1845720"/>
          <a:ext cx="4336920" cy="185400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30" name="CustomShape 5"/>
          <p:cNvSpPr/>
          <p:nvPr/>
        </p:nvSpPr>
        <p:spPr>
          <a:xfrm>
            <a:off x="3132720" y="2264400"/>
            <a:ext cx="760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RIGHT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6098040" y="2402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888120" y="4938840"/>
            <a:ext cx="6399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*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dept AS 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RIGHT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emp AS 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e.deptno = d.deptno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3" name="Picture 2" descr="SQL RIGHT JOIN"/>
          <p:cNvPicPr/>
          <p:nvPr/>
        </p:nvPicPr>
        <p:blipFill>
          <a:blip r:embed="rId1"/>
          <a:stretch/>
        </p:blipFill>
        <p:spPr>
          <a:xfrm>
            <a:off x="9021600" y="217440"/>
            <a:ext cx="1904760" cy="1380600"/>
          </a:xfrm>
          <a:prstGeom prst="rect">
            <a:avLst/>
          </a:prstGeom>
          <a:ln>
            <a:noFill/>
          </a:ln>
        </p:spPr>
      </p:pic>
      <p:sp>
        <p:nvSpPr>
          <p:cNvPr id="134" name="CustomShape 8"/>
          <p:cNvSpPr/>
          <p:nvPr/>
        </p:nvSpPr>
        <p:spPr>
          <a:xfrm>
            <a:off x="864000" y="4352760"/>
            <a:ext cx="469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isté ako LEFT JOIN, akurát v obrátenom poradí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Operátory, výrazy a funkcie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 podmienke za WHERE môžete používať operátory: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=, &lt;&gt;, &gt;, &lt;, &gt;=, &lt;=, BETWEEN, LIKE, IN, IS NULL, IS NOT NULL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AND, OR, ! (NOT)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taktiež môžete používať aritmetické výrazy a hromadu ďalších funkcií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napr. </a:t>
            </a:r>
            <a:r>
              <a:rPr b="0" i="1" lang="sk-SK" sz="2400" spc="-1" strike="noStrike">
                <a:solidFill>
                  <a:srgbClr val="000000"/>
                </a:solidFill>
                <a:latin typeface="Calibri"/>
              </a:rPr>
              <a:t>concat(e.firstname,’ ‘, e.lastname)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funkcie na prácu s dátumami, číslami a pod.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zoznam podporovaných funkcií a ich syntax závisí na konkrétnom databázovom systéme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https://www.postgresql.org/docs/current/static/functions.html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Vnorený SELECT (subselect)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name FROM emp e WHERE e.ID IN (SELECT ID FROM managers)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name FROM emp e WHERE EXISTS (SELECT * FROM managers WHERE id=e.id)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 prípade vnorených selectov si treba dávať pozor na efektívnosť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operácie vie databázový systém vcelku dobre optimalizovať 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(ak máte správne navrhnutú DB – o tom neskôr)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aj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EXISTS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a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NOT EXISTS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sú priamočiare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optimalizovať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a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NOT IN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môže byť problém, ľahšie napíšete „neefektívny“ dotaz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premyslite si, že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EXISTS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možno vždy prepísať ako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;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NOT EXISTS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 ako rozdiel (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EXCEPT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Množinové operácie: UNION, EXCEPT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name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FROM emp_dallas WHERE sal&gt;=1000</a:t>
            </a:r>
            <a:br/>
            <a:br/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UNION [ALL]</a:t>
            </a:r>
            <a:br/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name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FROM emp_huston WHERE sal&gt;=500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počet a typy atribútov v jednotlivých častiach musia byť rovnaké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UNION je zjednotenie, EXCEPT je rozdiel (multi)množín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é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ta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uľ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y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WITH emp_houston AS (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* FROM emp as e, dept as d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WHERE e.deptno=d.deptno and d.dname=‘houston’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)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* FROM emp_houston WHERE sal&gt;=1000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CREATE TEMPORARY TABLE emp_houston (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* FROM emp as e, dept as d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WHERE e.deptno=d.deptno and d.dname=‘houston’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);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SELECT * FROM emp_houston WHERE sal&gt;=1000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PostgreSQL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na cvičeniach budeme pracovať s databázovým systémom PostgreSQL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väčšina databázových systémov má architektúru klient-server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obsahuje dáta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rozumie SQL dotazom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klienti sa na neho pripájajú väčšinou cez socket (TCP/IP), príp. named pipes či iné kanály podporované OS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klient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aplikácia, ktorá potrebuje pracovať s dátami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serveru posiela dotazy v SQL jazyku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</a:rPr>
              <a:t>zobrazí / spracuje odpoveď od servera</a:t>
            </a:r>
            <a:endParaRPr b="0" lang="sk-SK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Niektoré funkcie možno implementovať na ľubovoľnej strane (napr. stránkovanie).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PostgreSQL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914760" y="1775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máme otvorené dve terminálové okná na cvika.dcs.fmph.uniba.sk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 jednom okne editujeme súbor so zadaním, napr.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</a:rPr>
              <a:t>vim queries.sql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v druhom okne editovaný súbor spustíme (všetky dotazy v ňom) príkazom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1" lang="sk-SK" sz="30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1" lang="sk-SK" sz="3000" spc="-1" strike="noStrike">
                <a:solidFill>
                  <a:srgbClr val="000000"/>
                </a:solidFill>
                <a:latin typeface="Calibri"/>
              </a:rPr>
              <a:t>psql -f queries.sql</a:t>
            </a:r>
            <a:endParaRPr b="0" lang="sk-SK" sz="3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neuškodí tretie okno, kde spustíme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psql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 a používame ho na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prezeranie obsahu databázy a ladenie dotazov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každý pracuje nad svojou databázou, ktorá je automaticky vybratá po spustení psql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Práca s konzolou PostgreSQL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konzolu (interaktívny terminál) PostgreSQL sputíte príkazom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psql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v konzole následne môžete písať dotazy, napr.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SELECT * FROM emp;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zaujímavé špeciálne príkazy: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\d emp resp. \d+ emp - zobrazí štruktúru tabuľky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\d - zobrazí zoznam tabuliek v aktuálnej databáze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\db - zobrazí zoznam databáz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\c emp - pripojí sa k databáze emp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\q - ukončenie konzoly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dokumentácia konzolových príkazov: http://www.postgresql.org/docs/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current/static/app-psql.html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SQL --- Structured Query Language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590480"/>
            <a:ext cx="10515240" cy="4663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SQL je v súčasnosti najpoužívanejší dotazovací jazyk.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štandard už z 80. tych rokov (1986); posledných 10 rokov sa štandard veľmi nemenil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aj keď existuje štandard, „SQL“ je rôzne pre každý databázový systém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dotazy napísané pre jeden databázový systém (PosgreSQL) nemusia fungovať v inom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(MySQL), hlavne kvôli rôznym užitočným rozšírieniam SQL, ktoré poskytuje daný 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databázový systém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</a:rPr>
              <a:t>súčasťou je Data Manipulation Language (DML) a Data Definition Language (DDL)</a:t>
            </a:r>
            <a:endParaRPr b="0" lang="sk-SK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/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Základná syntax: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3100" spc="-1" strike="noStrike">
                <a:solidFill>
                  <a:srgbClr val="000000"/>
                </a:solidFill>
                <a:latin typeface="Calibri"/>
              </a:rPr>
              <a:t>SELECT</a:t>
            </a:r>
            <a:r>
              <a:rPr b="0" lang="sk-SK" sz="3100" spc="-1" strike="noStrike">
                <a:solidFill>
                  <a:srgbClr val="000000"/>
                </a:solidFill>
                <a:latin typeface="Calibri"/>
              </a:rPr>
              <a:t> &lt;zoznam atribútov&gt;</a:t>
            </a:r>
            <a:br/>
            <a:r>
              <a:rPr b="1" lang="sk-SK" sz="31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sk-SK" sz="3100" spc="-1" strike="noStrike">
                <a:solidFill>
                  <a:srgbClr val="000000"/>
                </a:solidFill>
                <a:latin typeface="Calibri"/>
              </a:rPr>
              <a:t> &lt;zoznam relácií&gt;</a:t>
            </a:r>
            <a:br/>
            <a:r>
              <a:rPr b="1" lang="sk-SK" sz="3100" spc="-1" strike="noStrike">
                <a:solidFill>
                  <a:srgbClr val="000000"/>
                </a:solidFill>
                <a:latin typeface="Calibri"/>
              </a:rPr>
              <a:t>WHERE</a:t>
            </a:r>
            <a:r>
              <a:rPr b="0" lang="sk-SK" sz="3100" spc="-1" strike="noStrike">
                <a:solidFill>
                  <a:srgbClr val="000000"/>
                </a:solidFill>
                <a:latin typeface="Calibri"/>
              </a:rPr>
              <a:t> &lt;podmienka&gt;</a:t>
            </a:r>
            <a:br/>
            <a:r>
              <a:rPr b="0" lang="sk-SK" sz="3100" spc="-1" strike="noStrike">
                <a:solidFill>
                  <a:srgbClr val="000000"/>
                </a:solidFill>
                <a:latin typeface="Calibri"/>
              </a:rPr>
              <a:t>[ORDER BY atribút1, atribút2...]</a:t>
            </a:r>
            <a:br/>
            <a:r>
              <a:rPr b="0" lang="sk-SK" sz="3100" spc="-1" strike="noStrike">
                <a:solidFill>
                  <a:srgbClr val="000000"/>
                </a:solidFill>
                <a:latin typeface="Calibri"/>
              </a:rPr>
              <a:t>[LIMIT 100] [OFFSET 0]</a:t>
            </a:r>
            <a:endParaRPr b="0" lang="sk-SK" sz="3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Príklad SQL dotazu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sk-SK" sz="2800" spc="-1" strike="noStrike">
                <a:solidFill>
                  <a:srgbClr val="000000"/>
                </a:solidFill>
                <a:latin typeface="Consolas"/>
              </a:rPr>
              <a:t>SELECT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concat(e.firstname,’ ‘,e.lastname) AS ename,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(CASE 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WHEN e.comm IS NULL THEN e.sal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ELSE e.comm + e.sal</a:t>
            </a:r>
            <a:br/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) AS ‘total_salary’</a:t>
            </a:r>
            <a:br/>
            <a:r>
              <a:rPr b="1" lang="sk-SK" sz="2800" spc="-1" strike="noStrike">
                <a:solidFill>
                  <a:srgbClr val="000000"/>
                </a:solidFill>
                <a:latin typeface="Consolas"/>
              </a:rPr>
              <a:t>FROM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emp</a:t>
            </a:r>
            <a:br/>
            <a:r>
              <a:rPr b="1" lang="sk-SK" sz="2800" spc="-1" strike="noStrike">
                <a:solidFill>
                  <a:srgbClr val="000000"/>
                </a:solidFill>
                <a:latin typeface="Consolas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</a:rPr>
              <a:t> deptno&gt;=20 AND lower(e.firstname)=‘john’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Multimnožiny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Jazyk SQL uvažuje relácie ako multimnožiny, čiže môžu obsahovať duplikáty riadkov (na rozdiel od Datalogu). 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Ak duplikáty nechceme, musíme si to dodatočne vynútiť (obmedzením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UNIQUE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pri vytváraní tabuliek --- viac o tom neskôr pri DDL --- a pomocou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</a:rPr>
              <a:t>DISTINCT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 v dotazoch).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JOINs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sk-SK" sz="2800" spc="-1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b="0" i="1" lang="sk-SK" sz="2800" spc="-1" strike="noStrike">
                <a:solidFill>
                  <a:srgbClr val="000000"/>
                </a:solidFill>
                <a:latin typeface="Calibri"/>
              </a:rPr>
              <a:t> je s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pojenie dvoch tabuliek; je to podmnožina karteziánskeho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súčinu tabuliek špecifikovaná dodatočnými podmienkami na prepájanie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(karteziánsky súčin – každý riadok s každým)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FULL JOIN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INNER JOIN alebo iba JOIN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LEFT JOIN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</a:rPr>
              <a:t>RIGHT JOIN</a:t>
            </a:r>
            <a:endParaRPr b="0" lang="sk-SK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Kartézsky súčin (FULL JOIN):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838080" y="1845720"/>
          <a:ext cx="190764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3"/>
          <p:cNvGraphicFramePr/>
          <p:nvPr/>
        </p:nvGraphicFramePr>
        <p:xfrm>
          <a:off x="3268080" y="1845720"/>
          <a:ext cx="2429280" cy="14828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4"/>
          <p:cNvGraphicFramePr/>
          <p:nvPr/>
        </p:nvGraphicFramePr>
        <p:xfrm>
          <a:off x="6451560" y="1845720"/>
          <a:ext cx="4336920" cy="370800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95" name="CustomShape 5"/>
          <p:cNvSpPr/>
          <p:nvPr/>
        </p:nvSpPr>
        <p:spPr>
          <a:xfrm>
            <a:off x="2872800" y="2402640"/>
            <a:ext cx="29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5955480" y="2402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861120" y="4165560"/>
            <a:ext cx="3453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* FROM emp, dept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8" name="Picture 2" descr="SQL FULL OUTER JOIN"/>
          <p:cNvPicPr/>
          <p:nvPr/>
        </p:nvPicPr>
        <p:blipFill>
          <a:blip r:embed="rId1"/>
          <a:stretch/>
        </p:blipFill>
        <p:spPr>
          <a:xfrm>
            <a:off x="9448920" y="210240"/>
            <a:ext cx="190476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J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=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J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: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838080" y="1845720"/>
          <a:ext cx="190764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3"/>
          <p:cNvGraphicFramePr/>
          <p:nvPr/>
        </p:nvGraphicFramePr>
        <p:xfrm>
          <a:off x="3524040" y="1845720"/>
          <a:ext cx="2429280" cy="14828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4"/>
          <p:cNvGraphicFramePr/>
          <p:nvPr/>
        </p:nvGraphicFramePr>
        <p:xfrm>
          <a:off x="6589440" y="1845720"/>
          <a:ext cx="4336920" cy="370800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CustomShape 5"/>
          <p:cNvSpPr/>
          <p:nvPr/>
        </p:nvSpPr>
        <p:spPr>
          <a:xfrm>
            <a:off x="2873520" y="2402640"/>
            <a:ext cx="61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6098040" y="2402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761040" y="3625560"/>
            <a:ext cx="39027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* FROM emp e, dept 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WHERE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740880" y="4589640"/>
            <a:ext cx="5181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* FROM emp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dept 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779760" y="5653440"/>
            <a:ext cx="568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* FROM emp 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natural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dept as 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8" name="Picture 4" descr="SQL INNER JOIN"/>
          <p:cNvPicPr/>
          <p:nvPr/>
        </p:nvPicPr>
        <p:blipFill>
          <a:blip r:embed="rId1"/>
          <a:stretch/>
        </p:blipFill>
        <p:spPr>
          <a:xfrm>
            <a:off x="9282600" y="210240"/>
            <a:ext cx="1904760" cy="13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INNER JOIN = JOIN: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0" name="Table 2"/>
          <p:cNvGraphicFramePr/>
          <p:nvPr/>
        </p:nvGraphicFramePr>
        <p:xfrm>
          <a:off x="838080" y="1845720"/>
          <a:ext cx="190764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3"/>
          <p:cNvGraphicFramePr/>
          <p:nvPr/>
        </p:nvGraphicFramePr>
        <p:xfrm>
          <a:off x="3524040" y="1845720"/>
          <a:ext cx="2429280" cy="185400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4"/>
          <p:cNvGraphicFramePr/>
          <p:nvPr/>
        </p:nvGraphicFramePr>
        <p:xfrm>
          <a:off x="6538680" y="905760"/>
          <a:ext cx="4336920" cy="482040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5"/>
          <p:cNvSpPr/>
          <p:nvPr/>
        </p:nvSpPr>
        <p:spPr>
          <a:xfrm>
            <a:off x="2873520" y="2402640"/>
            <a:ext cx="61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6098040" y="2402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893880" y="3822840"/>
            <a:ext cx="51811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*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emp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dept 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858240" y="6073560"/>
            <a:ext cx="4579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Ako by ste zapísali JOIN v Datalogu?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</a:rPr>
              <a:t>LEFT [OUTER] JOIN:</a:t>
            </a:r>
            <a:endParaRPr b="0" lang="sk-SK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838080" y="1845720"/>
          <a:ext cx="190764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3"/>
          <p:cNvGraphicFramePr/>
          <p:nvPr/>
        </p:nvGraphicFramePr>
        <p:xfrm>
          <a:off x="3524040" y="1845720"/>
          <a:ext cx="2429280" cy="185400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4"/>
          <p:cNvGraphicFramePr/>
          <p:nvPr/>
        </p:nvGraphicFramePr>
        <p:xfrm>
          <a:off x="6589440" y="1845720"/>
          <a:ext cx="4336920" cy="185400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21" name="CustomShape 5"/>
          <p:cNvSpPr/>
          <p:nvPr/>
        </p:nvSpPr>
        <p:spPr>
          <a:xfrm>
            <a:off x="2790360" y="2264400"/>
            <a:ext cx="610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LEFT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6098040" y="2402640"/>
            <a:ext cx="29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1212480" y="3902760"/>
            <a:ext cx="41097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SELECT *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emp as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LEFT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dept as 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4" name="Picture 2" descr="SQL LEFT JOIN"/>
          <p:cNvPicPr/>
          <p:nvPr/>
        </p:nvPicPr>
        <p:blipFill>
          <a:blip r:embed="rId1"/>
          <a:stretch/>
        </p:blipFill>
        <p:spPr>
          <a:xfrm>
            <a:off x="9138600" y="257400"/>
            <a:ext cx="1904760" cy="1380600"/>
          </a:xfrm>
          <a:prstGeom prst="rect">
            <a:avLst/>
          </a:prstGeom>
          <a:ln>
            <a:noFill/>
          </a:ln>
        </p:spPr>
      </p:pic>
      <p:sp>
        <p:nvSpPr>
          <p:cNvPr id="125" name="CustomShape 8"/>
          <p:cNvSpPr/>
          <p:nvPr/>
        </p:nvSpPr>
        <p:spPr>
          <a:xfrm>
            <a:off x="798120" y="5911920"/>
            <a:ext cx="521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Ako by ste zapísali LEFT JOIN v Datalogu?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Application>LibreOffice/6.3.4.2.0$Linux_X86_64 LibreOffice_project/30$Build-2</Application>
  <Words>924</Words>
  <Paragraphs>391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2016-10-02T12:30:03Z</dcterms:created>
  <dc:creator>Michal</dc:creator>
  <dc:description/>
  <dc:language>en-US</dc:language>
  <cp:lastModifiedBy/>
  <dcterms:modified xsi:type="dcterms:W3CDTF">2020-01-28T17:20:05Z</dcterms:modified>
  <cp:revision>96</cp:revision>
  <dc:subject/>
  <dc:title>SQL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