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F8E4-8B5F-4F83-ABB8-2821F2B1CE82}" type="datetimeFigureOut">
              <a:rPr lang="sk-SK" smtClean="0"/>
              <a:t>19. 11. 2017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C1-6871-4B50-BA41-7E7F597B8E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724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F8E4-8B5F-4F83-ABB8-2821F2B1CE82}" type="datetimeFigureOut">
              <a:rPr lang="sk-SK" smtClean="0"/>
              <a:t>19. 11. 2017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C1-6871-4B50-BA41-7E7F597B8E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836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F8E4-8B5F-4F83-ABB8-2821F2B1CE82}" type="datetimeFigureOut">
              <a:rPr lang="sk-SK" smtClean="0"/>
              <a:t>19. 11. 2017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C1-6871-4B50-BA41-7E7F597B8E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137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F8E4-8B5F-4F83-ABB8-2821F2B1CE82}" type="datetimeFigureOut">
              <a:rPr lang="sk-SK" smtClean="0"/>
              <a:t>19. 11. 2017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C1-6871-4B50-BA41-7E7F597B8E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86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F8E4-8B5F-4F83-ABB8-2821F2B1CE82}" type="datetimeFigureOut">
              <a:rPr lang="sk-SK" smtClean="0"/>
              <a:t>19. 11. 2017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C1-6871-4B50-BA41-7E7F597B8E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43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F8E4-8B5F-4F83-ABB8-2821F2B1CE82}" type="datetimeFigureOut">
              <a:rPr lang="sk-SK" smtClean="0"/>
              <a:t>19. 11. 2017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C1-6871-4B50-BA41-7E7F597B8E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7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F8E4-8B5F-4F83-ABB8-2821F2B1CE82}" type="datetimeFigureOut">
              <a:rPr lang="sk-SK" smtClean="0"/>
              <a:t>19. 11. 2017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C1-6871-4B50-BA41-7E7F597B8E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87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F8E4-8B5F-4F83-ABB8-2821F2B1CE82}" type="datetimeFigureOut">
              <a:rPr lang="sk-SK" smtClean="0"/>
              <a:t>19. 11. 2017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C1-6871-4B50-BA41-7E7F597B8E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644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F8E4-8B5F-4F83-ABB8-2821F2B1CE82}" type="datetimeFigureOut">
              <a:rPr lang="sk-SK" smtClean="0"/>
              <a:t>19. 11. 2017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C1-6871-4B50-BA41-7E7F597B8E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35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F8E4-8B5F-4F83-ABB8-2821F2B1CE82}" type="datetimeFigureOut">
              <a:rPr lang="sk-SK" smtClean="0"/>
              <a:t>19. 11. 2017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C1-6871-4B50-BA41-7E7F597B8E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433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F8E4-8B5F-4F83-ABB8-2821F2B1CE82}" type="datetimeFigureOut">
              <a:rPr lang="sk-SK" smtClean="0"/>
              <a:t>19. 11. 2017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C1-6871-4B50-BA41-7E7F597B8E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34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F8E4-8B5F-4F83-ABB8-2821F2B1CE82}" type="datetimeFigureOut">
              <a:rPr lang="sk-SK" smtClean="0"/>
              <a:t>19. 11. 2017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18C1-6871-4B50-BA41-7E7F597B8E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816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static/tutorial-window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tatic/sql-expressions.html#SYNTAX-WINDOW-FUNCTIONS" TargetMode="External"/><Relationship Id="rId2" Type="http://schemas.openxmlformats.org/officeDocument/2006/relationships/hyperlink" Target="https://www.postgresql.org/docs/current/static/functions-windo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Datab</a:t>
            </a:r>
            <a:r>
              <a:rPr lang="sk-SK" dirty="0" err="1" smtClean="0"/>
              <a:t>ázové</a:t>
            </a:r>
            <a:r>
              <a:rPr lang="sk-SK" dirty="0" smtClean="0"/>
              <a:t> praktikum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888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Window</a:t>
            </a:r>
            <a:r>
              <a:rPr lang="sk-SK" dirty="0" smtClean="0"/>
              <a:t> </a:t>
            </a:r>
            <a:r>
              <a:rPr lang="sk-SK" dirty="0" err="1" smtClean="0"/>
              <a:t>functions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https://www.postgresql.org/docs/current/static/tutorial-window.html</a:t>
            </a:r>
            <a:endParaRPr lang="sk-SK" dirty="0" smtClean="0"/>
          </a:p>
          <a:p>
            <a:r>
              <a:rPr lang="sk-SK" dirty="0" smtClean="0"/>
              <a:t>„</a:t>
            </a:r>
            <a:r>
              <a:rPr lang="sk-SK" dirty="0" err="1" smtClean="0"/>
              <a:t>Window</a:t>
            </a:r>
            <a:r>
              <a:rPr lang="sk-SK" dirty="0" smtClean="0"/>
              <a:t> </a:t>
            </a:r>
            <a:r>
              <a:rPr lang="sk-SK" dirty="0" err="1" smtClean="0"/>
              <a:t>function</a:t>
            </a:r>
            <a:r>
              <a:rPr lang="sk-SK" dirty="0" smtClean="0"/>
              <a:t>“ </a:t>
            </a:r>
            <a:r>
              <a:rPr lang="en-US" dirty="0" err="1" smtClean="0"/>
              <a:t>vykon</a:t>
            </a:r>
            <a:r>
              <a:rPr lang="sk-SK" dirty="0" smtClean="0"/>
              <a:t>á výpočet nad riadkami tabuľky, ktoré sú nejakým spôsobom „podobné“</a:t>
            </a:r>
          </a:p>
          <a:p>
            <a:r>
              <a:rPr lang="sk-SK" dirty="0" smtClean="0"/>
              <a:t>Oproti </a:t>
            </a:r>
            <a:r>
              <a:rPr lang="sk-SK" dirty="0" err="1" smtClean="0"/>
              <a:t>agregačným</a:t>
            </a:r>
            <a:r>
              <a:rPr lang="sk-SK" dirty="0" smtClean="0"/>
              <a:t> funkciám však nedochádza k zoskupovaniu</a:t>
            </a:r>
          </a:p>
          <a:p>
            <a:r>
              <a:rPr lang="sk-SK" dirty="0" smtClean="0"/>
              <a:t>Funkcia vidí len riadky, ktoré sú výsledkom celého SELECT dotazu, </a:t>
            </a:r>
            <a:r>
              <a:rPr lang="sk-SK" dirty="0" err="1" smtClean="0"/>
              <a:t>t.j</a:t>
            </a:r>
            <a:r>
              <a:rPr lang="sk-SK" dirty="0" smtClean="0"/>
              <a:t>. až po odfiltrovaní riadkov príkazmi WHERE, GROUP BY a HAVING</a:t>
            </a:r>
          </a:p>
          <a:p>
            <a:pPr lvl="1"/>
            <a:r>
              <a:rPr lang="sk-SK" dirty="0" smtClean="0"/>
              <a:t>Ak je </a:t>
            </a:r>
            <a:r>
              <a:rPr lang="sk-SK" dirty="0" err="1" smtClean="0"/>
              <a:t>potreb</a:t>
            </a:r>
            <a:r>
              <a:rPr lang="en-US" dirty="0" smtClean="0"/>
              <a:t>n</a:t>
            </a:r>
            <a:r>
              <a:rPr lang="sk-SK" dirty="0" smtClean="0"/>
              <a:t>é filtrovať riadky až po výpočte </a:t>
            </a:r>
            <a:r>
              <a:rPr lang="sk-SK" dirty="0" err="1" smtClean="0"/>
              <a:t>window</a:t>
            </a:r>
            <a:r>
              <a:rPr lang="sk-SK" dirty="0" smtClean="0"/>
              <a:t> funkcie, je potrebné použiť </a:t>
            </a:r>
            <a:r>
              <a:rPr lang="sk-SK" dirty="0" err="1" smtClean="0"/>
              <a:t>podselekt</a:t>
            </a:r>
            <a:r>
              <a:rPr lang="sk-SK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713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SELECT </a:t>
            </a:r>
            <a:r>
              <a:rPr lang="en-US" sz="3200" dirty="0" err="1" smtClean="0"/>
              <a:t>depname</a:t>
            </a:r>
            <a:r>
              <a:rPr lang="en-US" sz="3200" dirty="0" smtClean="0"/>
              <a:t>, </a:t>
            </a:r>
            <a:r>
              <a:rPr lang="en-US" sz="3200" dirty="0" err="1" smtClean="0"/>
              <a:t>empno</a:t>
            </a:r>
            <a:r>
              <a:rPr lang="en-US" sz="3200" dirty="0" smtClean="0"/>
              <a:t>, salary, </a:t>
            </a:r>
            <a:r>
              <a:rPr lang="en-US" sz="3200" dirty="0" err="1" smtClean="0"/>
              <a:t>avg</a:t>
            </a:r>
            <a:r>
              <a:rPr lang="en-US" sz="3200" dirty="0" smtClean="0"/>
              <a:t>(salary) </a:t>
            </a:r>
            <a:r>
              <a:rPr lang="en-US" sz="3200" b="1" dirty="0" smtClean="0"/>
              <a:t>OVER</a:t>
            </a:r>
            <a:r>
              <a:rPr lang="en-US" sz="3200" dirty="0" smtClean="0"/>
              <a:t> (PARTITION BY </a:t>
            </a:r>
            <a:r>
              <a:rPr lang="en-US" sz="3200" dirty="0" err="1" smtClean="0"/>
              <a:t>depname</a:t>
            </a:r>
            <a:r>
              <a:rPr lang="en-US" sz="3200" dirty="0" smtClean="0"/>
              <a:t>) FROM </a:t>
            </a:r>
            <a:r>
              <a:rPr lang="en-US" sz="3200" dirty="0" err="1" smtClean="0"/>
              <a:t>empsalary</a:t>
            </a:r>
            <a:r>
              <a:rPr lang="en-US" sz="3200" dirty="0" smtClean="0"/>
              <a:t>;</a:t>
            </a: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 smtClean="0"/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depname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|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salary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|         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avg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</a:p>
          <a:p>
            <a:pPr marL="0" indent="0">
              <a:buNone/>
            </a:pP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-----------+-------+--------+-----------------------</a:t>
            </a:r>
          </a:p>
          <a:p>
            <a:pPr marL="0" indent="0">
              <a:buNone/>
            </a:pP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develop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|    11 |   5200 | 5020.0000000000000000</a:t>
            </a:r>
          </a:p>
          <a:p>
            <a:pPr marL="0" indent="0">
              <a:buNone/>
            </a:pP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develop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|     7 |   4200 | 5020.0000000000000000</a:t>
            </a:r>
          </a:p>
          <a:p>
            <a:pPr marL="0" indent="0">
              <a:buNone/>
            </a:pP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develop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|     9 |   4500 | 5020.0000000000000000</a:t>
            </a:r>
          </a:p>
          <a:p>
            <a:pPr marL="0" indent="0">
              <a:buNone/>
            </a:pP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develop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|     8 |   6000 | 5020.0000000000000000</a:t>
            </a:r>
          </a:p>
          <a:p>
            <a:pPr marL="0" indent="0">
              <a:buNone/>
            </a:pP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develop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|    10 |   5200 | 5020.0000000000000000</a:t>
            </a:r>
          </a:p>
          <a:p>
            <a:pPr marL="0" indent="0">
              <a:buNone/>
            </a:pP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personnel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|     5 |   3500 | 3700.0000000000000000</a:t>
            </a:r>
          </a:p>
          <a:p>
            <a:pPr marL="0" indent="0">
              <a:buNone/>
            </a:pP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personnel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|     2 |   3900 | 3700.0000000000000000</a:t>
            </a:r>
          </a:p>
          <a:p>
            <a:pPr marL="0" indent="0">
              <a:buNone/>
            </a:pP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sales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|     3 |   4800 | 4866.6666666666666667</a:t>
            </a:r>
          </a:p>
          <a:p>
            <a:pPr marL="0" indent="0">
              <a:buNone/>
            </a:pP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sales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|     1 |   5000 | 4866.6666666666666667</a:t>
            </a:r>
          </a:p>
          <a:p>
            <a:pPr marL="0" indent="0">
              <a:buNone/>
            </a:pP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sz="2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sales</a:t>
            </a:r>
            <a:r>
              <a:rPr lang="sk-SK" sz="2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|     4 |   4800 | 4866.6666666666666667</a:t>
            </a:r>
            <a:endParaRPr lang="sk-SK" sz="2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0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SELECT </a:t>
            </a:r>
            <a:r>
              <a:rPr lang="en-US" sz="4400" dirty="0" err="1" smtClean="0"/>
              <a:t>depname</a:t>
            </a:r>
            <a:r>
              <a:rPr lang="en-US" sz="4400" dirty="0" smtClean="0"/>
              <a:t>, </a:t>
            </a:r>
            <a:r>
              <a:rPr lang="en-US" sz="4400" dirty="0" err="1" smtClean="0"/>
              <a:t>empno</a:t>
            </a:r>
            <a:r>
              <a:rPr lang="en-US" sz="4400" dirty="0" smtClean="0"/>
              <a:t>, salary,</a:t>
            </a:r>
            <a:r>
              <a:rPr lang="sk-SK" sz="4400" dirty="0" smtClean="0"/>
              <a:t> </a:t>
            </a:r>
            <a:r>
              <a:rPr lang="en-US" sz="4400" dirty="0" smtClean="0"/>
              <a:t>rank() </a:t>
            </a:r>
            <a:r>
              <a:rPr lang="en-US" sz="4400" b="1" dirty="0" smtClean="0"/>
              <a:t>OVER</a:t>
            </a:r>
            <a:r>
              <a:rPr lang="en-US" sz="4400" dirty="0" smtClean="0"/>
              <a:t> (PARTITION BY </a:t>
            </a:r>
            <a:r>
              <a:rPr lang="en-US" sz="4400" dirty="0" err="1" smtClean="0"/>
              <a:t>depname</a:t>
            </a:r>
            <a:r>
              <a:rPr lang="en-US" sz="4400" dirty="0" smtClean="0"/>
              <a:t> </a:t>
            </a:r>
            <a:r>
              <a:rPr lang="en-US" sz="4400" b="1" dirty="0" smtClean="0"/>
              <a:t>ORDER BY salary DESC</a:t>
            </a:r>
            <a:r>
              <a:rPr lang="en-US" sz="4400" dirty="0" smtClean="0"/>
              <a:t>)</a:t>
            </a:r>
            <a:r>
              <a:rPr lang="sk-SK" sz="4400" dirty="0" smtClean="0"/>
              <a:t> </a:t>
            </a:r>
            <a:r>
              <a:rPr lang="en-US" sz="4400" dirty="0" smtClean="0"/>
              <a:t>FROM </a:t>
            </a:r>
            <a:r>
              <a:rPr lang="en-US" sz="4400" dirty="0" err="1" smtClean="0"/>
              <a:t>empsalary</a:t>
            </a:r>
            <a:r>
              <a:rPr lang="en-US" sz="4400" dirty="0" smtClean="0"/>
              <a:t>;</a:t>
            </a:r>
            <a:endParaRPr lang="sk-SK" sz="4400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depname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|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salary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rank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-----------+-------+--------+------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develop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|     8 |   6000 |    1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develop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|    10 |   5200 |    2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develop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|    11 |   5200 |    2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develop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|     9 |   4500 |    4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develop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|     7 |   4200 |    5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personnel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|     2 |   3900 |    1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personnel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|     5 |   3500 |    2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sales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|     1 |   5000 |    1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sales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|     4 |   4800 |    2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sales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|     3 |   4800 |    2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288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sz="4000" dirty="0" smtClean="0"/>
              <a:t>Ak vynecháme PARTITION BY, par</a:t>
            </a:r>
            <a:r>
              <a:rPr lang="en-US" sz="4000" dirty="0" smtClean="0"/>
              <a:t>t</a:t>
            </a:r>
            <a:r>
              <a:rPr lang="sk-SK" sz="4000" dirty="0" err="1" smtClean="0"/>
              <a:t>ícia</a:t>
            </a:r>
            <a:r>
              <a:rPr lang="sk-SK" sz="4000" dirty="0" smtClean="0"/>
              <a:t> je celá tabuľka:</a:t>
            </a:r>
            <a:endParaRPr lang="sk-SK" sz="3800" dirty="0"/>
          </a:p>
          <a:p>
            <a:r>
              <a:rPr lang="en-US" sz="3800" dirty="0" smtClean="0"/>
              <a:t>SELECT salary, sum(salary) </a:t>
            </a:r>
            <a:r>
              <a:rPr lang="en-US" sz="3800" b="1" dirty="0" smtClean="0"/>
              <a:t>OVER ()</a:t>
            </a:r>
            <a:r>
              <a:rPr lang="en-US" sz="3800" dirty="0" smtClean="0"/>
              <a:t> FROM </a:t>
            </a:r>
            <a:r>
              <a:rPr lang="en-US" sz="3800" dirty="0" err="1" smtClean="0"/>
              <a:t>empsalary</a:t>
            </a:r>
            <a:r>
              <a:rPr lang="en-US" sz="3800" dirty="0" smtClean="0"/>
              <a:t>;</a:t>
            </a:r>
            <a:endParaRPr lang="sk-SK" sz="3800" dirty="0" smtClean="0"/>
          </a:p>
          <a:p>
            <a:pPr marL="0" indent="0">
              <a:buNone/>
            </a:pP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salary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| 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--------+-------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5200 | 47100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5000 | 47100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3500 | 47100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4800 | 47100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3900 | 47100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4200 | 47100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4500 | 47100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4800 | 47100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6000 | 47100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5200 | 47100</a:t>
            </a:r>
            <a:endParaRPr lang="sk-SK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7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„</a:t>
            </a:r>
            <a:r>
              <a:rPr lang="sk-SK" dirty="0" err="1" smtClean="0"/>
              <a:t>Window</a:t>
            </a:r>
            <a:r>
              <a:rPr lang="sk-SK" dirty="0" smtClean="0"/>
              <a:t> </a:t>
            </a:r>
            <a:r>
              <a:rPr lang="sk-SK" dirty="0" err="1" smtClean="0"/>
              <a:t>frame</a:t>
            </a:r>
            <a:r>
              <a:rPr lang="sk-SK" dirty="0" smtClean="0"/>
              <a:t>“ – každý riadok má svoj zoznam riadkov v rámci partície, nad ktorým sa vykoná „</a:t>
            </a:r>
            <a:r>
              <a:rPr lang="sk-SK" dirty="0" err="1" smtClean="0"/>
              <a:t>window</a:t>
            </a:r>
            <a:r>
              <a:rPr lang="sk-SK" dirty="0" smtClean="0"/>
              <a:t> </a:t>
            </a:r>
            <a:r>
              <a:rPr lang="sk-SK" dirty="0" err="1" smtClean="0"/>
              <a:t>function</a:t>
            </a:r>
            <a:r>
              <a:rPr lang="sk-SK" dirty="0" smtClean="0"/>
              <a:t>“</a:t>
            </a:r>
            <a:endParaRPr lang="en-US" dirty="0" smtClean="0"/>
          </a:p>
          <a:p>
            <a:pPr lvl="1"/>
            <a:r>
              <a:rPr lang="en-US" dirty="0" smtClean="0"/>
              <a:t>Plat</a:t>
            </a:r>
            <a:r>
              <a:rPr lang="sk-SK" dirty="0" smtClean="0"/>
              <a:t>í pre niektoré </a:t>
            </a:r>
            <a:r>
              <a:rPr lang="sk-SK" dirty="0" err="1" smtClean="0"/>
              <a:t>window</a:t>
            </a:r>
            <a:r>
              <a:rPr lang="sk-SK" dirty="0" smtClean="0"/>
              <a:t> funkcie</a:t>
            </a:r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Ak uvedieme </a:t>
            </a:r>
            <a:r>
              <a:rPr lang="sk-SK" dirty="0" err="1" smtClean="0"/>
              <a:t>order</a:t>
            </a:r>
            <a:r>
              <a:rPr lang="sk-SK" dirty="0" smtClean="0"/>
              <a:t> by, tak </a:t>
            </a:r>
            <a:r>
              <a:rPr lang="sk-SK" dirty="0" err="1" smtClean="0"/>
              <a:t>window</a:t>
            </a:r>
            <a:r>
              <a:rPr lang="sk-SK" dirty="0" smtClean="0"/>
              <a:t> </a:t>
            </a:r>
            <a:r>
              <a:rPr lang="sk-SK" dirty="0" err="1" smtClean="0"/>
              <a:t>frame</a:t>
            </a:r>
            <a:r>
              <a:rPr lang="sk-SK" dirty="0" smtClean="0"/>
              <a:t> obsahuje riadky v partícii po daný riadok </a:t>
            </a:r>
            <a:r>
              <a:rPr lang="en-US" dirty="0" smtClean="0"/>
              <a:t>(+ </a:t>
            </a:r>
            <a:r>
              <a:rPr lang="en-US" dirty="0" err="1" smtClean="0"/>
              <a:t>riadky</a:t>
            </a:r>
            <a:r>
              <a:rPr lang="en-US" dirty="0" smtClean="0"/>
              <a:t> s </a:t>
            </a:r>
            <a:r>
              <a:rPr lang="en-US" dirty="0" err="1" smtClean="0"/>
              <a:t>rovnakou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en-US" dirty="0" smtClean="0"/>
              <a:t>)</a:t>
            </a:r>
            <a:r>
              <a:rPr lang="sk-SK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SELECT salary, sum(salary) OVER (ORDER BY salary) FROM </a:t>
            </a:r>
            <a:r>
              <a:rPr lang="en-US" dirty="0" err="1" smtClean="0"/>
              <a:t>empsalary</a:t>
            </a:r>
            <a:r>
              <a:rPr lang="en-US" dirty="0" smtClean="0"/>
              <a:t>;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salary |  sum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--------+-------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3500 |  3500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3900 |  7400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4200 | 11600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4500 | 16100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4800 | 25700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4800 | 25700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5000 | 30700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5200 | 41100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5200 | 41100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6000 | 47100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990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Aby sme nemuseli okno špecifikovať viac krát, môžeme si ho pomenovať: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	</a:t>
            </a:r>
            <a:r>
              <a:rPr lang="en-US" dirty="0" smtClean="0"/>
              <a:t>sum(salary) OVER w,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	</a:t>
            </a:r>
            <a:r>
              <a:rPr lang="en-US" dirty="0" err="1" smtClean="0"/>
              <a:t>avg</a:t>
            </a:r>
            <a:r>
              <a:rPr lang="en-US" dirty="0" smtClean="0"/>
              <a:t>(salary) OVER w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F</a:t>
            </a:r>
            <a:r>
              <a:rPr lang="en-US" dirty="0" smtClean="0"/>
              <a:t>ROM </a:t>
            </a:r>
            <a:r>
              <a:rPr lang="en-US" dirty="0" err="1" smtClean="0"/>
              <a:t>empsalary</a:t>
            </a:r>
            <a:r>
              <a:rPr lang="sk-SK" dirty="0"/>
              <a:t/>
            </a:r>
            <a:br>
              <a:rPr lang="sk-SK" dirty="0"/>
            </a:br>
            <a:r>
              <a:rPr lang="en-US" dirty="0" smtClean="0"/>
              <a:t>WINDOW w AS (PARTITION BY </a:t>
            </a:r>
            <a:r>
              <a:rPr lang="en-US" dirty="0" err="1" smtClean="0"/>
              <a:t>depname</a:t>
            </a:r>
            <a:r>
              <a:rPr lang="en-US" dirty="0" smtClean="0"/>
              <a:t> ORDER BY salary DESC);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787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Zoznam </a:t>
            </a:r>
            <a:r>
              <a:rPr lang="sk-SK" dirty="0" err="1" smtClean="0"/>
              <a:t>window</a:t>
            </a:r>
            <a:r>
              <a:rPr lang="sk-SK" dirty="0" smtClean="0"/>
              <a:t> </a:t>
            </a:r>
            <a:r>
              <a:rPr lang="en-US" dirty="0" err="1" smtClean="0"/>
              <a:t>funkci</a:t>
            </a:r>
            <a:r>
              <a:rPr lang="sk-SK" dirty="0" smtClean="0"/>
              <a:t>í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Všetky </a:t>
            </a:r>
            <a:r>
              <a:rPr lang="sk-SK" dirty="0" err="1" smtClean="0"/>
              <a:t>agregačné</a:t>
            </a:r>
            <a:r>
              <a:rPr lang="sk-SK" dirty="0" smtClean="0"/>
              <a:t> funkcie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+</a:t>
            </a:r>
          </a:p>
          <a:p>
            <a:r>
              <a:rPr lang="sk-SK" dirty="0" smtClean="0">
                <a:hlinkClick r:id="rId2"/>
              </a:rPr>
              <a:t>https://www.postgresql.org/docs/current/static/functions</a:t>
            </a:r>
            <a:r>
              <a:rPr lang="en-US" dirty="0">
                <a:hlinkClick r:id="rId2"/>
              </a:rPr>
              <a:t>-</a:t>
            </a:r>
            <a:r>
              <a:rPr lang="sk-SK" dirty="0" smtClean="0">
                <a:hlinkClick r:id="rId2"/>
              </a:rPr>
              <a:t>window.html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4000" dirty="0" smtClean="0">
                <a:latin typeface="+mj-lt"/>
              </a:rPr>
              <a:t>Syntax</a:t>
            </a:r>
          </a:p>
          <a:p>
            <a:r>
              <a:rPr lang="sk-SK" dirty="0" smtClean="0">
                <a:hlinkClick r:id="rId3"/>
              </a:rPr>
              <a:t>https://www.postgresql.org/docs/current/static/sql-expressions.html#SYNTAX-WINDOW-FUNCTIONS</a:t>
            </a:r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926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364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Window functions</vt:lpstr>
      <vt:lpstr>Window functions</vt:lpstr>
      <vt:lpstr>Príklad</vt:lpstr>
      <vt:lpstr>Príklad</vt:lpstr>
      <vt:lpstr>Príklad</vt:lpstr>
      <vt:lpstr>Príklad</vt:lpstr>
      <vt:lpstr>Príklad</vt:lpstr>
      <vt:lpstr>Zoznam window funkcií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functions</dc:title>
  <dc:creator>Michal</dc:creator>
  <cp:lastModifiedBy>Michal</cp:lastModifiedBy>
  <cp:revision>11</cp:revision>
  <dcterms:created xsi:type="dcterms:W3CDTF">2017-11-19T19:05:29Z</dcterms:created>
  <dcterms:modified xsi:type="dcterms:W3CDTF">2017-11-19T19:48:47Z</dcterms:modified>
</cp:coreProperties>
</file>