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187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03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24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03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65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66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095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7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750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50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61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5A40-493C-403B-A6CB-1FE66636AE83}" type="datetimeFigureOut">
              <a:rPr lang="sk-SK" smtClean="0"/>
              <a:t>13. 11. 2016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3758-FE9A-4DDE-9252-29E13D7F5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996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basics/prepare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current/static/sql-syntax-lexical.html#SQL-SYNTAX-DOLLAR-QUO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basi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Postgres a JAVA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Databázové </a:t>
            </a:r>
            <a:r>
              <a:rPr lang="sk-SK" smtClean="0"/>
              <a:t>praktikum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75368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C218-296A-4EC9-B4EE-03E06DAE4B6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Spracovávanie chýb pomocou</a:t>
            </a:r>
            <a:r>
              <a:rPr lang="en-US" altLang="sk-SK" dirty="0" smtClean="0"/>
              <a:t> </a:t>
            </a:r>
            <a:r>
              <a:rPr lang="en-US" altLang="sk-SK" dirty="0"/>
              <a:t>Exceptions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sk-SK" sz="2600" dirty="0" smtClean="0"/>
              <a:t>Programs should </a:t>
            </a:r>
            <a:r>
              <a:rPr lang="en-US" altLang="sk-SK" sz="2600" dirty="0"/>
              <a:t>recover and leave the database in a consistent state. </a:t>
            </a:r>
          </a:p>
          <a:p>
            <a:r>
              <a:rPr lang="en-US" altLang="sk-SK" sz="2600" dirty="0"/>
              <a:t>If a statement in the try block throws an exception or warning, it can be caught in one of the corresponding catch statements</a:t>
            </a:r>
          </a:p>
          <a:p>
            <a:r>
              <a:rPr lang="en-US" altLang="sk-SK" sz="2600" dirty="0"/>
              <a:t>How might a </a:t>
            </a:r>
            <a:r>
              <a:rPr lang="en-US" altLang="sk-SK" sz="2600" dirty="0">
                <a:solidFill>
                  <a:srgbClr val="003399"/>
                </a:solidFill>
              </a:rPr>
              <a:t>finally {…}</a:t>
            </a:r>
            <a:r>
              <a:rPr lang="en-US" altLang="sk-SK" sz="2600" dirty="0"/>
              <a:t> block be helpful here?</a:t>
            </a:r>
          </a:p>
          <a:p>
            <a:r>
              <a:rPr lang="en-US" altLang="sk-SK" sz="2600" dirty="0"/>
              <a:t>E.g., you could rollback your transaction in a </a:t>
            </a:r>
            <a:br>
              <a:rPr lang="en-US" altLang="sk-SK" sz="2600" dirty="0"/>
            </a:br>
            <a:r>
              <a:rPr lang="en-US" altLang="sk-SK" sz="2600" dirty="0">
                <a:solidFill>
                  <a:srgbClr val="003399"/>
                </a:solidFill>
              </a:rPr>
              <a:t>catch { …}</a:t>
            </a:r>
            <a:r>
              <a:rPr lang="en-US" altLang="sk-SK" sz="2600" dirty="0"/>
              <a:t>  block or close database connection and free database related resources in </a:t>
            </a:r>
            <a:r>
              <a:rPr lang="en-US" altLang="sk-SK" sz="2600" dirty="0">
                <a:solidFill>
                  <a:srgbClr val="003399"/>
                </a:solidFill>
              </a:rPr>
              <a:t>finally {…}</a:t>
            </a:r>
            <a:r>
              <a:rPr lang="en-US" altLang="sk-SK" sz="2600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2950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BDAB-8EB4-4B7E-A365-695A64F86F2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Typy</a:t>
            </a:r>
            <a:r>
              <a:rPr lang="en-US" altLang="sk-SK" dirty="0" smtClean="0"/>
              <a:t> </a:t>
            </a:r>
            <a:r>
              <a:rPr lang="en-US" altLang="sk-SK" dirty="0"/>
              <a:t>JDBC - 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088313" cy="36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1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Prepared</a:t>
            </a:r>
            <a:r>
              <a:rPr lang="sk-SK" dirty="0" smtClean="0"/>
              <a:t> </a:t>
            </a:r>
            <a:r>
              <a:rPr lang="sk-SK" dirty="0" err="1" smtClean="0"/>
              <a:t>statements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hlinkClick r:id="rId2"/>
              </a:rPr>
              <a:t>https://docs.oracle.com/javase/tutorial/jdbc/basics/prepared.html</a:t>
            </a:r>
            <a:endParaRPr lang="sk-SK" dirty="0" smtClean="0"/>
          </a:p>
          <a:p>
            <a:endParaRPr lang="sk-SK" dirty="0"/>
          </a:p>
          <a:p>
            <a:r>
              <a:rPr lang="sk-SK" dirty="0" err="1" smtClean="0"/>
              <a:t>Predkompilovaný</a:t>
            </a:r>
            <a:r>
              <a:rPr lang="sk-SK" dirty="0" smtClean="0"/>
              <a:t> „</a:t>
            </a:r>
            <a:r>
              <a:rPr lang="sk-SK" dirty="0" err="1"/>
              <a:t>p</a:t>
            </a:r>
            <a:r>
              <a:rPr lang="sk-SK" dirty="0" err="1" smtClean="0"/>
              <a:t>arametrizovaný</a:t>
            </a:r>
            <a:r>
              <a:rPr lang="sk-SK" dirty="0" smtClean="0"/>
              <a:t>“ dotaz. </a:t>
            </a:r>
          </a:p>
          <a:p>
            <a:pPr lvl="1"/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dirty="0" err="1" smtClean="0"/>
              <a:t>con.preparedStatement</a:t>
            </a:r>
            <a:r>
              <a:rPr lang="en-US" dirty="0" smtClean="0"/>
              <a:t>(</a:t>
            </a:r>
            <a:r>
              <a:rPr lang="sk-SK" dirty="0" smtClean="0"/>
              <a:t>„SELECT </a:t>
            </a:r>
            <a:r>
              <a:rPr lang="en-US" dirty="0" smtClean="0"/>
              <a:t>* FROM student WHERE </a:t>
            </a:r>
            <a:r>
              <a:rPr lang="en-US" dirty="0" err="1" smtClean="0"/>
              <a:t>meno</a:t>
            </a:r>
            <a:r>
              <a:rPr lang="en-US" dirty="0" smtClean="0"/>
              <a:t>=? and 			</a:t>
            </a:r>
            <a:r>
              <a:rPr lang="en-US" dirty="0" err="1" smtClean="0"/>
              <a:t>priezvisko</a:t>
            </a:r>
            <a:r>
              <a:rPr lang="en-US" dirty="0" smtClean="0"/>
              <a:t>=?”)</a:t>
            </a:r>
          </a:p>
          <a:p>
            <a:pPr lvl="1"/>
            <a:r>
              <a:rPr lang="en-US" dirty="0" err="1" smtClean="0"/>
              <a:t>stmt.setString</a:t>
            </a:r>
            <a:r>
              <a:rPr lang="en-US" dirty="0" smtClean="0"/>
              <a:t>(1,”jozef”);</a:t>
            </a:r>
          </a:p>
          <a:p>
            <a:pPr lvl="1"/>
            <a:r>
              <a:rPr lang="en-US" dirty="0" err="1" smtClean="0"/>
              <a:t>stmt.setString</a:t>
            </a:r>
            <a:r>
              <a:rPr lang="en-US" dirty="0" smtClean="0"/>
              <a:t>(2,”mrkvicka”);</a:t>
            </a:r>
            <a:endParaRPr lang="sk-SK" dirty="0" smtClean="0"/>
          </a:p>
          <a:p>
            <a:pPr lvl="1"/>
            <a:r>
              <a:rPr lang="en-US" altLang="sk-SK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tmt.</a:t>
            </a:r>
            <a:r>
              <a:rPr lang="en-US" altLang="sk-SK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executeQuery</a:t>
            </a:r>
            <a:r>
              <a:rPr lang="en-US" altLang="sk-SK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447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Prepared</a:t>
            </a:r>
            <a:r>
              <a:rPr lang="sk-SK" dirty="0" smtClean="0"/>
              <a:t> </a:t>
            </a:r>
            <a:r>
              <a:rPr lang="sk-SK" dirty="0" err="1" smtClean="0"/>
              <a:t>statements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6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Výhody </a:t>
            </a:r>
            <a:r>
              <a:rPr lang="sk-SK" dirty="0" err="1" smtClean="0"/>
              <a:t>prepared</a:t>
            </a:r>
            <a:r>
              <a:rPr lang="sk-SK" dirty="0" smtClean="0"/>
              <a:t> dotazov:</a:t>
            </a:r>
          </a:p>
          <a:p>
            <a:pPr lvl="1"/>
            <a:r>
              <a:rPr lang="sk-SK" b="1" dirty="0" smtClean="0"/>
              <a:t>Bezpečnosť – </a:t>
            </a:r>
            <a:r>
              <a:rPr lang="sk-SK" dirty="0" smtClean="0"/>
              <a:t>zabraňujú SQL </a:t>
            </a:r>
            <a:r>
              <a:rPr lang="sk-SK" dirty="0" err="1" smtClean="0"/>
              <a:t>injection</a:t>
            </a:r>
            <a:r>
              <a:rPr lang="sk-SK" dirty="0" smtClean="0"/>
              <a:t> útokom</a:t>
            </a:r>
          </a:p>
          <a:p>
            <a:pPr lvl="1"/>
            <a:r>
              <a:rPr lang="sk-SK" b="1" dirty="0" smtClean="0"/>
              <a:t>Efektívnosť – </a:t>
            </a:r>
            <a:r>
              <a:rPr lang="sk-SK" dirty="0" smtClean="0"/>
              <a:t>dotaz je „</a:t>
            </a:r>
            <a:r>
              <a:rPr lang="sk-SK" dirty="0" err="1" smtClean="0"/>
              <a:t>parsovaný</a:t>
            </a:r>
            <a:r>
              <a:rPr lang="sk-SK" dirty="0" smtClean="0"/>
              <a:t>“ len raz</a:t>
            </a:r>
          </a:p>
          <a:p>
            <a:pPr lvl="1"/>
            <a:endParaRPr lang="sk-SK" b="1" dirty="0"/>
          </a:p>
          <a:p>
            <a:r>
              <a:rPr lang="sk-SK" b="1" dirty="0" smtClean="0">
                <a:solidFill>
                  <a:srgbClr val="FF0000"/>
                </a:solidFill>
              </a:rPr>
              <a:t>Ak SQL dotaz obsahuje parametre, ktoré má pod kontrolou klient, určite použite </a:t>
            </a:r>
            <a:r>
              <a:rPr lang="sk-SK" b="1" dirty="0" err="1" smtClean="0">
                <a:solidFill>
                  <a:srgbClr val="FF0000"/>
                </a:solidFill>
              </a:rPr>
              <a:t>Prepared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</a:rPr>
              <a:t>statement</a:t>
            </a:r>
            <a:endParaRPr lang="sk-SK" b="1" dirty="0" smtClean="0">
              <a:solidFill>
                <a:srgbClr val="FF0000"/>
              </a:solidFill>
            </a:endParaRPr>
          </a:p>
          <a:p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Ak nepoužívate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prepared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, musíte zabezpečiť korektné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escape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-ovanie vstupu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JDBC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na to nemá podporu</a:t>
            </a: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ďže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je to špecifikum každého DB systému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Napr. s využitím „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Dollar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quoting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“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špecialita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Postgresu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http://www.postgresql.org/docs/current/static/sql-syntax-lexical.html#SQL-SYNTAX-DOLLAR-QUOTING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JDBC – Java </a:t>
            </a:r>
            <a:r>
              <a:rPr lang="sk-SK" dirty="0" err="1" smtClean="0"/>
              <a:t>DataBase</a:t>
            </a:r>
            <a:r>
              <a:rPr lang="sk-SK" dirty="0" smtClean="0"/>
              <a:t> </a:t>
            </a:r>
            <a:r>
              <a:rPr lang="sk-SK" dirty="0" err="1" smtClean="0"/>
              <a:t>Connectivity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Jednotné API pre prístup k „tabuľkovým“ dátam</a:t>
            </a:r>
          </a:p>
          <a:p>
            <a:r>
              <a:rPr lang="sk-SK" dirty="0" smtClean="0"/>
              <a:t>„... Access </a:t>
            </a:r>
            <a:r>
              <a:rPr lang="sk-SK" dirty="0" err="1" smtClean="0"/>
              <a:t>virtually</a:t>
            </a:r>
            <a:r>
              <a:rPr lang="sk-SK" dirty="0" smtClean="0"/>
              <a:t> </a:t>
            </a:r>
            <a:r>
              <a:rPr lang="sk-SK" dirty="0" err="1" smtClean="0"/>
              <a:t>any</a:t>
            </a:r>
            <a:r>
              <a:rPr lang="sk-SK" dirty="0" smtClean="0"/>
              <a:t>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source</a:t>
            </a:r>
            <a:r>
              <a:rPr lang="sk-SK" dirty="0" smtClean="0"/>
              <a:t>,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relational</a:t>
            </a:r>
            <a:r>
              <a:rPr lang="sk-SK" dirty="0" smtClean="0"/>
              <a:t> </a:t>
            </a:r>
            <a:r>
              <a:rPr lang="sk-SK" dirty="0" err="1" smtClean="0"/>
              <a:t>databases</a:t>
            </a:r>
            <a:r>
              <a:rPr lang="sk-SK" dirty="0"/>
              <a:t> </a:t>
            </a:r>
            <a:r>
              <a:rPr lang="sk-SK" dirty="0" smtClean="0"/>
              <a:t>to </a:t>
            </a:r>
            <a:r>
              <a:rPr lang="sk-SK" dirty="0" err="1" smtClean="0"/>
              <a:t>spreadsheets</a:t>
            </a:r>
            <a:r>
              <a:rPr lang="sk-SK" dirty="0" smtClean="0"/>
              <a:t> and </a:t>
            </a:r>
            <a:r>
              <a:rPr lang="sk-SK" dirty="0" err="1" smtClean="0"/>
              <a:t>flat</a:t>
            </a:r>
            <a:r>
              <a:rPr lang="sk-SK" dirty="0" smtClean="0"/>
              <a:t> </a:t>
            </a:r>
            <a:r>
              <a:rPr lang="sk-SK" dirty="0" err="1" smtClean="0"/>
              <a:t>files</a:t>
            </a:r>
            <a:r>
              <a:rPr lang="sk-SK" dirty="0" smtClean="0"/>
              <a:t>“. </a:t>
            </a:r>
          </a:p>
          <a:p>
            <a:pPr lvl="1"/>
            <a:r>
              <a:rPr lang="sk-SK" dirty="0" smtClean="0"/>
              <a:t>JDBC dokumentácia</a:t>
            </a:r>
          </a:p>
          <a:p>
            <a:r>
              <a:rPr lang="sk-SK" dirty="0" smtClean="0"/>
              <a:t>Použijeme to na pripojenie sa na našu </a:t>
            </a:r>
            <a:r>
              <a:rPr lang="sk-SK" dirty="0" err="1" smtClean="0"/>
              <a:t>Postgres</a:t>
            </a:r>
            <a:r>
              <a:rPr lang="sk-SK" dirty="0" smtClean="0"/>
              <a:t> databázu</a:t>
            </a:r>
          </a:p>
          <a:p>
            <a:endParaRPr lang="sk-SK" dirty="0"/>
          </a:p>
          <a:p>
            <a:r>
              <a:rPr lang="sk-SK" dirty="0" smtClean="0">
                <a:hlinkClick r:id="rId2"/>
              </a:rPr>
              <a:t>https://docs.oracle.com/javase/tutorial/jdbc/basics/index.html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41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kroky ako pracovať s databázou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a </a:t>
            </a:r>
            <a:r>
              <a:rPr lang="en-US" b="1" dirty="0" smtClean="0"/>
              <a:t>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JDBC </a:t>
            </a:r>
            <a:r>
              <a:rPr lang="en-US" b="1" dirty="0" smtClean="0"/>
              <a:t>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b="1" dirty="0" smtClean="0"/>
              <a:t>SQL</a:t>
            </a:r>
            <a:r>
              <a:rPr lang="en-US" dirty="0" smtClean="0"/>
              <a:t>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b="1" dirty="0" err="1" smtClean="0"/>
              <a:t>ResultSet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</a:t>
            </a:r>
            <a:r>
              <a:rPr lang="en-US" b="1" dirty="0" smtClean="0"/>
              <a:t> </a:t>
            </a:r>
            <a:r>
              <a:rPr lang="en-US" dirty="0" smtClean="0"/>
              <a:t>connection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728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1. Establish a connection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sk-SK" b="1" dirty="0"/>
              <a:t>import </a:t>
            </a:r>
            <a:r>
              <a:rPr lang="en-US" altLang="sk-SK" b="1" dirty="0" err="1"/>
              <a:t>java.sql</a:t>
            </a:r>
            <a:r>
              <a:rPr lang="en-US" altLang="sk-SK" b="1" dirty="0"/>
              <a:t>.*;</a:t>
            </a:r>
          </a:p>
          <a:p>
            <a:r>
              <a:rPr lang="en-US" altLang="sk-SK" b="1" dirty="0" smtClean="0"/>
              <a:t>N</a:t>
            </a:r>
            <a:r>
              <a:rPr lang="sk-SK" altLang="sk-SK" b="1" dirty="0" err="1" smtClean="0"/>
              <a:t>ačítame</a:t>
            </a:r>
            <a:r>
              <a:rPr lang="sk-SK" altLang="sk-SK" b="1" dirty="0" smtClean="0"/>
              <a:t> „</a:t>
            </a:r>
            <a:r>
              <a:rPr lang="en-US" altLang="sk-SK" b="1" dirty="0" smtClean="0"/>
              <a:t>vendor </a:t>
            </a:r>
            <a:r>
              <a:rPr lang="en-US" altLang="sk-SK" b="1" dirty="0"/>
              <a:t>specific </a:t>
            </a:r>
            <a:r>
              <a:rPr lang="en-US" altLang="sk-SK" b="1" dirty="0" smtClean="0"/>
              <a:t>driver</a:t>
            </a:r>
            <a:r>
              <a:rPr lang="sk-SK" altLang="sk-SK" b="1" dirty="0" smtClean="0"/>
              <a:t>“</a:t>
            </a:r>
            <a:endParaRPr lang="en-US" altLang="sk-SK" dirty="0"/>
          </a:p>
          <a:p>
            <a:pPr marL="742950" lvl="1" indent="-285750"/>
            <a:r>
              <a:rPr lang="en-US" altLang="sk-SK" dirty="0" err="1">
                <a:latin typeface="Arial Unicode MS" panose="020B0604020202020204" pitchFamily="34" charset="-128"/>
              </a:rPr>
              <a:t>Class.forName</a:t>
            </a:r>
            <a:r>
              <a:rPr lang="en-US" altLang="sk-SK" dirty="0" smtClean="0">
                <a:latin typeface="Arial Unicode MS" panose="020B0604020202020204" pitchFamily="34" charset="-128"/>
              </a:rPr>
              <a:t>(“</a:t>
            </a:r>
            <a:r>
              <a:rPr lang="en-US" altLang="sk-SK" dirty="0" err="1" smtClean="0">
                <a:latin typeface="Arial Unicode MS" panose="020B0604020202020204" pitchFamily="34" charset="-128"/>
              </a:rPr>
              <a:t>org.postgresql.Driver</a:t>
            </a:r>
            <a:r>
              <a:rPr lang="en-US" altLang="sk-SK" dirty="0" smtClean="0">
                <a:latin typeface="Arial Unicode MS" panose="020B0604020202020204" pitchFamily="34" charset="-128"/>
              </a:rPr>
              <a:t>");</a:t>
            </a:r>
            <a:endParaRPr lang="en-US" altLang="sk-SK" dirty="0">
              <a:latin typeface="Arial Unicode MS" panose="020B0604020202020204" pitchFamily="34" charset="-128"/>
            </a:endParaRPr>
          </a:p>
          <a:p>
            <a:pPr lvl="2"/>
            <a:r>
              <a:rPr lang="en-US" altLang="sk-SK" sz="2100" dirty="0" smtClean="0">
                <a:latin typeface="Arial Unicode MS" panose="020B0604020202020204" pitchFamily="34" charset="-128"/>
              </a:rPr>
              <a:t>Dyna</a:t>
            </a:r>
            <a:r>
              <a:rPr lang="sk-SK" altLang="sk-SK" sz="2100" dirty="0" err="1" smtClean="0">
                <a:latin typeface="Arial Unicode MS" panose="020B0604020202020204" pitchFamily="34" charset="-128"/>
              </a:rPr>
              <a:t>micky</a:t>
            </a:r>
            <a:r>
              <a:rPr lang="sk-SK" altLang="sk-SK" sz="2100" dirty="0" smtClean="0">
                <a:latin typeface="Arial Unicode MS" panose="020B0604020202020204" pitchFamily="34" charset="-128"/>
              </a:rPr>
              <a:t> načíta triedu s </a:t>
            </a:r>
            <a:r>
              <a:rPr lang="sk-SK" altLang="sk-SK" sz="2100" dirty="0" err="1" smtClean="0">
                <a:latin typeface="Arial Unicode MS" panose="020B0604020202020204" pitchFamily="34" charset="-128"/>
              </a:rPr>
              <a:t>driverom</a:t>
            </a:r>
            <a:r>
              <a:rPr lang="sk-SK" altLang="sk-SK" sz="2100" dirty="0" smtClean="0">
                <a:latin typeface="Arial Unicode MS" panose="020B0604020202020204" pitchFamily="34" charset="-128"/>
              </a:rPr>
              <a:t> pre </a:t>
            </a:r>
            <a:r>
              <a:rPr lang="sk-SK" altLang="sk-SK" sz="2100" dirty="0" err="1" smtClean="0">
                <a:latin typeface="Arial Unicode MS" panose="020B0604020202020204" pitchFamily="34" charset="-128"/>
              </a:rPr>
              <a:t>Postgres</a:t>
            </a:r>
            <a:r>
              <a:rPr lang="sk-SK" altLang="sk-SK" sz="2100" dirty="0" smtClean="0">
                <a:latin typeface="Arial Unicode MS" panose="020B0604020202020204" pitchFamily="34" charset="-128"/>
              </a:rPr>
              <a:t> </a:t>
            </a:r>
            <a:endParaRPr lang="en-US" altLang="sk-SK" sz="2100" dirty="0" smtClean="0"/>
          </a:p>
          <a:p>
            <a:r>
              <a:rPr lang="sk-SK" altLang="sk-SK" b="1" dirty="0" smtClean="0"/>
              <a:t>Vytvoríme spojenie</a:t>
            </a:r>
            <a:r>
              <a:rPr lang="en-US" altLang="sk-SK" sz="2600" dirty="0" smtClean="0"/>
              <a:t> </a:t>
            </a:r>
          </a:p>
          <a:p>
            <a:pPr marL="742950" lvl="1" indent="-285750"/>
            <a:r>
              <a:rPr lang="en-US" altLang="sk-SK" dirty="0">
                <a:latin typeface="Arial Unicode MS" panose="020B0604020202020204" pitchFamily="34" charset="-128"/>
              </a:rPr>
              <a:t>Connection con = </a:t>
            </a:r>
            <a:r>
              <a:rPr lang="en-US" altLang="sk-SK" dirty="0" err="1">
                <a:latin typeface="Arial Unicode MS" panose="020B0604020202020204" pitchFamily="34" charset="-128"/>
              </a:rPr>
              <a:t>DriverManager.getConnection</a:t>
            </a:r>
            <a:r>
              <a:rPr lang="en-US" altLang="sk-SK" dirty="0">
                <a:latin typeface="Arial Unicode MS" panose="020B0604020202020204" pitchFamily="34" charset="-128"/>
              </a:rPr>
              <a:t>( </a:t>
            </a:r>
            <a:r>
              <a:rPr lang="en-US" altLang="sk-SK" dirty="0" smtClean="0">
                <a:latin typeface="Arial Unicode MS" panose="020B0604020202020204" pitchFamily="34" charset="-128"/>
              </a:rPr>
              <a:t>"</a:t>
            </a:r>
            <a:r>
              <a:rPr lang="en-US" altLang="sk-SK" dirty="0" err="1" smtClean="0">
                <a:latin typeface="Arial Unicode MS" panose="020B0604020202020204" pitchFamily="34" charset="-128"/>
              </a:rPr>
              <a:t>jdbc:postgresql</a:t>
            </a:r>
            <a:r>
              <a:rPr lang="en-US" altLang="sk-SK" dirty="0" smtClean="0">
                <a:latin typeface="Arial Unicode MS" panose="020B0604020202020204" pitchFamily="34" charset="-128"/>
              </a:rPr>
              <a:t>://localhost:5432/</a:t>
            </a:r>
            <a:r>
              <a:rPr lang="sk-SK" altLang="sk-SK" dirty="0" err="1" smtClean="0">
                <a:latin typeface="Arial Unicode MS" panose="020B0604020202020204" pitchFamily="34" charset="-128"/>
              </a:rPr>
              <a:t>username</a:t>
            </a:r>
            <a:r>
              <a:rPr lang="en-US" altLang="sk-SK" dirty="0" smtClean="0">
                <a:latin typeface="Arial Unicode MS" panose="020B0604020202020204" pitchFamily="34" charset="-128"/>
              </a:rPr>
              <a:t>", </a:t>
            </a:r>
            <a:r>
              <a:rPr lang="en-US" altLang="sk-SK" dirty="0">
                <a:latin typeface="Arial Unicode MS" panose="020B0604020202020204" pitchFamily="34" charset="-128"/>
              </a:rPr>
              <a:t>username, </a:t>
            </a:r>
            <a:r>
              <a:rPr lang="en-US" altLang="sk-SK" dirty="0" err="1">
                <a:latin typeface="Arial Unicode MS" panose="020B0604020202020204" pitchFamily="34" charset="-128"/>
              </a:rPr>
              <a:t>passwd</a:t>
            </a:r>
            <a:r>
              <a:rPr lang="en-US" altLang="sk-SK" dirty="0">
                <a:latin typeface="Arial Unicode MS" panose="020B0604020202020204" pitchFamily="34" charset="-128"/>
              </a:rPr>
              <a:t>);</a:t>
            </a:r>
            <a:r>
              <a:rPr lang="en-US" altLang="sk-SK" sz="2200" dirty="0" smtClean="0">
                <a:latin typeface="Arial Unicode MS" panose="020B0604020202020204" pitchFamily="34" charset="-128"/>
              </a:rPr>
              <a:t> </a:t>
            </a:r>
          </a:p>
          <a:p>
            <a:pPr lvl="2"/>
            <a:endParaRPr lang="sk-SK" altLang="sk-SK" sz="2100" dirty="0" smtClean="0"/>
          </a:p>
          <a:p>
            <a:pPr lvl="2"/>
            <a:r>
              <a:rPr lang="sk-SK" altLang="sk-SK" sz="2100" dirty="0" smtClean="0"/>
              <a:t>Vytvorí sa TCP/IP spojenie medzi Vašim programom a </a:t>
            </a:r>
            <a:r>
              <a:rPr lang="sk-SK" altLang="sk-SK" sz="2100" dirty="0" err="1" smtClean="0"/>
              <a:t>Postgresom</a:t>
            </a:r>
            <a:endParaRPr lang="en-US" altLang="sk-SK" sz="2100" dirty="0" smtClean="0"/>
          </a:p>
          <a:p>
            <a:pPr lvl="2"/>
            <a:r>
              <a:rPr lang="sk-SK" altLang="sk-SK" sz="2100" dirty="0" smtClean="0"/>
              <a:t>Špecifikum pre naše prostredie:</a:t>
            </a:r>
          </a:p>
          <a:p>
            <a:pPr lvl="3"/>
            <a:r>
              <a:rPr lang="sk-SK" altLang="sk-SK" sz="1900" dirty="0" err="1" smtClean="0"/>
              <a:t>Username</a:t>
            </a:r>
            <a:r>
              <a:rPr lang="sk-SK" altLang="sk-SK" sz="1900" dirty="0" smtClean="0"/>
              <a:t>: Vaše AIS prihlasovacie meno, </a:t>
            </a:r>
          </a:p>
          <a:p>
            <a:pPr lvl="3"/>
            <a:r>
              <a:rPr lang="sk-SK" altLang="sk-SK" sz="1900" dirty="0" err="1" smtClean="0"/>
              <a:t>Passwd</a:t>
            </a:r>
            <a:r>
              <a:rPr lang="sk-SK" altLang="sk-SK" sz="1900" dirty="0" smtClean="0"/>
              <a:t>: heslo, ktoré si predtým musíte nastaviť </a:t>
            </a:r>
            <a:r>
              <a:rPr lang="en-US" altLang="sk-SK" sz="1900" dirty="0" smtClean="0"/>
              <a:t>(o tom </a:t>
            </a:r>
            <a:r>
              <a:rPr lang="en-US" altLang="sk-SK" sz="1900" dirty="0" err="1" smtClean="0"/>
              <a:t>nesk</a:t>
            </a:r>
            <a:r>
              <a:rPr lang="sk-SK" altLang="sk-SK" sz="1900" dirty="0" err="1" smtClean="0"/>
              <a:t>ôr</a:t>
            </a:r>
            <a:r>
              <a:rPr lang="en-US" altLang="sk-SK" sz="1900" dirty="0" smtClean="0"/>
              <a:t>). </a:t>
            </a:r>
            <a:endParaRPr lang="en-US" altLang="sk-SK" sz="2400" dirty="0" smtClean="0"/>
          </a:p>
          <a:p>
            <a:pPr marL="742950" lvl="1" indent="-285750"/>
            <a:endParaRPr lang="en-US" altLang="sk-SK" sz="22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3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2. Create JDBC statement(s)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k-SK" dirty="0" smtClean="0">
                <a:latin typeface="Arial Unicode MS" panose="020B0604020202020204" pitchFamily="34" charset="-128"/>
              </a:rPr>
              <a:t>Statement </a:t>
            </a:r>
            <a:r>
              <a:rPr lang="en-US" altLang="sk-SK" dirty="0" err="1" smtClean="0">
                <a:latin typeface="Arial Unicode MS" panose="020B0604020202020204" pitchFamily="34" charset="-128"/>
              </a:rPr>
              <a:t>stmt</a:t>
            </a:r>
            <a:r>
              <a:rPr lang="en-US" altLang="sk-SK" dirty="0" smtClean="0">
                <a:latin typeface="Arial Unicode MS" panose="020B0604020202020204" pitchFamily="34" charset="-128"/>
              </a:rPr>
              <a:t> = </a:t>
            </a:r>
            <a:r>
              <a:rPr lang="en-US" altLang="sk-SK" dirty="0" err="1" smtClean="0">
                <a:latin typeface="Arial Unicode MS" panose="020B0604020202020204" pitchFamily="34" charset="-128"/>
              </a:rPr>
              <a:t>con.createStatement</a:t>
            </a:r>
            <a:r>
              <a:rPr lang="en-US" altLang="sk-SK" dirty="0" smtClean="0">
                <a:latin typeface="Arial Unicode MS" panose="020B0604020202020204" pitchFamily="34" charset="-128"/>
              </a:rPr>
              <a:t>() ; </a:t>
            </a:r>
          </a:p>
          <a:p>
            <a:r>
              <a:rPr lang="sk-SK" altLang="sk-SK" dirty="0" smtClean="0"/>
              <a:t>Vytvorí sa objekt typu </a:t>
            </a:r>
            <a:r>
              <a:rPr lang="sk-SK" altLang="sk-SK" dirty="0" err="1" smtClean="0"/>
              <a:t>Statement</a:t>
            </a:r>
            <a:r>
              <a:rPr lang="sk-SK" altLang="sk-SK" dirty="0" smtClean="0"/>
              <a:t>, ktorý budeme používať na posielanie SQL dotazov na databázu.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48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AC6-BF31-4EF8-8B2E-F76FF9A40B2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0" dirty="0" smtClean="0"/>
              <a:t>3. </a:t>
            </a:r>
            <a:r>
              <a:rPr lang="en-US" altLang="sk-SK" b="0" dirty="0" smtClean="0"/>
              <a:t>Executing </a:t>
            </a:r>
            <a:r>
              <a:rPr lang="en-US" altLang="sk-SK" b="0" dirty="0"/>
              <a:t>SQL Statements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sk-SK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= "Create table </a:t>
            </a:r>
            <a:r>
              <a:rPr lang="sk-SK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blname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	+ "(id Integer not null, name VARCHAR(32), " </a:t>
            </a:r>
            <a:b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	+ “marks Integer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)";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stmt.</a:t>
            </a:r>
            <a:r>
              <a:rPr lang="en-US" altLang="sk-SK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executeUpdate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sk-SK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= "Insert into 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tblname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values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	+ "(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123456789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,’abc’,100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)";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stmt.</a:t>
            </a:r>
            <a:r>
              <a:rPr lang="en-US" altLang="sk-SK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executeUpdate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altLang="sk-SK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altLang="sk-SK" dirty="0" smtClean="0"/>
              <a:t>Get </a:t>
            </a:r>
            <a:r>
              <a:rPr lang="en-US" altLang="sk-SK" dirty="0" err="1" smtClean="0"/>
              <a:t>ResultSet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 = 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"select * from Lehigh";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sk-SK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sk-S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Stmt.</a:t>
            </a:r>
            <a:r>
              <a:rPr lang="en-US" altLang="sk-SK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executeQuery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rs.next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()) {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 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(“id");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	String name = 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rs.getString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(“name");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 marks = </a:t>
            </a:r>
            <a:r>
              <a:rPr lang="en-US" alt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US" altLang="sk-SK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(“marks");</a:t>
            </a:r>
            <a:endParaRPr lang="en-US" alt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sk-S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altLang="sk-SK" dirty="0" smtClean="0"/>
              <a:t>Close connection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k-SK" dirty="0" err="1" smtClean="0"/>
              <a:t>stmt.close</a:t>
            </a:r>
            <a:r>
              <a:rPr lang="en-US" altLang="sk-SK" dirty="0" smtClean="0"/>
              <a:t>();</a:t>
            </a:r>
          </a:p>
          <a:p>
            <a:r>
              <a:rPr lang="en-US" altLang="sk-SK" dirty="0" err="1" smtClean="0"/>
              <a:t>con.close</a:t>
            </a:r>
            <a:r>
              <a:rPr lang="en-US" altLang="sk-SK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589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4C78-5891-48B1-B5D7-8CD50202E73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Tranzakcie</a:t>
            </a:r>
            <a:r>
              <a:rPr lang="en-US" altLang="sk-SK" dirty="0" smtClean="0"/>
              <a:t> a </a:t>
            </a:r>
            <a:r>
              <a:rPr lang="en-US" altLang="sk-SK" dirty="0"/>
              <a:t>JDBC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sk-SK" sz="2100" dirty="0"/>
              <a:t>JDBC </a:t>
            </a:r>
            <a:r>
              <a:rPr lang="en-US" altLang="sk-SK" sz="2100" dirty="0" err="1" smtClean="0"/>
              <a:t>podporuje</a:t>
            </a:r>
            <a:r>
              <a:rPr lang="en-US" altLang="sk-SK" sz="2100" dirty="0" smtClean="0"/>
              <a:t> </a:t>
            </a:r>
            <a:r>
              <a:rPr lang="en-US" altLang="sk-SK" sz="2100" dirty="0" err="1" smtClean="0"/>
              <a:t>zoskupenie</a:t>
            </a:r>
            <a:r>
              <a:rPr lang="en-US" altLang="sk-SK" sz="2100" dirty="0" smtClean="0"/>
              <a:t> SQL </a:t>
            </a:r>
            <a:r>
              <a:rPr lang="en-US" altLang="sk-SK" sz="2100" dirty="0" err="1" smtClean="0"/>
              <a:t>dotazov</a:t>
            </a:r>
            <a:r>
              <a:rPr lang="en-US" altLang="sk-SK" sz="2100" dirty="0" smtClean="0"/>
              <a:t> do </a:t>
            </a:r>
            <a:r>
              <a:rPr lang="en-US" altLang="sk-SK" sz="2100" dirty="0" err="1" smtClean="0"/>
              <a:t>tranzakci</a:t>
            </a:r>
            <a:r>
              <a:rPr lang="sk-SK" altLang="sk-SK" sz="2100" dirty="0" smtClean="0"/>
              <a:t>í</a:t>
            </a:r>
            <a:endParaRPr lang="en-US" altLang="sk-SK" sz="2100" dirty="0"/>
          </a:p>
          <a:p>
            <a:pPr>
              <a:lnSpc>
                <a:spcPct val="90000"/>
              </a:lnSpc>
            </a:pPr>
            <a:r>
              <a:rPr lang="sk-SK" altLang="sk-SK" sz="2100" dirty="0" smtClean="0"/>
              <a:t>Za </a:t>
            </a:r>
            <a:r>
              <a:rPr lang="sk-SK" altLang="sk-SK" sz="2100" dirty="0"/>
              <a:t>k</a:t>
            </a:r>
            <a:r>
              <a:rPr lang="sk-SK" altLang="sk-SK" sz="2100" dirty="0" smtClean="0"/>
              <a:t>ontrolu nad </a:t>
            </a:r>
            <a:r>
              <a:rPr lang="sk-SK" altLang="sk-SK" sz="2100" dirty="0" err="1" smtClean="0"/>
              <a:t>tranzakciami</a:t>
            </a:r>
            <a:r>
              <a:rPr lang="sk-SK" altLang="sk-SK" sz="2100" dirty="0" smtClean="0"/>
              <a:t> zodpovedá objekt</a:t>
            </a:r>
            <a:r>
              <a:rPr lang="en-US" altLang="sk-SK" sz="2100" dirty="0" smtClean="0"/>
              <a:t> </a:t>
            </a:r>
            <a:r>
              <a:rPr lang="en-US" altLang="sk-SK" sz="2100" dirty="0">
                <a:solidFill>
                  <a:srgbClr val="003399"/>
                </a:solidFill>
              </a:rPr>
              <a:t>Connection</a:t>
            </a:r>
            <a:r>
              <a:rPr lang="en-US" altLang="sk-SK" sz="2100" dirty="0"/>
              <a:t> object, default </a:t>
            </a:r>
            <a:r>
              <a:rPr lang="en-US" altLang="sk-SK" sz="2100" dirty="0" smtClean="0"/>
              <a:t>m</a:t>
            </a:r>
            <a:r>
              <a:rPr lang="sk-SK" altLang="sk-SK" sz="2100" dirty="0" smtClean="0"/>
              <a:t>ód je</a:t>
            </a:r>
            <a:r>
              <a:rPr lang="en-US" altLang="sk-SK" sz="2100" dirty="0" smtClean="0"/>
              <a:t> </a:t>
            </a:r>
            <a:r>
              <a:rPr lang="en-US" altLang="sk-SK" sz="2100" dirty="0"/>
              <a:t>auto-commit, </a:t>
            </a:r>
            <a:r>
              <a:rPr lang="sk-SK" altLang="sk-SK" sz="2100" dirty="0" err="1" smtClean="0"/>
              <a:t>t.j</a:t>
            </a:r>
            <a:r>
              <a:rPr lang="sk-SK" altLang="sk-SK" sz="2100" dirty="0" smtClean="0"/>
              <a:t>.</a:t>
            </a:r>
            <a:r>
              <a:rPr lang="en-US" altLang="sk-SK" sz="2100" dirty="0" smtClean="0"/>
              <a:t>, </a:t>
            </a:r>
            <a:r>
              <a:rPr lang="sk-SK" altLang="sk-SK" sz="2100" dirty="0" smtClean="0"/>
              <a:t>každý SQL dotaz je zabalený ako samostatná </a:t>
            </a:r>
            <a:r>
              <a:rPr lang="sk-SK" altLang="sk-SK" sz="2100" dirty="0" err="1" smtClean="0"/>
              <a:t>tranzakcia</a:t>
            </a:r>
            <a:endParaRPr lang="en-US" altLang="sk-SK" sz="2100" dirty="0"/>
          </a:p>
          <a:p>
            <a:pPr>
              <a:lnSpc>
                <a:spcPct val="90000"/>
              </a:lnSpc>
            </a:pPr>
            <a:r>
              <a:rPr lang="sk-SK" altLang="sk-SK" sz="2100" dirty="0" smtClean="0"/>
              <a:t>Auto-</a:t>
            </a:r>
            <a:r>
              <a:rPr lang="sk-SK" altLang="sk-SK" sz="2100" dirty="0" err="1" smtClean="0"/>
              <a:t>commit</a:t>
            </a:r>
            <a:r>
              <a:rPr lang="sk-SK" altLang="sk-SK" sz="2100" dirty="0" smtClean="0"/>
              <a:t> môžeme vypnúť pomocou</a:t>
            </a:r>
            <a:r>
              <a:rPr lang="en-US" altLang="sk-SK" sz="2100" dirty="0" smtClean="0"/>
              <a:t> </a:t>
            </a:r>
            <a:r>
              <a:rPr lang="en-US" altLang="sk-SK" sz="2100" dirty="0" err="1">
                <a:solidFill>
                  <a:srgbClr val="003399"/>
                </a:solidFill>
              </a:rPr>
              <a:t>con.setAutoCommit</a:t>
            </a:r>
            <a:r>
              <a:rPr lang="en-US" altLang="sk-SK" sz="2100" dirty="0">
                <a:solidFill>
                  <a:srgbClr val="003399"/>
                </a:solidFill>
              </a:rPr>
              <a:t>(false);</a:t>
            </a:r>
          </a:p>
          <a:p>
            <a:pPr>
              <a:lnSpc>
                <a:spcPct val="90000"/>
              </a:lnSpc>
            </a:pPr>
            <a:r>
              <a:rPr lang="sk-SK" altLang="sk-SK" sz="2100" dirty="0" smtClean="0"/>
              <a:t>A tiež ho potom môžeme zapnúť</a:t>
            </a:r>
            <a:r>
              <a:rPr lang="en-US" altLang="sk-SK" sz="2100" dirty="0" smtClean="0"/>
              <a:t> </a:t>
            </a:r>
            <a:r>
              <a:rPr lang="en-US" altLang="sk-SK" sz="2100" dirty="0" err="1">
                <a:solidFill>
                  <a:srgbClr val="003399"/>
                </a:solidFill>
              </a:rPr>
              <a:t>con.setAutoCommit</a:t>
            </a:r>
            <a:r>
              <a:rPr lang="en-US" altLang="sk-SK" sz="2100" dirty="0">
                <a:solidFill>
                  <a:srgbClr val="003399"/>
                </a:solidFill>
              </a:rPr>
              <a:t>(true);</a:t>
            </a:r>
          </a:p>
          <a:p>
            <a:pPr>
              <a:lnSpc>
                <a:spcPct val="90000"/>
              </a:lnSpc>
            </a:pPr>
            <a:r>
              <a:rPr lang="sk-SK" altLang="sk-SK" sz="2100" dirty="0" smtClean="0"/>
              <a:t>Akonáhle je auto-</a:t>
            </a:r>
            <a:r>
              <a:rPr lang="sk-SK" altLang="sk-SK" sz="2100" dirty="0" err="1" smtClean="0"/>
              <a:t>commit</a:t>
            </a:r>
            <a:r>
              <a:rPr lang="sk-SK" altLang="sk-SK" sz="2100" dirty="0" smtClean="0"/>
              <a:t> vypnutý, žiadny SQL dotaz nebude </a:t>
            </a:r>
            <a:r>
              <a:rPr lang="sk-SK" altLang="sk-SK" sz="2100" dirty="0" err="1" smtClean="0"/>
              <a:t>comitovaný</a:t>
            </a:r>
            <a:r>
              <a:rPr lang="sk-SK" altLang="sk-SK" sz="2100" dirty="0" smtClean="0"/>
              <a:t>, kým nezavoláme </a:t>
            </a:r>
            <a:r>
              <a:rPr lang="en-US" altLang="sk-SK" sz="2100" dirty="0" err="1" smtClean="0">
                <a:solidFill>
                  <a:srgbClr val="003399"/>
                </a:solidFill>
              </a:rPr>
              <a:t>con.commit</a:t>
            </a:r>
            <a:r>
              <a:rPr lang="en-US" altLang="sk-SK" sz="21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sk-SK" altLang="sk-SK" sz="2100" dirty="0" smtClean="0"/>
              <a:t>Po </a:t>
            </a:r>
            <a:r>
              <a:rPr lang="sk-SK" altLang="sk-SK" sz="2100" dirty="0" err="1" smtClean="0"/>
              <a:t>commitnutí</a:t>
            </a:r>
            <a:r>
              <a:rPr lang="sk-SK" altLang="sk-SK" sz="2100" dirty="0" smtClean="0"/>
              <a:t> </a:t>
            </a:r>
            <a:r>
              <a:rPr lang="sk-SK" altLang="sk-SK" sz="2100" dirty="0" err="1" smtClean="0"/>
              <a:t>tranzakcie</a:t>
            </a:r>
            <a:r>
              <a:rPr lang="sk-SK" altLang="sk-SK" sz="2100" dirty="0" smtClean="0"/>
              <a:t> sú všetky vykonané zmeny permanentné. </a:t>
            </a:r>
            <a:endParaRPr lang="en-US" altLang="sk-SK" sz="2600" dirty="0"/>
          </a:p>
        </p:txBody>
      </p:sp>
    </p:spTree>
    <p:extLst>
      <p:ext uri="{BB962C8B-B14F-4D97-AF65-F5344CB8AC3E}">
        <p14:creationId xmlns:p14="http://schemas.microsoft.com/office/powerpoint/2010/main" val="29035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Tahoma</vt:lpstr>
      <vt:lpstr>Wingdings</vt:lpstr>
      <vt:lpstr>Office Theme</vt:lpstr>
      <vt:lpstr>Postgres a JAVA</vt:lpstr>
      <vt:lpstr>JDBC – Java DataBase Connectivity</vt:lpstr>
      <vt:lpstr>Základné kroky ako pracovať s databázou</vt:lpstr>
      <vt:lpstr>1. Establish a connection</vt:lpstr>
      <vt:lpstr>2. Create JDBC statement(s)</vt:lpstr>
      <vt:lpstr>3. Executing SQL Statements</vt:lpstr>
      <vt:lpstr>4. Get ResultSet</vt:lpstr>
      <vt:lpstr>5. Close connection</vt:lpstr>
      <vt:lpstr>Tranzakcie a JDBC</vt:lpstr>
      <vt:lpstr>Spracovávanie chýb pomocou Exceptions</vt:lpstr>
      <vt:lpstr>Typy JDBC - Java</vt:lpstr>
      <vt:lpstr>Prepared statements</vt:lpstr>
      <vt:lpstr>Prepared statements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 a JAVA</dc:title>
  <dc:creator>Michal</dc:creator>
  <cp:lastModifiedBy>Michal</cp:lastModifiedBy>
  <cp:revision>25</cp:revision>
  <dcterms:created xsi:type="dcterms:W3CDTF">2015-11-29T19:40:49Z</dcterms:created>
  <dcterms:modified xsi:type="dcterms:W3CDTF">2016-11-13T19:25:39Z</dcterms:modified>
</cp:coreProperties>
</file>