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azak@dcs.fmph.uniba.sk" TargetMode="External"/><Relationship Id="rId2" Type="http://schemas.openxmlformats.org/officeDocument/2006/relationships/hyperlink" Target="mailto:rjasko@dcs.fmph.uniba.sk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sk-SK" sz="6000" spc="-1" strike="noStrike">
                <a:solidFill>
                  <a:srgbClr val="000000"/>
                </a:solidFill>
                <a:latin typeface="Calibri"/>
                <a:ea typeface="Calibri"/>
              </a:rPr>
              <a:t>Databázové praktikum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Negácia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za pravdivé sú v Prologu pokladané atómy (tvrdenia), ku ktorým je možné odvodiť dôkaz z faktov (pomocou odvodzovacích pravidiel)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ostatné veci sú nepravdivé (negation as failure)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nie je možné pridať fakt o nepravdivosti (hlava pravidla neobsahuje negáciu)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tzv. predpoklad uzavretého sveta (pravdivé je práve to, čo máme v databáze, zvyšok sú nepravdy)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pravdivosť vo všeobecnosti nie je totožná s dokázateľnosťou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(“táto veta sa nedá dokázať”, viac na matematickej logike)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714080" y="4343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Negácia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negácia kombinovaná s rekurziou môže pri interpretácii spôsobiť problémy: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 :- \+ q.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q :- \+ p.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ako vyzerá svet popísaný týmto programom?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dva stabilné modely: p je pravda a q nie; alebo naopak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(viac o modeloch na Databázových systémoch)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všetkým súvisiacim problémom sa vieme vyhnúť, ak budeme používať len </a:t>
            </a:r>
            <a:r>
              <a:rPr b="0" i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bezpečné pravidlá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: každá premenná sa musí vyskytnúť v nejakom pozitívnom fakte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príklad nebezpečného pravidla (kvôli Y aj Z):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p(X, Y) :- a(X), \+ b(Y, Z), Z is Y + 1.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714080" y="4343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datalogom: SWI-Prolog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654560"/>
            <a:ext cx="10514880" cy="44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tri možnosti: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na serveri </a:t>
            </a:r>
            <a:r>
              <a:rPr b="0" i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cvika</a:t>
            </a: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, pripojiť sa cez ssh na cvika.dcs.fmph.uniba.sk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(prihlasovacie meno / heslo ako v AISe)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Linuxe v M217, alebo na vlastnom počítači, kde nainštalujete SWI-Prolog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online na https://swish.swi-prolog.org/</a:t>
            </a:r>
            <a:endParaRPr b="0" lang="en-US" sz="2000" spc="-1" strike="noStrike">
              <a:latin typeface="Arial"/>
            </a:endParaRPr>
          </a:p>
          <a:p>
            <a:pPr marL="685800" indent="-100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odporúčame otvoriť si 3 okná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jednom editujete súbor s dotazmi, napr. 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vim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druhom okne máte spustené prostredie prologu: 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swipl -s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treťom okne máte databázu (zoznam faktov)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 zapísaní dotazu do súboru ho treba uložiť na disk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(vim: ESC, ":w", ENTER).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potom novú verziu skompilovať: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make.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(aj s tou bodkou)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nezabudnite skontrolovať, či kompilátor hlási chyby a prípadne ich opraviť 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výpočet dotazov:</a:t>
            </a:r>
            <a:br/>
            <a:r>
              <a:rPr b="0" lang="sk-SK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?- q(job(J)).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 indent="-253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predikát "q(_)" slúži na pekné formátovanie výstupu a elimináciu zdanlivých duplikátov (Prolog robí úplný backtracking a konkrétnu hodnotu môže nájsť vo viacerých vetvách)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20880"/>
            <a:ext cx="1051416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Databáza EMP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992160"/>
            <a:ext cx="880164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%emp(Empno, Ename, Job, Manager, Hiredate, Sal, Deptno)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emp(7839, king, president, null, 19811117, 5000,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emp(7698, blake, manager, 7839, 19810501, 2850,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emp(7782, clark, manager, 7839, 19810609, 1500,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emp(7566, jones, manager, 7839, 19810402, 2975,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emp(7654, martin, salesman, 7698, 19810928, 1250,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emp(7499, allen, salesman, 7698, 19810220, 1600,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emp(7844, turner, salesman, 7698, 19810908, 1500,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emp(7900, james, clerk, 7698, 19811203,  950,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emp(7521, ward, salesman, 7698, 19810222, 1250,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emp(7902, ford, analyst, 7566, 19811203,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emp(7369, smith, clerk, 7902, 19801217,  800,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emp(7788, scott, analyst, 7566, 19821209,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emp(7876, adams, clerk, 7788, 19830112, 1100,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emp(7934, miller, clerk, 7782, 19820123, 1300, 10).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38080" y="5149080"/>
            <a:ext cx="609444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%dept(Deptno, Dname, Location)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dept(10, accounting, newyork).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dept(20, research, dallas).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dept(30, sales, chicago).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dept(40, operations, boston).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8786160" y="3713400"/>
            <a:ext cx="2095920" cy="6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Organizácia kurzu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Ján Mazák - </a:t>
            </a:r>
            <a:r>
              <a:rPr b="0" lang="sk-SK" sz="272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mazak@dcs.fmph.uniba.sk</a:t>
            </a: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72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Michal Rjaško – </a:t>
            </a:r>
            <a:r>
              <a:rPr b="0" lang="sk-SK" sz="272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rjasko@dcs.fmph.uniba.sk</a:t>
            </a:r>
            <a:r>
              <a:rPr b="0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b="0" lang="en-US" sz="272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720" spc="-1" strike="noStrike">
                <a:solidFill>
                  <a:srgbClr val="000000"/>
                </a:solidFill>
                <a:latin typeface="Calibri"/>
                <a:ea typeface="Calibri"/>
              </a:rPr>
              <a:t>Hodnotenie:</a:t>
            </a:r>
            <a:endParaRPr b="0" lang="en-US" sz="272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3 domáce úlohy po 30 bodov (zadané zhruba v tretinách semestra)</a:t>
            </a:r>
            <a:endParaRPr b="0" lang="en-US" sz="233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12 cvičení po 1 bod, treba získať aspoň 9 </a:t>
            </a: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--- </a:t>
            </a:r>
            <a:endParaRPr b="0" lang="en-US" sz="23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          </a:t>
            </a:r>
            <a:r>
              <a:rPr b="0" lang="sk-SK" sz="2330" spc="-1" strike="noStrike">
                <a:solidFill>
                  <a:srgbClr val="000000"/>
                </a:solidFill>
                <a:latin typeface="Calibri"/>
                <a:ea typeface="Calibri"/>
              </a:rPr>
              <a:t>do 3 dní po cvičení treba odovzdať e-mailom vyriešené úlohy (aspoň polovicu)</a:t>
            </a:r>
            <a:endParaRPr b="0" lang="en-US" sz="23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lvl="1" marL="685800" indent="-19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A: 90 a viac bodov</a:t>
            </a:r>
            <a:endParaRPr b="0" lang="en-US" sz="1829" spc="-1" strike="noStrike">
              <a:latin typeface="Arial"/>
            </a:endParaRPr>
          </a:p>
          <a:p>
            <a:pPr lvl="1" marL="685800" indent="-19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B: 80 až 89 bodov</a:t>
            </a:r>
            <a:endParaRPr b="0" lang="en-US" sz="1829" spc="-1" strike="noStrike">
              <a:latin typeface="Arial"/>
            </a:endParaRPr>
          </a:p>
          <a:p>
            <a:pPr lvl="1" marL="685800" indent="-19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C: 70 až 79 bodov</a:t>
            </a:r>
            <a:endParaRPr b="0" lang="en-US" sz="1829" spc="-1" strike="noStrike">
              <a:latin typeface="Arial"/>
            </a:endParaRPr>
          </a:p>
          <a:p>
            <a:pPr lvl="1" marL="685800" indent="-19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D: 60 až 69 bodov</a:t>
            </a:r>
            <a:endParaRPr b="0" lang="en-US" sz="1829" spc="-1" strike="noStrike">
              <a:latin typeface="Arial"/>
            </a:endParaRPr>
          </a:p>
          <a:p>
            <a:pPr lvl="1" marL="685800" indent="-19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829" spc="-1" strike="noStrike">
                <a:solidFill>
                  <a:srgbClr val="000000"/>
                </a:solidFill>
                <a:latin typeface="Calibri"/>
                <a:ea typeface="Calibri"/>
              </a:rPr>
              <a:t>E: 50 až 59 bodov</a:t>
            </a:r>
            <a:endParaRPr b="0" lang="en-US" sz="1829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Plán kurzu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Datalog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SQL, DDL, DML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databázou v jazyku Java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Explain - analýza / optimalizácia dotazov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SQLite, PostgreSQL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Deklaratívne programovanie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program definuje,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čo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sa má vypočítať, ale nepopisuje,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ako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všetky bežné databázové jazyky (o.i. SQL) ani neobsahujú na popis výpočtu prostriedky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databáza sama volí postup výpočtu podľa dotazu a existujúcich dát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(netriviálna optimalizácia)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jeden z najbežnejších jazykov pre deklaratívne programovanie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využíva sa v spracovaní prirodzených jazykov a umelej inteligencii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(napr. IBM Watson)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program pozostáva z faktov a odvodzovacích pravidiel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interpreter Prologu robí inferenciu (odvodzovanie dôsledkov pravidiel zo známych faktov) pomocou backtrackingu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využijeme ho ako prostredie na prácu s Datalogom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714080" y="4343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syntax pravidiel: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x, y, \+ z.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good_car(X) :- car(X), reliable(X), fast(X), costs_less(X, 30 000).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reliable(toyota).</a:t>
            </a:r>
            <a:endParaRPr b="0" lang="en-US" sz="205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sémantika:</a:t>
            </a:r>
            <a:endParaRPr b="0" lang="en-US" sz="205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je pravdivé, ak x a y sú pravdivé a z je nepravdivé</a:t>
            </a:r>
            <a:endParaRPr b="0" lang="en-US" sz="205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pravidlá definujú nové </a:t>
            </a:r>
            <a:r>
              <a:rPr b="0" i="1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predikáty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, napr. good_car, pomocou existujúcich predikátov</a:t>
            </a:r>
            <a:endParaRPr b="0" lang="en-US" sz="205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počet argumentov predikátu je </a:t>
            </a:r>
            <a:r>
              <a:rPr b="0" i="1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arita</a:t>
            </a:r>
            <a:endParaRPr b="0" lang="en-US" sz="205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sada pravidiel s rovnakou hlavou slúži na vyjadrenie logickej spojky alebo, napr.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x.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p :- y.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10" spc="-1" strike="noStrike">
                <a:solidFill>
                  <a:srgbClr val="000000"/>
                </a:solidFill>
                <a:latin typeface="Calibri"/>
                <a:ea typeface="Calibri"/>
              </a:rPr>
              <a:t>príklad datalogovského pravidla:</a:t>
            </a:r>
            <a:endParaRPr b="0" lang="en-US" sz="241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420" spc="-1" strike="noStrike">
                <a:solidFill>
                  <a:srgbClr val="000000"/>
                </a:solidFill>
                <a:latin typeface="Calibri"/>
                <a:ea typeface="Calibri"/>
              </a:rPr>
              <a:t>res(N, J) :- emp(_, N, J, _, _, S, _, _), S &gt;= 2000.</a:t>
            </a:r>
            <a:r>
              <a:rPr b="0" lang="sk-SK" sz="242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420" spc="-1" strike="noStrike">
              <a:latin typeface="Arial"/>
            </a:endParaRPr>
          </a:p>
          <a:p>
            <a:pPr lvl="1"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na ľavej strane len jeden pozitívny atóm</a:t>
            </a:r>
            <a:endParaRPr b="0" lang="en-US" sz="2070" spc="-1" strike="noStrike">
              <a:latin typeface="Arial"/>
            </a:endParaRPr>
          </a:p>
          <a:p>
            <a:pPr lvl="1"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premenné začínajú veľkým písmenom</a:t>
            </a:r>
            <a:endParaRPr b="0" lang="en-US" sz="2070" spc="-1" strike="noStrike">
              <a:latin typeface="Arial"/>
            </a:endParaRPr>
          </a:p>
          <a:p>
            <a:pPr lvl="1"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konštanty malými písmenami</a:t>
            </a:r>
            <a:endParaRPr b="0" lang="en-US" sz="2070" spc="-1" strike="noStrike">
              <a:latin typeface="Arial"/>
            </a:endParaRPr>
          </a:p>
          <a:p>
            <a:pPr lvl="1"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_ znamená anonymnú premennú </a:t>
            </a:r>
            <a:endParaRPr b="0" lang="en-US" sz="20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(ak je _ použité na viac miestach, hodnoty nemusia byť rovnaké, ide o rôzne premenné)</a:t>
            </a:r>
            <a:endParaRPr b="0" lang="en-US" sz="2070" spc="-1" strike="noStrike">
              <a:latin typeface="Arial"/>
            </a:endParaRPr>
          </a:p>
          <a:p>
            <a:pPr lvl="1"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70" spc="-1" strike="noStrike">
                <a:solidFill>
                  <a:srgbClr val="000000"/>
                </a:solidFill>
                <a:latin typeface="Calibri"/>
                <a:ea typeface="Calibri"/>
              </a:rPr>
              <a:t>na vyhodnocovanie aritmetických výrazov slúži operátor is:</a:t>
            </a:r>
            <a:endParaRPr b="0" lang="en-US" sz="2070" spc="-1" strike="noStrike">
              <a:latin typeface="Arial"/>
            </a:endParaRPr>
          </a:p>
          <a:p>
            <a:pPr lvl="2" marL="6858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napr. X is 2+3, </a:t>
            </a:r>
            <a:endParaRPr b="0" lang="en-US" sz="1720" spc="-1" strike="noStrike">
              <a:latin typeface="Arial"/>
            </a:endParaRPr>
          </a:p>
          <a:p>
            <a:pPr lvl="2" marL="6858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nie X = 2+3 </a:t>
            </a:r>
            <a:endParaRPr b="0" lang="en-US" sz="1720" spc="-1" strike="noStrike">
              <a:latin typeface="Arial"/>
            </a:endParaRPr>
          </a:p>
          <a:p>
            <a:pPr marL="457200" indent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1720" spc="-1" strike="noStrike">
                <a:solidFill>
                  <a:srgbClr val="000000"/>
                </a:solidFill>
                <a:latin typeface="Calibri"/>
                <a:ea typeface="Calibri"/>
              </a:rPr>
              <a:t>(symbol = je interpretovaný ako unifikácia termov a nedôjde k žiadnej aritmetickej operácii)</a:t>
            </a:r>
            <a:endParaRPr b="0" lang="en-US" sz="172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400" y="1825560"/>
            <a:ext cx="576792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bigger(elephant, horse).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bigger(horse, donkey).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080040" y="1825560"/>
            <a:ext cx="6111720" cy="48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true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bigger(monkey, elephant).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bigger(elephant,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Prolog / 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080" y="1825560"/>
            <a:ext cx="579024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bigger(elephant, horse).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bigger(horse, donkey).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dog).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bigger(donkey,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is_bigger(X, Y) :- bigger(X, 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is_bigger(X, Y) :- bigger(X, Z), is_bigger(Z, 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0040" y="1825560"/>
            <a:ext cx="6111720" cy="48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is_bigger(monkey, elephant).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is_bigger(elephant, monkey).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true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?- is_bigger(elephant, X).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horse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donkey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dog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X = monkey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k-SK" sz="2050" spc="-1" strike="noStrike">
                <a:solidFill>
                  <a:srgbClr val="000000"/>
                </a:solidFill>
                <a:latin typeface="Calibri"/>
                <a:ea typeface="Calibri"/>
              </a:rPr>
              <a:t>false</a:t>
            </a: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LibreOffice/7.0.1.2$Linux_X86_64 LibreOffice_project/00$Build-2</Application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  <dc:description/>
  <dc:language>en-US</dc:language>
  <cp:lastModifiedBy/>
  <dcterms:modified xsi:type="dcterms:W3CDTF">2020-09-07T09:02:19Z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