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102" autoAdjust="0"/>
    <p:restoredTop sz="94711" autoAdjust="0"/>
  </p:normalViewPr>
  <p:slideViewPr>
    <p:cSldViewPr snapToGrid="0">
      <p:cViewPr varScale="1">
        <p:scale>
          <a:sx n="106" d="100"/>
          <a:sy n="106" d="100"/>
        </p:scale>
        <p:origin x="14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005F-BA36-44CB-BCC0-EC55BB82C36A}" type="datetimeFigureOut">
              <a:rPr lang="sk-SK" smtClean="0"/>
              <a:t>24. 9. 2019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49E1F-28CE-4049-A71B-1D5BA54EAC9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3439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005F-BA36-44CB-BCC0-EC55BB82C36A}" type="datetimeFigureOut">
              <a:rPr lang="sk-SK" smtClean="0"/>
              <a:t>24. 9. 2019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49E1F-28CE-4049-A71B-1D5BA54EAC9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00445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005F-BA36-44CB-BCC0-EC55BB82C36A}" type="datetimeFigureOut">
              <a:rPr lang="sk-SK" smtClean="0"/>
              <a:t>24. 9. 2019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49E1F-28CE-4049-A71B-1D5BA54EAC9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43230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005F-BA36-44CB-BCC0-EC55BB82C36A}" type="datetimeFigureOut">
              <a:rPr lang="sk-SK" smtClean="0"/>
              <a:t>24. 9. 2019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49E1F-28CE-4049-A71B-1D5BA54EAC9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8532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005F-BA36-44CB-BCC0-EC55BB82C36A}" type="datetimeFigureOut">
              <a:rPr lang="sk-SK" smtClean="0"/>
              <a:t>24. 9. 2019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49E1F-28CE-4049-A71B-1D5BA54EAC9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52840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005F-BA36-44CB-BCC0-EC55BB82C36A}" type="datetimeFigureOut">
              <a:rPr lang="sk-SK" smtClean="0"/>
              <a:t>24. 9. 2019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49E1F-28CE-4049-A71B-1D5BA54EAC9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76011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005F-BA36-44CB-BCC0-EC55BB82C36A}" type="datetimeFigureOut">
              <a:rPr lang="sk-SK" smtClean="0"/>
              <a:t>24. 9. 2019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49E1F-28CE-4049-A71B-1D5BA54EAC9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1342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005F-BA36-44CB-BCC0-EC55BB82C36A}" type="datetimeFigureOut">
              <a:rPr lang="sk-SK" smtClean="0"/>
              <a:t>24. 9. 2019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49E1F-28CE-4049-A71B-1D5BA54EAC9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34167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005F-BA36-44CB-BCC0-EC55BB82C36A}" type="datetimeFigureOut">
              <a:rPr lang="sk-SK" smtClean="0"/>
              <a:t>24. 9. 2019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49E1F-28CE-4049-A71B-1D5BA54EAC9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62022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005F-BA36-44CB-BCC0-EC55BB82C36A}" type="datetimeFigureOut">
              <a:rPr lang="sk-SK" smtClean="0"/>
              <a:t>24. 9. 2019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49E1F-28CE-4049-A71B-1D5BA54EAC9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17915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005F-BA36-44CB-BCC0-EC55BB82C36A}" type="datetimeFigureOut">
              <a:rPr lang="sk-SK" smtClean="0"/>
              <a:t>24. 9. 2019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49E1F-28CE-4049-A71B-1D5BA54EAC9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88922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A005F-BA36-44CB-BCC0-EC55BB82C36A}" type="datetimeFigureOut">
              <a:rPr lang="sk-SK" smtClean="0"/>
              <a:t>24. 9. 2019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49E1F-28CE-4049-A71B-1D5BA54EAC9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86346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rjasko@dcs.fmph.uniba.sk" TargetMode="External"/><Relationship Id="rId2" Type="http://schemas.openxmlformats.org/officeDocument/2006/relationships/hyperlink" Target="mailto:mazak@dcs.fmph.uniba.s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r>
              <a:rPr lang="sk-SK" dirty="0" smtClean="0"/>
              <a:t>bázové praktikum</a:t>
            </a:r>
            <a:endParaRPr lang="sk-S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ZS </a:t>
            </a:r>
            <a:r>
              <a:rPr lang="sk-SK" dirty="0" smtClean="0"/>
              <a:t>201</a:t>
            </a:r>
            <a:r>
              <a:rPr lang="en-US" dirty="0"/>
              <a:t>9</a:t>
            </a:r>
            <a:r>
              <a:rPr lang="sk-SK" dirty="0" smtClean="0"/>
              <a:t>/20</a:t>
            </a:r>
            <a:r>
              <a:rPr lang="en-US" dirty="0" smtClean="0"/>
              <a:t>20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0648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Datalog</a:t>
            </a:r>
            <a:r>
              <a:rPr lang="en-US" dirty="0" smtClean="0"/>
              <a:t> a v</a:t>
            </a:r>
            <a:r>
              <a:rPr lang="sk-SK" dirty="0" err="1" smtClean="0"/>
              <a:t>šeobecný</a:t>
            </a:r>
            <a:r>
              <a:rPr lang="sk-SK" dirty="0" smtClean="0"/>
              <a:t> </a:t>
            </a:r>
            <a:r>
              <a:rPr lang="sk-SK" dirty="0" err="1" smtClean="0"/>
              <a:t>kvatifikátor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„</a:t>
            </a:r>
            <a:r>
              <a:rPr lang="sk-SK" dirty="0" err="1" smtClean="0"/>
              <a:t>Departments</a:t>
            </a:r>
            <a:r>
              <a:rPr lang="sk-SK" dirty="0" smtClean="0"/>
              <a:t> </a:t>
            </a:r>
            <a:r>
              <a:rPr lang="sk-SK" dirty="0" err="1" smtClean="0"/>
              <a:t>containing</a:t>
            </a:r>
            <a:r>
              <a:rPr lang="sk-SK" dirty="0" smtClean="0"/>
              <a:t> </a:t>
            </a:r>
            <a:r>
              <a:rPr lang="sk-SK" dirty="0" err="1" smtClean="0"/>
              <a:t>all</a:t>
            </a:r>
            <a:r>
              <a:rPr lang="sk-SK" dirty="0" smtClean="0"/>
              <a:t> </a:t>
            </a:r>
            <a:r>
              <a:rPr lang="sk-SK" dirty="0" err="1" smtClean="0"/>
              <a:t>job</a:t>
            </a:r>
            <a:r>
              <a:rPr lang="sk-SK" dirty="0" smtClean="0"/>
              <a:t> </a:t>
            </a:r>
            <a:r>
              <a:rPr lang="sk-SK" dirty="0" err="1" smtClean="0"/>
              <a:t>positions</a:t>
            </a:r>
            <a:r>
              <a:rPr lang="sk-SK" dirty="0" smtClean="0"/>
              <a:t>“</a:t>
            </a:r>
          </a:p>
          <a:p>
            <a:pPr lvl="1"/>
            <a:r>
              <a:rPr lang="sk-SK" dirty="0" err="1" smtClean="0"/>
              <a:t>allJobs</a:t>
            </a:r>
            <a:r>
              <a:rPr lang="en-US" dirty="0" smtClean="0"/>
              <a:t>(D) :- </a:t>
            </a:r>
            <a:r>
              <a:rPr lang="en-US" dirty="0" err="1" smtClean="0"/>
              <a:t>dept</a:t>
            </a:r>
            <a:r>
              <a:rPr lang="en-US" dirty="0" smtClean="0"/>
              <a:t>(D,_,_,_),\+ </a:t>
            </a:r>
            <a:r>
              <a:rPr lang="en-US" dirty="0" err="1" smtClean="0"/>
              <a:t>nemaJob</a:t>
            </a:r>
            <a:r>
              <a:rPr lang="en-US" dirty="0" smtClean="0"/>
              <a:t>(D)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1430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Organizácia kurzu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 smtClean="0"/>
              <a:t>Ján Mazák </a:t>
            </a:r>
            <a:r>
              <a:rPr lang="en-US" dirty="0" smtClean="0"/>
              <a:t>- </a:t>
            </a:r>
            <a:r>
              <a:rPr lang="en-US" dirty="0" smtClean="0">
                <a:hlinkClick r:id="rId2"/>
              </a:rPr>
              <a:t>mazak@dcs.fmph.uniba.sk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sk-SK" dirty="0" smtClean="0"/>
              <a:t>Štvrtok, </a:t>
            </a:r>
            <a:r>
              <a:rPr lang="en-US" dirty="0" smtClean="0"/>
              <a:t>12:20, M-217</a:t>
            </a:r>
            <a:endParaRPr lang="en-US" dirty="0" smtClean="0"/>
          </a:p>
          <a:p>
            <a:r>
              <a:rPr lang="sk-SK" dirty="0" smtClean="0"/>
              <a:t>Michal </a:t>
            </a:r>
            <a:r>
              <a:rPr lang="sk-SK" dirty="0" err="1" smtClean="0"/>
              <a:t>Rjaško</a:t>
            </a:r>
            <a:r>
              <a:rPr lang="en-US" dirty="0" smtClean="0"/>
              <a:t> – </a:t>
            </a:r>
            <a:r>
              <a:rPr lang="en-US" dirty="0" smtClean="0">
                <a:hlinkClick r:id="rId3"/>
              </a:rPr>
              <a:t>rjasko@dcs.fmph.uniba.sk</a:t>
            </a:r>
            <a:r>
              <a:rPr lang="sk-SK" dirty="0" smtClean="0"/>
              <a:t> 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Streda</a:t>
            </a:r>
            <a:r>
              <a:rPr lang="sk-SK" dirty="0" smtClean="0"/>
              <a:t>, </a:t>
            </a:r>
            <a:r>
              <a:rPr lang="en-US" dirty="0" smtClean="0"/>
              <a:t>11:30</a:t>
            </a:r>
            <a:r>
              <a:rPr lang="en-US" dirty="0" smtClean="0"/>
              <a:t>, M</a:t>
            </a:r>
            <a:r>
              <a:rPr lang="sk-SK" dirty="0" smtClean="0"/>
              <a:t>-217</a:t>
            </a:r>
            <a:endParaRPr lang="en-US" dirty="0"/>
          </a:p>
          <a:p>
            <a:r>
              <a:rPr lang="en-US" b="1" dirty="0" err="1" smtClean="0"/>
              <a:t>Hodnotenie</a:t>
            </a:r>
            <a:r>
              <a:rPr lang="en-US" b="1" dirty="0" smtClean="0"/>
              <a:t>:</a:t>
            </a:r>
          </a:p>
          <a:p>
            <a:pPr lvl="1"/>
            <a:r>
              <a:rPr lang="en-US" b="1" dirty="0" smtClean="0"/>
              <a:t>3x </a:t>
            </a:r>
            <a:r>
              <a:rPr lang="en-US" b="1" dirty="0" err="1" smtClean="0"/>
              <a:t>dom</a:t>
            </a:r>
            <a:r>
              <a:rPr lang="sk-SK" b="1" dirty="0" err="1" smtClean="0"/>
              <a:t>áca</a:t>
            </a:r>
            <a:r>
              <a:rPr lang="sk-SK" b="1" dirty="0" smtClean="0"/>
              <a:t> úloha za </a:t>
            </a:r>
            <a:r>
              <a:rPr lang="en-US" b="1" dirty="0" smtClean="0"/>
              <a:t>30, 30 a 40 </a:t>
            </a:r>
            <a:r>
              <a:rPr lang="en-US" b="1" dirty="0" err="1" smtClean="0"/>
              <a:t>bodov</a:t>
            </a:r>
            <a:endParaRPr lang="en-US" b="1" dirty="0" smtClean="0"/>
          </a:p>
          <a:p>
            <a:pPr lvl="2"/>
            <a:r>
              <a:rPr lang="en-US" dirty="0" smtClean="0"/>
              <a:t>1. </a:t>
            </a:r>
            <a:r>
              <a:rPr lang="en-US" dirty="0" err="1" smtClean="0"/>
              <a:t>dom</a:t>
            </a:r>
            <a:r>
              <a:rPr lang="sk-SK" dirty="0" err="1" smtClean="0"/>
              <a:t>áca</a:t>
            </a:r>
            <a:r>
              <a:rPr lang="sk-SK" dirty="0" smtClean="0"/>
              <a:t> úloha po </a:t>
            </a:r>
            <a:r>
              <a:rPr lang="en-US" dirty="0"/>
              <a:t>3</a:t>
            </a:r>
            <a:r>
              <a:rPr lang="en-US" dirty="0" smtClean="0"/>
              <a:t>. t</a:t>
            </a:r>
            <a:r>
              <a:rPr lang="sk-SK" dirty="0" err="1" smtClean="0"/>
              <a:t>ýždni</a:t>
            </a:r>
            <a:endParaRPr lang="en-US" dirty="0" smtClean="0"/>
          </a:p>
          <a:p>
            <a:pPr lvl="1"/>
            <a:r>
              <a:rPr lang="en-US" dirty="0" smtClean="0"/>
              <a:t>A: 90 a </a:t>
            </a:r>
            <a:r>
              <a:rPr lang="en-US" dirty="0" err="1" smtClean="0"/>
              <a:t>viac</a:t>
            </a:r>
            <a:r>
              <a:rPr lang="en-US" dirty="0" smtClean="0"/>
              <a:t> </a:t>
            </a:r>
            <a:r>
              <a:rPr lang="en-US" dirty="0" err="1" smtClean="0"/>
              <a:t>bodov</a:t>
            </a:r>
            <a:endParaRPr lang="en-US" dirty="0" smtClean="0"/>
          </a:p>
          <a:p>
            <a:pPr lvl="1"/>
            <a:r>
              <a:rPr lang="en-US" dirty="0" smtClean="0"/>
              <a:t>B: 80 </a:t>
            </a:r>
            <a:r>
              <a:rPr lang="en-US" dirty="0" err="1" smtClean="0"/>
              <a:t>až</a:t>
            </a:r>
            <a:r>
              <a:rPr lang="en-US" dirty="0" smtClean="0"/>
              <a:t> 89 </a:t>
            </a:r>
            <a:r>
              <a:rPr lang="en-US" dirty="0" err="1" smtClean="0"/>
              <a:t>bodov</a:t>
            </a:r>
            <a:endParaRPr lang="en-US" dirty="0" smtClean="0"/>
          </a:p>
          <a:p>
            <a:pPr lvl="1"/>
            <a:r>
              <a:rPr lang="en-US" dirty="0" smtClean="0"/>
              <a:t>C: 70 </a:t>
            </a:r>
            <a:r>
              <a:rPr lang="en-US" dirty="0" err="1" smtClean="0"/>
              <a:t>až</a:t>
            </a:r>
            <a:r>
              <a:rPr lang="en-US" dirty="0" smtClean="0"/>
              <a:t> 79 </a:t>
            </a:r>
            <a:r>
              <a:rPr lang="en-US" dirty="0" err="1" smtClean="0"/>
              <a:t>bodov</a:t>
            </a:r>
            <a:endParaRPr lang="en-US" dirty="0" smtClean="0"/>
          </a:p>
          <a:p>
            <a:pPr lvl="1"/>
            <a:r>
              <a:rPr lang="en-US" dirty="0" smtClean="0"/>
              <a:t>D: 60 </a:t>
            </a:r>
            <a:r>
              <a:rPr lang="en-US" dirty="0" err="1" smtClean="0"/>
              <a:t>až</a:t>
            </a:r>
            <a:r>
              <a:rPr lang="en-US" dirty="0" smtClean="0"/>
              <a:t> 69 </a:t>
            </a:r>
            <a:r>
              <a:rPr lang="en-US" dirty="0" err="1" smtClean="0"/>
              <a:t>bodov</a:t>
            </a:r>
            <a:endParaRPr lang="en-US" dirty="0" smtClean="0"/>
          </a:p>
          <a:p>
            <a:pPr lvl="1"/>
            <a:r>
              <a:rPr lang="en-US" dirty="0" smtClean="0"/>
              <a:t>E: 50 </a:t>
            </a:r>
            <a:r>
              <a:rPr lang="en-US" dirty="0" err="1" smtClean="0"/>
              <a:t>až</a:t>
            </a:r>
            <a:r>
              <a:rPr lang="en-US" dirty="0" smtClean="0"/>
              <a:t> 59 </a:t>
            </a:r>
            <a:r>
              <a:rPr lang="en-US" dirty="0" err="1" smtClean="0"/>
              <a:t>bodov</a:t>
            </a:r>
            <a:endParaRPr lang="en-US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7916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</a:t>
            </a:r>
            <a:r>
              <a:rPr lang="sk-SK" dirty="0" err="1" smtClean="0"/>
              <a:t>án</a:t>
            </a:r>
            <a:r>
              <a:rPr lang="sk-SK" dirty="0" smtClean="0"/>
              <a:t> kurzu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Datalog</a:t>
            </a:r>
            <a:endParaRPr lang="sk-SK" dirty="0" smtClean="0"/>
          </a:p>
          <a:p>
            <a:r>
              <a:rPr lang="sk-SK" dirty="0" smtClean="0"/>
              <a:t>SQL, DDL, DML</a:t>
            </a:r>
          </a:p>
          <a:p>
            <a:r>
              <a:rPr lang="sk-SK" dirty="0" smtClean="0"/>
              <a:t>Práca s </a:t>
            </a:r>
            <a:r>
              <a:rPr lang="sk-SK" dirty="0" err="1" smtClean="0"/>
              <a:t>databázov</a:t>
            </a:r>
            <a:r>
              <a:rPr lang="en-US" dirty="0" smtClean="0"/>
              <a:t> v </a:t>
            </a:r>
            <a:r>
              <a:rPr lang="sk-SK" dirty="0" smtClean="0"/>
              <a:t>JAV</a:t>
            </a:r>
            <a:r>
              <a:rPr lang="en-US" dirty="0" smtClean="0"/>
              <a:t>E</a:t>
            </a:r>
            <a:endParaRPr lang="sk-SK" dirty="0" smtClean="0"/>
          </a:p>
          <a:p>
            <a:r>
              <a:rPr lang="sk-SK" dirty="0" err="1" smtClean="0"/>
              <a:t>SQLLite</a:t>
            </a:r>
            <a:endParaRPr lang="sk-SK" dirty="0" smtClean="0"/>
          </a:p>
          <a:p>
            <a:r>
              <a:rPr lang="en-US" dirty="0" smtClean="0"/>
              <a:t>Explain</a:t>
            </a:r>
            <a:r>
              <a:rPr lang="sk-SK" dirty="0"/>
              <a:t> -</a:t>
            </a:r>
            <a:r>
              <a:rPr lang="en-US" dirty="0" smtClean="0"/>
              <a:t> </a:t>
            </a:r>
            <a:r>
              <a:rPr lang="en-US" dirty="0" err="1" smtClean="0"/>
              <a:t>ana</a:t>
            </a:r>
            <a:r>
              <a:rPr lang="sk-SK" dirty="0" err="1" smtClean="0"/>
              <a:t>lýza</a:t>
            </a:r>
            <a:r>
              <a:rPr lang="sk-SK" dirty="0" smtClean="0"/>
              <a:t> / optimalizácia dotazov</a:t>
            </a:r>
          </a:p>
          <a:p>
            <a:r>
              <a:rPr lang="sk-SK" dirty="0" smtClean="0"/>
              <a:t>...</a:t>
            </a:r>
          </a:p>
          <a:p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95550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Datalog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k-SK" dirty="0" smtClean="0"/>
              <a:t>Podrobnejšie teoretické základy na prednáškach predmetu Úvod do databáz</a:t>
            </a:r>
          </a:p>
          <a:p>
            <a:r>
              <a:rPr lang="sk-SK" dirty="0" smtClean="0"/>
              <a:t>Program v </a:t>
            </a:r>
            <a:r>
              <a:rPr lang="sk-SK" dirty="0" err="1" smtClean="0"/>
              <a:t>datalogu</a:t>
            </a:r>
            <a:r>
              <a:rPr lang="sk-SK" dirty="0" smtClean="0"/>
              <a:t> je </a:t>
            </a:r>
            <a:r>
              <a:rPr lang="en-US" dirty="0" err="1" smtClean="0"/>
              <a:t>mno</a:t>
            </a:r>
            <a:r>
              <a:rPr lang="sk-SK" dirty="0" err="1" smtClean="0"/>
              <a:t>žina</a:t>
            </a:r>
            <a:r>
              <a:rPr lang="sk-SK" dirty="0" smtClean="0"/>
              <a:t> pravidiel – implikácii tvaru:</a:t>
            </a:r>
          </a:p>
          <a:p>
            <a:pPr lvl="1"/>
            <a:r>
              <a:rPr lang="sk-SK" dirty="0" err="1" smtClean="0"/>
              <a:t>zlozene_cislo</a:t>
            </a:r>
            <a:r>
              <a:rPr lang="sk-SK" dirty="0" smtClean="0"/>
              <a:t>(Z) </a:t>
            </a:r>
            <a:r>
              <a:rPr lang="en-US" dirty="0"/>
              <a:t>←</a:t>
            </a:r>
            <a:r>
              <a:rPr lang="sk-SK" dirty="0" smtClean="0"/>
              <a:t> </a:t>
            </a:r>
            <a:r>
              <a:rPr lang="sk-SK" dirty="0" err="1" smtClean="0"/>
              <a:t>krat</a:t>
            </a:r>
            <a:r>
              <a:rPr lang="sk-SK" dirty="0" smtClean="0"/>
              <a:t>(X, Y, Z), </a:t>
            </a:r>
            <a:r>
              <a:rPr lang="sk-SK" dirty="0" err="1" smtClean="0"/>
              <a:t>not</a:t>
            </a:r>
            <a:r>
              <a:rPr lang="sk-SK" dirty="0" smtClean="0"/>
              <a:t> X = 1, </a:t>
            </a:r>
            <a:r>
              <a:rPr lang="sk-SK" dirty="0" err="1" smtClean="0"/>
              <a:t>not</a:t>
            </a:r>
            <a:r>
              <a:rPr lang="sk-SK" dirty="0" smtClean="0"/>
              <a:t> Y = 1.</a:t>
            </a:r>
          </a:p>
          <a:p>
            <a:r>
              <a:rPr lang="en-US" dirty="0" smtClean="0"/>
              <a:t>Syntax: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&lt;atom&gt;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hlava</a:t>
            </a:r>
            <a:r>
              <a:rPr lang="en-US" dirty="0" smtClean="0">
                <a:latin typeface="Consolas" panose="020B0609020204030204" pitchFamily="49" charset="0"/>
              </a:rPr>
              <a:t>&gt; :- &lt;</a:t>
            </a:r>
            <a:r>
              <a:rPr lang="en-US" dirty="0" err="1" smtClean="0">
                <a:latin typeface="Consolas" panose="020B0609020204030204" pitchFamily="49" charset="0"/>
              </a:rPr>
              <a:t>telo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hlava</a:t>
            </a:r>
            <a:r>
              <a:rPr lang="en-US" dirty="0" smtClean="0">
                <a:latin typeface="Consolas" panose="020B0609020204030204" pitchFamily="49" charset="0"/>
              </a:rPr>
              <a:t>&gt;: &lt;atom&gt;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telo</a:t>
            </a:r>
            <a:r>
              <a:rPr lang="en-US" dirty="0" smtClean="0">
                <a:latin typeface="Consolas" panose="020B0609020204030204" pitchFamily="49" charset="0"/>
              </a:rPr>
              <a:t>&gt;: &lt;atom&gt; | \+ &lt;atom&gt; | &lt;</a:t>
            </a:r>
            <a:r>
              <a:rPr lang="en-US" dirty="0" err="1" smtClean="0">
                <a:latin typeface="Consolas" panose="020B0609020204030204" pitchFamily="49" charset="0"/>
              </a:rPr>
              <a:t>telo</a:t>
            </a:r>
            <a:r>
              <a:rPr lang="en-US" dirty="0" smtClean="0">
                <a:latin typeface="Consolas" panose="020B0609020204030204" pitchFamily="49" charset="0"/>
              </a:rPr>
              <a:t>&gt;, &lt;atom&gt;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\+ - </a:t>
            </a:r>
            <a:r>
              <a:rPr lang="en-US" dirty="0" err="1" smtClean="0"/>
              <a:t>neg</a:t>
            </a:r>
            <a:r>
              <a:rPr lang="sk-SK" dirty="0" err="1" smtClean="0"/>
              <a:t>ácia</a:t>
            </a:r>
            <a:endParaRPr lang="sk-SK" dirty="0" smtClean="0"/>
          </a:p>
          <a:p>
            <a:r>
              <a:rPr lang="en-US" dirty="0" smtClean="0">
                <a:latin typeface="Consolas" panose="020B0609020204030204" pitchFamily="49" charset="0"/>
              </a:rPr>
              <a:t>:- </a:t>
            </a:r>
            <a:r>
              <a:rPr lang="en-US" dirty="0" smtClean="0"/>
              <a:t>“</a:t>
            </a:r>
            <a:r>
              <a:rPr lang="en-US" dirty="0" err="1" smtClean="0"/>
              <a:t>implik</a:t>
            </a:r>
            <a:r>
              <a:rPr lang="sk-SK" dirty="0" err="1" smtClean="0"/>
              <a:t>ácia</a:t>
            </a:r>
            <a:r>
              <a:rPr lang="en-US" dirty="0" smtClean="0"/>
              <a:t>”</a:t>
            </a:r>
            <a:endParaRPr lang="sk-SK" dirty="0" smtClean="0"/>
          </a:p>
          <a:p>
            <a:r>
              <a:rPr lang="sk-SK" dirty="0" smtClean="0"/>
              <a:t>Riadky začínajúce znakom </a:t>
            </a:r>
            <a:r>
              <a:rPr lang="en-US" dirty="0" smtClean="0"/>
              <a:t>% </a:t>
            </a:r>
            <a:r>
              <a:rPr lang="sk-SK" dirty="0" smtClean="0"/>
              <a:t>sú komentáre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2914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Datalog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 smtClean="0"/>
              <a:t>Príklad </a:t>
            </a:r>
            <a:r>
              <a:rPr lang="sk-SK" dirty="0" err="1" smtClean="0"/>
              <a:t>datalogovského</a:t>
            </a:r>
            <a:r>
              <a:rPr lang="sk-SK" dirty="0" smtClean="0"/>
              <a:t> pravidla:</a:t>
            </a:r>
          </a:p>
          <a:p>
            <a:pPr marL="685800" lvl="2">
              <a:spcBef>
                <a:spcPts val="1000"/>
              </a:spcBef>
            </a:pPr>
            <a:r>
              <a:rPr lang="sk-SK" dirty="0" err="1" smtClean="0"/>
              <a:t>res</a:t>
            </a:r>
            <a:r>
              <a:rPr lang="pt-BR" dirty="0" smtClean="0"/>
              <a:t>(N,J) :- emp(_,N,J,_,_,S,_,_), S&gt;=2000.</a:t>
            </a:r>
            <a:r>
              <a:rPr lang="en-US" dirty="0" smtClean="0"/>
              <a:t>	</a:t>
            </a:r>
          </a:p>
          <a:p>
            <a:pPr marL="228600" lvl="1">
              <a:spcBef>
                <a:spcPts val="1000"/>
              </a:spcBef>
            </a:pPr>
            <a:r>
              <a:rPr lang="en-US" dirty="0" smtClean="0"/>
              <a:t>Na </a:t>
            </a:r>
            <a:r>
              <a:rPr lang="sk-SK" dirty="0" smtClean="0"/>
              <a:t>ľavej strane len jeden pozitívny atóm</a:t>
            </a:r>
          </a:p>
          <a:p>
            <a:pPr marL="228600" lvl="1">
              <a:spcBef>
                <a:spcPts val="1000"/>
              </a:spcBef>
            </a:pPr>
            <a:r>
              <a:rPr lang="sk-SK" dirty="0" smtClean="0"/>
              <a:t>Premenné začínajú veľkým písmenom</a:t>
            </a:r>
          </a:p>
          <a:p>
            <a:pPr marL="228600" lvl="1">
              <a:spcBef>
                <a:spcPts val="1000"/>
              </a:spcBef>
            </a:pPr>
            <a:r>
              <a:rPr lang="sk-SK" dirty="0" smtClean="0"/>
              <a:t>Konštanty malými písmenami</a:t>
            </a:r>
          </a:p>
          <a:p>
            <a:pPr marL="228600" lvl="1">
              <a:spcBef>
                <a:spcPts val="1000"/>
              </a:spcBef>
            </a:pPr>
            <a:r>
              <a:rPr lang="sk-SK" dirty="0" smtClean="0"/>
              <a:t>Každá premenná musí byť v tele pravidla uvedená aspoň v jednom „pozitívnom EDB kontexte“</a:t>
            </a:r>
          </a:p>
          <a:p>
            <a:pPr marL="228600" lvl="1">
              <a:spcBef>
                <a:spcPts val="1000"/>
              </a:spcBef>
            </a:pPr>
            <a:r>
              <a:rPr lang="en-US" dirty="0" smtClean="0"/>
              <a:t>_ </a:t>
            </a:r>
            <a:r>
              <a:rPr lang="en-US" dirty="0" err="1" smtClean="0"/>
              <a:t>znamen</a:t>
            </a:r>
            <a:r>
              <a:rPr lang="sk-SK" dirty="0" smtClean="0"/>
              <a:t>á anonymnú premennú</a:t>
            </a:r>
          </a:p>
          <a:p>
            <a:pPr marL="228600" lvl="1">
              <a:spcBef>
                <a:spcPts val="1000"/>
              </a:spcBef>
            </a:pPr>
            <a:r>
              <a:rPr lang="sk-SK" dirty="0"/>
              <a:t>Na vyhodnocovanie aritmetických výrazov slúži operátor </a:t>
            </a:r>
            <a:r>
              <a:rPr lang="sk-SK" dirty="0" err="1" smtClean="0"/>
              <a:t>is</a:t>
            </a:r>
            <a:r>
              <a:rPr lang="sk-SK" dirty="0" smtClean="0"/>
              <a:t>:</a:t>
            </a:r>
          </a:p>
          <a:p>
            <a:pPr marL="685800" lvl="2">
              <a:spcBef>
                <a:spcPts val="1000"/>
              </a:spcBef>
            </a:pPr>
            <a:r>
              <a:rPr lang="sk-SK" dirty="0" smtClean="0"/>
              <a:t>napr</a:t>
            </a:r>
            <a:r>
              <a:rPr lang="sk-SK" dirty="0"/>
              <a:t>. X </a:t>
            </a:r>
            <a:r>
              <a:rPr lang="sk-SK" dirty="0" err="1"/>
              <a:t>is</a:t>
            </a:r>
            <a:r>
              <a:rPr lang="sk-SK" dirty="0"/>
              <a:t> 2+3, </a:t>
            </a:r>
            <a:endParaRPr lang="sk-SK" dirty="0" smtClean="0"/>
          </a:p>
          <a:p>
            <a:pPr marL="685800" lvl="2">
              <a:spcBef>
                <a:spcPts val="1000"/>
              </a:spcBef>
            </a:pPr>
            <a:r>
              <a:rPr lang="sk-SK" dirty="0" smtClean="0"/>
              <a:t>nie </a:t>
            </a:r>
            <a:r>
              <a:rPr lang="sk-SK" dirty="0"/>
              <a:t>X = 2+3 </a:t>
            </a:r>
            <a:endParaRPr lang="sk-SK" dirty="0" smtClean="0"/>
          </a:p>
          <a:p>
            <a:pPr marL="685800" lvl="2">
              <a:spcBef>
                <a:spcPts val="1000"/>
              </a:spcBef>
            </a:pPr>
            <a:r>
              <a:rPr lang="sk-SK" dirty="0" smtClean="0"/>
              <a:t>(</a:t>
            </a:r>
            <a:r>
              <a:rPr lang="sk-SK" dirty="0"/>
              <a:t>v tom druhom prípade symbol = bude interpretovaný ako unifikácia </a:t>
            </a:r>
            <a:r>
              <a:rPr lang="sk-SK" dirty="0" err="1"/>
              <a:t>termov</a:t>
            </a:r>
            <a:r>
              <a:rPr lang="sk-SK" dirty="0"/>
              <a:t> a nedôjde k žiadnej aritmetickej operácii).</a:t>
            </a:r>
          </a:p>
          <a:p>
            <a:pPr marL="685800" lvl="2">
              <a:spcBef>
                <a:spcPts val="1000"/>
              </a:spcBef>
            </a:pPr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43533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</a:t>
            </a:r>
            <a:r>
              <a:rPr lang="sk-SK" dirty="0" err="1" smtClean="0"/>
              <a:t>áca</a:t>
            </a:r>
            <a:r>
              <a:rPr lang="sk-SK" dirty="0" smtClean="0"/>
              <a:t> s </a:t>
            </a:r>
            <a:r>
              <a:rPr lang="sk-SK" dirty="0" err="1" smtClean="0"/>
              <a:t>datalogom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486275"/>
          </a:xfrm>
        </p:spPr>
        <p:txBody>
          <a:bodyPr>
            <a:normAutofit/>
          </a:bodyPr>
          <a:lstStyle/>
          <a:p>
            <a:r>
              <a:rPr lang="sk-SK" sz="2000" dirty="0" smtClean="0"/>
              <a:t>Budeme robiť na serveri cvika.dcs.fmph.uniba.sk.</a:t>
            </a:r>
          </a:p>
          <a:p>
            <a:r>
              <a:rPr lang="sk-SK" sz="2000" dirty="0" smtClean="0"/>
              <a:t>Pripojiť sa cez </a:t>
            </a:r>
            <a:r>
              <a:rPr lang="sk-SK" sz="2000" dirty="0" err="1" smtClean="0"/>
              <a:t>ssh</a:t>
            </a:r>
            <a:r>
              <a:rPr lang="sk-SK" sz="2000" dirty="0" smtClean="0"/>
              <a:t> na počítač </a:t>
            </a:r>
            <a:r>
              <a:rPr lang="sk-SK" sz="2000" dirty="0" err="1" smtClean="0"/>
              <a:t>cvika</a:t>
            </a:r>
            <a:r>
              <a:rPr lang="sk-SK" sz="2000" dirty="0" smtClean="0"/>
              <a:t> (cvika.dcs.fmph.uniba.sk)</a:t>
            </a:r>
          </a:p>
          <a:p>
            <a:pPr lvl="1"/>
            <a:r>
              <a:rPr lang="sk-SK" sz="2000" dirty="0" smtClean="0"/>
              <a:t>Prihlasovacie meno / heslo by malo byt ako v </a:t>
            </a:r>
            <a:r>
              <a:rPr lang="sk-SK" sz="2000" dirty="0" err="1" smtClean="0"/>
              <a:t>AISe</a:t>
            </a:r>
            <a:endParaRPr lang="sk-SK" sz="2000" dirty="0" smtClean="0"/>
          </a:p>
          <a:p>
            <a:endParaRPr lang="sk-SK" sz="2000" dirty="0" smtClean="0"/>
          </a:p>
          <a:p>
            <a:r>
              <a:rPr lang="sk-SK" sz="2000" dirty="0" smtClean="0"/>
              <a:t>Na počítači </a:t>
            </a:r>
            <a:r>
              <a:rPr lang="sk-SK" sz="2000" dirty="0" err="1" smtClean="0"/>
              <a:t>cvika</a:t>
            </a:r>
            <a:r>
              <a:rPr lang="sk-SK" sz="2000" dirty="0" smtClean="0"/>
              <a:t>, skopírovať súbory pre dan</a:t>
            </a:r>
            <a:r>
              <a:rPr lang="sk-SK" sz="2000" dirty="0"/>
              <a:t>é</a:t>
            </a:r>
            <a:r>
              <a:rPr lang="sk-SK" sz="2000" dirty="0" smtClean="0"/>
              <a:t> cvičenie, napr. z ~</a:t>
            </a:r>
            <a:r>
              <a:rPr lang="sk-SK" sz="2000" dirty="0" err="1" smtClean="0"/>
              <a:t>rjasko</a:t>
            </a:r>
            <a:r>
              <a:rPr lang="sk-SK" sz="2000" dirty="0" smtClean="0"/>
              <a:t>/db1 do svojho </a:t>
            </a:r>
            <a:r>
              <a:rPr lang="sk-SK" sz="2000" dirty="0" err="1" smtClean="0"/>
              <a:t>home-directory</a:t>
            </a:r>
            <a:r>
              <a:rPr lang="sk-SK" sz="2000" dirty="0" smtClean="0"/>
              <a:t> na počítači </a:t>
            </a:r>
            <a:r>
              <a:rPr lang="sk-SK" sz="2000" dirty="0" err="1" smtClean="0"/>
              <a:t>cvika</a:t>
            </a:r>
            <a:r>
              <a:rPr lang="sk-SK" sz="2000" dirty="0" smtClean="0"/>
              <a:t>: </a:t>
            </a:r>
            <a:br>
              <a:rPr lang="sk-SK" sz="2000" dirty="0" smtClean="0"/>
            </a:br>
            <a:r>
              <a:rPr lang="sk-SK" sz="2000" b="1" dirty="0" err="1" smtClean="0"/>
              <a:t>cp</a:t>
            </a:r>
            <a:r>
              <a:rPr lang="sk-SK" sz="2000" b="1" dirty="0" smtClean="0"/>
              <a:t> -r ~</a:t>
            </a:r>
            <a:r>
              <a:rPr lang="sk-SK" sz="2000" b="1" dirty="0" err="1" smtClean="0"/>
              <a:t>rjasko</a:t>
            </a:r>
            <a:r>
              <a:rPr lang="en-US" sz="2000" b="1" dirty="0" smtClean="0"/>
              <a:t>1</a:t>
            </a:r>
            <a:r>
              <a:rPr lang="sk-SK" sz="2000" b="1" dirty="0" smtClean="0"/>
              <a:t>/db1 ~; cd ~/db1</a:t>
            </a:r>
            <a:endParaRPr lang="sk-SK" sz="2000" dirty="0" smtClean="0"/>
          </a:p>
          <a:p>
            <a:endParaRPr lang="sk-SK" sz="2000" dirty="0" smtClean="0"/>
          </a:p>
          <a:p>
            <a:r>
              <a:rPr lang="sk-SK" sz="2000" dirty="0" smtClean="0"/>
              <a:t>Je rozumn</a:t>
            </a:r>
            <a:r>
              <a:rPr lang="sk-SK" sz="2000" dirty="0"/>
              <a:t>é</a:t>
            </a:r>
            <a:r>
              <a:rPr lang="sk-SK" sz="2000" dirty="0" smtClean="0"/>
              <a:t> otvoriť si cca </a:t>
            </a:r>
            <a:r>
              <a:rPr lang="en-US" sz="2000" dirty="0" smtClean="0"/>
              <a:t>3 </a:t>
            </a:r>
            <a:r>
              <a:rPr lang="en-US" sz="2000" dirty="0" err="1" smtClean="0"/>
              <a:t>ssh</a:t>
            </a:r>
            <a:r>
              <a:rPr lang="en-US" sz="2000" dirty="0" smtClean="0"/>
              <a:t> </a:t>
            </a:r>
            <a:r>
              <a:rPr lang="en-US" sz="2000" dirty="0" err="1" smtClean="0"/>
              <a:t>okna</a:t>
            </a:r>
            <a:r>
              <a:rPr lang="en-US" sz="2000" dirty="0" smtClean="0"/>
              <a:t> </a:t>
            </a:r>
            <a:r>
              <a:rPr lang="en-US" sz="2000" dirty="0" err="1" smtClean="0"/>
              <a:t>na</a:t>
            </a:r>
            <a:r>
              <a:rPr lang="en-US" sz="2000" dirty="0" smtClean="0"/>
              <a:t> cvika.dcs.fmph.unina.sk</a:t>
            </a:r>
          </a:p>
          <a:p>
            <a:pPr lvl="1"/>
            <a:r>
              <a:rPr lang="en-US" sz="2000" dirty="0" smtClean="0"/>
              <a:t>V </a:t>
            </a:r>
            <a:r>
              <a:rPr lang="en-US" sz="2000" dirty="0" err="1" smtClean="0"/>
              <a:t>jednom</a:t>
            </a:r>
            <a:r>
              <a:rPr lang="en-US" sz="2000" dirty="0" smtClean="0"/>
              <a:t> </a:t>
            </a:r>
            <a:r>
              <a:rPr lang="en-US" sz="2000" dirty="0" err="1" smtClean="0"/>
              <a:t>okne</a:t>
            </a:r>
            <a:r>
              <a:rPr lang="en-US" sz="2000" dirty="0" smtClean="0"/>
              <a:t> </a:t>
            </a:r>
            <a:r>
              <a:rPr lang="en-US" sz="2000" dirty="0" err="1" smtClean="0"/>
              <a:t>editujete</a:t>
            </a:r>
            <a:r>
              <a:rPr lang="en-US" sz="2000" dirty="0" smtClean="0"/>
              <a:t> </a:t>
            </a:r>
            <a:r>
              <a:rPr lang="en-US" sz="2000" dirty="0" err="1" smtClean="0"/>
              <a:t>súbor</a:t>
            </a:r>
            <a:r>
              <a:rPr lang="sk-SK" sz="2000" dirty="0" smtClean="0"/>
              <a:t>,</a:t>
            </a:r>
            <a:r>
              <a:rPr lang="en-US" sz="2000" dirty="0" smtClean="0"/>
              <a:t> v </a:t>
            </a:r>
            <a:r>
              <a:rPr lang="en-US" sz="2000" dirty="0" err="1" smtClean="0"/>
              <a:t>ktorom</a:t>
            </a:r>
            <a:r>
              <a:rPr lang="en-US" sz="2000" dirty="0" smtClean="0"/>
              <a:t> </a:t>
            </a:r>
            <a:r>
              <a:rPr lang="en-US" sz="2000" dirty="0" err="1" smtClean="0"/>
              <a:t>píšete</a:t>
            </a:r>
            <a:r>
              <a:rPr lang="en-US" sz="2000" dirty="0" smtClean="0"/>
              <a:t> </a:t>
            </a:r>
            <a:r>
              <a:rPr lang="en-US" sz="2000" dirty="0" err="1" smtClean="0"/>
              <a:t>dotazy</a:t>
            </a:r>
            <a:r>
              <a:rPr lang="en-US" sz="2000" dirty="0" smtClean="0"/>
              <a:t>, </a:t>
            </a:r>
            <a:r>
              <a:rPr lang="en-US" sz="2000" dirty="0" err="1" smtClean="0"/>
              <a:t>napr</a:t>
            </a:r>
            <a:r>
              <a:rPr lang="en-US" sz="2000" dirty="0" smtClean="0"/>
              <a:t>. </a:t>
            </a:r>
            <a:br>
              <a:rPr lang="en-US" sz="2000" dirty="0" smtClean="0"/>
            </a:br>
            <a:r>
              <a:rPr lang="en-US" sz="2000" b="1" dirty="0" smtClean="0"/>
              <a:t>vim queries_emp.pl</a:t>
            </a:r>
          </a:p>
          <a:p>
            <a:pPr lvl="1"/>
            <a:r>
              <a:rPr lang="sk-SK" sz="2000" dirty="0" smtClean="0"/>
              <a:t>V druhom okne máte spustené prostredie </a:t>
            </a:r>
            <a:r>
              <a:rPr lang="sk-SK" sz="2000" dirty="0" err="1" smtClean="0"/>
              <a:t>prologu</a:t>
            </a:r>
            <a:r>
              <a:rPr lang="sk-SK" sz="2000" dirty="0" smtClean="0"/>
              <a:t>:</a:t>
            </a:r>
            <a:br>
              <a:rPr lang="sk-SK" sz="2000" dirty="0" smtClean="0"/>
            </a:br>
            <a:r>
              <a:rPr lang="sk-SK" sz="2000" b="1" dirty="0" err="1" smtClean="0"/>
              <a:t>swipl</a:t>
            </a:r>
            <a:r>
              <a:rPr lang="sk-SK" sz="2000" b="1" dirty="0" smtClean="0"/>
              <a:t> -s queries_emp.pl</a:t>
            </a:r>
          </a:p>
        </p:txBody>
      </p:sp>
    </p:spTree>
    <p:extLst>
      <p:ext uri="{BB962C8B-B14F-4D97-AF65-F5344CB8AC3E}">
        <p14:creationId xmlns:p14="http://schemas.microsoft.com/office/powerpoint/2010/main" val="285556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</a:t>
            </a:r>
            <a:r>
              <a:rPr lang="sk-SK" dirty="0" err="1" smtClean="0"/>
              <a:t>áca</a:t>
            </a:r>
            <a:r>
              <a:rPr lang="sk-SK" dirty="0" smtClean="0"/>
              <a:t> s </a:t>
            </a:r>
            <a:r>
              <a:rPr lang="sk-SK" dirty="0" err="1" smtClean="0"/>
              <a:t>datalogom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Po vpísaní dotazu do súboru v OKNE1 treba súbor queries_emp.pl uložiť na disk </a:t>
            </a:r>
            <a:br>
              <a:rPr lang="sk-SK" dirty="0" smtClean="0"/>
            </a:br>
            <a:r>
              <a:rPr lang="sk-SK" dirty="0" smtClean="0"/>
              <a:t>(v editore </a:t>
            </a:r>
            <a:r>
              <a:rPr lang="sk-SK" dirty="0" err="1" smtClean="0"/>
              <a:t>vim</a:t>
            </a:r>
            <a:r>
              <a:rPr lang="sk-SK" dirty="0" smtClean="0"/>
              <a:t> sa tak urobí postupným stlačením "ESC" a ":w"). </a:t>
            </a:r>
          </a:p>
          <a:p>
            <a:r>
              <a:rPr lang="sk-SK" dirty="0" smtClean="0"/>
              <a:t>Následne v OKNE2 skompilujete novu verziu súboru príkazom </a:t>
            </a:r>
            <a:br>
              <a:rPr lang="sk-SK" dirty="0" smtClean="0"/>
            </a:br>
            <a:r>
              <a:rPr lang="sk-SK" b="1" dirty="0" err="1" smtClean="0"/>
              <a:t>make</a:t>
            </a:r>
            <a:r>
              <a:rPr lang="sk-SK" b="1" dirty="0" smtClean="0"/>
              <a:t>.</a:t>
            </a:r>
          </a:p>
          <a:p>
            <a:pPr lvl="1"/>
            <a:r>
              <a:rPr lang="sk-SK" dirty="0" smtClean="0"/>
              <a:t>Je dobre pozrieť sa, či kompilátor hlási nejaké chyby a prípadne ich opraviť </a:t>
            </a:r>
          </a:p>
          <a:p>
            <a:r>
              <a:rPr lang="sk-SK" dirty="0" smtClean="0"/>
              <a:t>Potom sa v OKNE2 dajú písať dotazy ako napríklad </a:t>
            </a:r>
            <a:br>
              <a:rPr lang="sk-SK" dirty="0" smtClean="0"/>
            </a:br>
            <a:r>
              <a:rPr lang="sk-SK" b="1" dirty="0" smtClean="0"/>
              <a:t>?- q(</a:t>
            </a:r>
            <a:r>
              <a:rPr lang="sk-SK" b="1" dirty="0" err="1" smtClean="0"/>
              <a:t>job</a:t>
            </a:r>
            <a:r>
              <a:rPr lang="sk-SK" b="1" dirty="0" smtClean="0"/>
              <a:t>(J)).</a:t>
            </a:r>
            <a:r>
              <a:rPr lang="sk-SK" dirty="0" smtClean="0"/>
              <a:t> </a:t>
            </a:r>
          </a:p>
          <a:p>
            <a:pPr lvl="1"/>
            <a:r>
              <a:rPr lang="sk-SK" dirty="0" smtClean="0"/>
              <a:t>Predikát "q(_)" slúži na pekné formátovanie výstupu a elimináciu "duplikátov" (ktoré v skutočnosti nie sú duplikátmi, len tými istými viacnásobne nájdenými N-</a:t>
            </a:r>
            <a:r>
              <a:rPr lang="sk-SK" dirty="0" err="1" smtClean="0"/>
              <a:t>ticami</a:t>
            </a:r>
            <a:r>
              <a:rPr lang="sk-SK" dirty="0" smtClean="0"/>
              <a:t>)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5980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798"/>
            <a:ext cx="10515600" cy="938869"/>
          </a:xfrm>
        </p:spPr>
        <p:txBody>
          <a:bodyPr/>
          <a:lstStyle/>
          <a:p>
            <a:r>
              <a:rPr lang="en-US" dirty="0" smtClean="0"/>
              <a:t>Data</a:t>
            </a:r>
            <a:r>
              <a:rPr lang="sk-SK" dirty="0" smtClean="0"/>
              <a:t>báza EMP</a:t>
            </a:r>
            <a:endParaRPr lang="sk-SK" dirty="0"/>
          </a:p>
        </p:txBody>
      </p:sp>
      <p:sp>
        <p:nvSpPr>
          <p:cNvPr id="8" name="Rectangle 7"/>
          <p:cNvSpPr/>
          <p:nvPr/>
        </p:nvSpPr>
        <p:spPr>
          <a:xfrm>
            <a:off x="838200" y="992285"/>
            <a:ext cx="8802986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emp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Empno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Job, Mgr,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Hiredate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Sal,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Comm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Deptno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sk-SK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emp</a:t>
            </a:r>
            <a:r>
              <a:rPr lang="sk-SK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(7839, </a:t>
            </a:r>
            <a:r>
              <a:rPr lang="sk-SK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king</a:t>
            </a:r>
            <a:r>
              <a:rPr lang="sk-SK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sk-SK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president</a:t>
            </a:r>
            <a:r>
              <a:rPr lang="sk-SK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sk-SK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null</a:t>
            </a:r>
            <a:r>
              <a:rPr lang="sk-SK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19811117, 5000, </a:t>
            </a:r>
            <a:r>
              <a:rPr lang="sk-SK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null</a:t>
            </a:r>
            <a:r>
              <a:rPr lang="sk-SK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10).</a:t>
            </a:r>
          </a:p>
          <a:p>
            <a:r>
              <a:rPr lang="sk-SK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emp</a:t>
            </a:r>
            <a:r>
              <a:rPr lang="sk-SK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(7698, </a:t>
            </a:r>
            <a:r>
              <a:rPr lang="sk-SK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blake</a:t>
            </a:r>
            <a:r>
              <a:rPr lang="sk-SK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manager, 7839, 19810501, 2850, </a:t>
            </a:r>
            <a:r>
              <a:rPr lang="sk-SK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null</a:t>
            </a:r>
            <a:r>
              <a:rPr lang="sk-SK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30).</a:t>
            </a: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emp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(7782,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clark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manager, 7839, 19810609, 1500, null, 10).</a:t>
            </a:r>
          </a:p>
          <a:p>
            <a:r>
              <a:rPr lang="sk-SK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emp</a:t>
            </a:r>
            <a:r>
              <a:rPr lang="sk-SK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(7566, </a:t>
            </a:r>
            <a:r>
              <a:rPr lang="sk-SK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jones</a:t>
            </a:r>
            <a:r>
              <a:rPr lang="sk-SK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manager, 7839, 19810402, 2975, </a:t>
            </a:r>
            <a:r>
              <a:rPr lang="sk-SK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null</a:t>
            </a:r>
            <a:r>
              <a:rPr lang="sk-SK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20).</a:t>
            </a:r>
          </a:p>
          <a:p>
            <a:r>
              <a:rPr lang="sk-SK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emp</a:t>
            </a:r>
            <a:r>
              <a:rPr lang="sk-SK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(7654, </a:t>
            </a:r>
            <a:r>
              <a:rPr lang="sk-SK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martin</a:t>
            </a:r>
            <a:r>
              <a:rPr lang="sk-SK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sk-SK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salesman</a:t>
            </a:r>
            <a:r>
              <a:rPr lang="sk-SK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7698, 19810928, 1250, 1400, 30).</a:t>
            </a:r>
          </a:p>
          <a:p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emp(7499, allen, salesman, 7698, 19810220, 1600, 300, 30).</a:t>
            </a: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emp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(7844, turner, salesman, 7698, 19810908, 1500, 0, 30).</a:t>
            </a:r>
          </a:p>
          <a:p>
            <a:r>
              <a:rPr lang="sk-SK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emp</a:t>
            </a:r>
            <a:r>
              <a:rPr lang="sk-SK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(7900, </a:t>
            </a:r>
            <a:r>
              <a:rPr lang="sk-SK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james</a:t>
            </a:r>
            <a:r>
              <a:rPr lang="sk-SK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sk-SK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clerk</a:t>
            </a:r>
            <a:r>
              <a:rPr lang="sk-SK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7698, 19811203,  950, </a:t>
            </a:r>
            <a:r>
              <a:rPr lang="sk-SK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null</a:t>
            </a:r>
            <a:r>
              <a:rPr lang="sk-SK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30).</a:t>
            </a: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emp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(7521, ward, salesman, 7698, 19810222, 1250,  500, 30).</a:t>
            </a:r>
          </a:p>
          <a:p>
            <a:r>
              <a:rPr lang="sk-SK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emp</a:t>
            </a:r>
            <a:r>
              <a:rPr lang="sk-SK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(7902, </a:t>
            </a:r>
            <a:r>
              <a:rPr lang="sk-SK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ford</a:t>
            </a:r>
            <a:r>
              <a:rPr lang="sk-SK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sk-SK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analyst</a:t>
            </a:r>
            <a:r>
              <a:rPr lang="sk-SK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7566, 19811203, 3000, </a:t>
            </a:r>
            <a:r>
              <a:rPr lang="sk-SK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null</a:t>
            </a:r>
            <a:r>
              <a:rPr lang="sk-SK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20).</a:t>
            </a: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emp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(7369, smith, clerk, 7902, 19801217,  800, null, 20).</a:t>
            </a:r>
          </a:p>
          <a:p>
            <a:r>
              <a:rPr lang="sv-SE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emp(7788, scott, analyst, 7566, 19821209, 3000, null, 20).</a:t>
            </a: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emp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(7876,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adams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clerk, 7788, 19830112, 1100, null, 20).</a:t>
            </a:r>
          </a:p>
          <a:p>
            <a:r>
              <a:rPr lang="sk-SK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emp</a:t>
            </a:r>
            <a:r>
              <a:rPr lang="sk-SK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(7934, </a:t>
            </a:r>
            <a:r>
              <a:rPr lang="sk-SK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miller</a:t>
            </a:r>
            <a:r>
              <a:rPr lang="sk-SK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sk-SK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clerk</a:t>
            </a:r>
            <a:r>
              <a:rPr lang="sk-SK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7782, 19820123, 1300, </a:t>
            </a:r>
            <a:r>
              <a:rPr lang="sk-SK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null</a:t>
            </a:r>
            <a:r>
              <a:rPr lang="sk-SK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10).</a:t>
            </a:r>
          </a:p>
        </p:txBody>
      </p:sp>
      <p:sp>
        <p:nvSpPr>
          <p:cNvPr id="9" name="Rectangle 8"/>
          <p:cNvSpPr/>
          <p:nvPr/>
        </p:nvSpPr>
        <p:spPr>
          <a:xfrm>
            <a:off x="6787082" y="5215715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sk-SK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dept</a:t>
            </a:r>
            <a:r>
              <a:rPr lang="sk-SK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sk-SK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Deptno</a:t>
            </a:r>
            <a:r>
              <a:rPr lang="sk-SK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sk-SK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Dname</a:t>
            </a:r>
            <a:r>
              <a:rPr lang="sk-SK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sk-SK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</a:t>
            </a:r>
            <a:r>
              <a:rPr lang="sk-SK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sk-SK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dept</a:t>
            </a:r>
            <a:r>
              <a:rPr lang="sk-SK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(10, </a:t>
            </a:r>
            <a:r>
              <a:rPr lang="sk-SK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accounting</a:t>
            </a:r>
            <a:r>
              <a:rPr lang="sk-SK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sk-SK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newyork</a:t>
            </a:r>
            <a:r>
              <a:rPr lang="sk-SK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</a:p>
          <a:p>
            <a:r>
              <a:rPr lang="sk-SK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dept</a:t>
            </a:r>
            <a:r>
              <a:rPr lang="sk-SK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(20, </a:t>
            </a:r>
            <a:r>
              <a:rPr lang="sk-SK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research</a:t>
            </a:r>
            <a:r>
              <a:rPr lang="sk-SK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sk-SK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dallas</a:t>
            </a:r>
            <a:r>
              <a:rPr lang="sk-SK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</a:p>
          <a:p>
            <a:r>
              <a:rPr lang="sk-SK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dept</a:t>
            </a:r>
            <a:r>
              <a:rPr lang="sk-SK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(30, </a:t>
            </a:r>
            <a:r>
              <a:rPr lang="sk-SK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sales</a:t>
            </a:r>
            <a:r>
              <a:rPr lang="sk-SK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sk-SK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chicago</a:t>
            </a:r>
            <a:r>
              <a:rPr lang="sk-SK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</a:p>
          <a:p>
            <a:r>
              <a:rPr lang="sk-SK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dept</a:t>
            </a:r>
            <a:r>
              <a:rPr lang="sk-SK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(40, </a:t>
            </a:r>
            <a:r>
              <a:rPr lang="sk-SK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operations</a:t>
            </a:r>
            <a:r>
              <a:rPr lang="sk-SK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sk-SK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boston</a:t>
            </a:r>
            <a:r>
              <a:rPr lang="sk-SK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  <a:endParaRPr lang="sk-SK" sz="1600" dirty="0"/>
          </a:p>
        </p:txBody>
      </p:sp>
      <p:sp>
        <p:nvSpPr>
          <p:cNvPr id="10" name="Rectangle 9"/>
          <p:cNvSpPr/>
          <p:nvPr/>
        </p:nvSpPr>
        <p:spPr>
          <a:xfrm>
            <a:off x="838200" y="4991691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sk-SK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salgrade</a:t>
            </a:r>
            <a:r>
              <a:rPr lang="sk-SK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sk-SK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Grade</a:t>
            </a:r>
            <a:r>
              <a:rPr lang="sk-SK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sk-SK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Losal</a:t>
            </a:r>
            <a:r>
              <a:rPr lang="sk-SK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sk-SK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Hisal</a:t>
            </a:r>
            <a:r>
              <a:rPr lang="sk-SK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sk-SK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salgrade</a:t>
            </a:r>
            <a:r>
              <a:rPr lang="sk-SK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(1, 700, 1200).</a:t>
            </a:r>
          </a:p>
          <a:p>
            <a:r>
              <a:rPr lang="sk-SK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salgrade</a:t>
            </a:r>
            <a:r>
              <a:rPr lang="sk-SK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(2, 1201, 1400).</a:t>
            </a:r>
          </a:p>
          <a:p>
            <a:r>
              <a:rPr lang="sk-SK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salgrade</a:t>
            </a:r>
            <a:r>
              <a:rPr lang="sk-SK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(3, 1401, 2000).</a:t>
            </a:r>
          </a:p>
          <a:p>
            <a:r>
              <a:rPr lang="sk-SK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salgrade</a:t>
            </a:r>
            <a:r>
              <a:rPr lang="sk-SK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(4, 2001, 3000).</a:t>
            </a:r>
          </a:p>
          <a:p>
            <a:r>
              <a:rPr lang="sk-SK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salgrade</a:t>
            </a:r>
            <a:r>
              <a:rPr lang="sk-SK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(5, 3001, 9999).</a:t>
            </a:r>
            <a:endParaRPr lang="sk-SK" sz="1600" dirty="0"/>
          </a:p>
        </p:txBody>
      </p:sp>
    </p:spTree>
    <p:extLst>
      <p:ext uri="{BB962C8B-B14F-4D97-AF65-F5344CB8AC3E}">
        <p14:creationId xmlns:p14="http://schemas.microsoft.com/office/powerpoint/2010/main" val="193262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Datalog</a:t>
            </a:r>
            <a:r>
              <a:rPr lang="en-US" dirty="0" smtClean="0"/>
              <a:t> a </a:t>
            </a:r>
            <a:r>
              <a:rPr lang="sk-SK" dirty="0" smtClean="0"/>
              <a:t>negácia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Dvojice J, D,</a:t>
            </a:r>
            <a:r>
              <a:rPr lang="en-US" dirty="0" smtClean="0"/>
              <a:t> </a:t>
            </a:r>
            <a:r>
              <a:rPr lang="sk-SK" dirty="0" smtClean="0"/>
              <a:t>že pozícia J nie je v departmente D</a:t>
            </a:r>
          </a:p>
          <a:p>
            <a:pPr marL="457200" lvl="1" indent="0">
              <a:buNone/>
            </a:pPr>
            <a:r>
              <a:rPr lang="en-US" dirty="0" err="1" smtClean="0"/>
              <a:t>jobDept</a:t>
            </a:r>
            <a:r>
              <a:rPr lang="en-US" dirty="0" smtClean="0"/>
              <a:t>(J, D) :- </a:t>
            </a:r>
            <a:r>
              <a:rPr lang="en-US" dirty="0" err="1" smtClean="0"/>
              <a:t>emp</a:t>
            </a:r>
            <a:r>
              <a:rPr lang="en-US" dirty="0" smtClean="0"/>
              <a:t>(_,_,J,_,_,_,_,D).</a:t>
            </a:r>
          </a:p>
          <a:p>
            <a:pPr marL="457200" lvl="1" indent="0">
              <a:buNone/>
            </a:pPr>
            <a:r>
              <a:rPr lang="en-US" dirty="0" err="1" smtClean="0"/>
              <a:t>nemaJob</a:t>
            </a:r>
            <a:r>
              <a:rPr lang="en-US" dirty="0" smtClean="0"/>
              <a:t>(D) :- </a:t>
            </a:r>
            <a:r>
              <a:rPr lang="en-US" dirty="0" err="1" smtClean="0"/>
              <a:t>emp</a:t>
            </a:r>
            <a:r>
              <a:rPr lang="en-US" dirty="0" smtClean="0"/>
              <a:t>(_,_,J,_,_,_,_,_),</a:t>
            </a:r>
            <a:r>
              <a:rPr lang="en-US" dirty="0" err="1" smtClean="0"/>
              <a:t>emp</a:t>
            </a:r>
            <a:r>
              <a:rPr lang="en-US" dirty="0" smtClean="0"/>
              <a:t>(_,_,_,_,_,_,_,D),\+ </a:t>
            </a:r>
            <a:r>
              <a:rPr lang="en-US" dirty="0" err="1" smtClean="0"/>
              <a:t>jobDept</a:t>
            </a:r>
            <a:r>
              <a:rPr lang="en-US" dirty="0" smtClean="0"/>
              <a:t>(J,D)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Pre</a:t>
            </a:r>
            <a:r>
              <a:rPr lang="sk-SK" dirty="0" smtClean="0"/>
              <a:t>č</a:t>
            </a:r>
            <a:r>
              <a:rPr lang="en-US" dirty="0" smtClean="0"/>
              <a:t>o ne</a:t>
            </a:r>
            <a:r>
              <a:rPr lang="sk-SK" dirty="0" smtClean="0"/>
              <a:t>stačí </a:t>
            </a:r>
            <a:r>
              <a:rPr lang="sk-SK" dirty="0" smtClean="0"/>
              <a:t>napísať</a:t>
            </a:r>
            <a:r>
              <a:rPr lang="en-US" dirty="0" smtClean="0"/>
              <a:t>?</a:t>
            </a:r>
            <a:endParaRPr lang="sk-SK" dirty="0" smtClean="0"/>
          </a:p>
          <a:p>
            <a:pPr marL="457200" lvl="1" indent="0">
              <a:buNone/>
            </a:pPr>
            <a:r>
              <a:rPr lang="en-US" dirty="0" err="1"/>
              <a:t>nemaJob</a:t>
            </a:r>
            <a:r>
              <a:rPr lang="en-US" dirty="0"/>
              <a:t>(D,J) :- </a:t>
            </a:r>
            <a:r>
              <a:rPr lang="en-US" dirty="0" err="1"/>
              <a:t>emp</a:t>
            </a:r>
            <a:r>
              <a:rPr lang="en-US" dirty="0"/>
              <a:t>(_,_,J,_,_,_,_,_),</a:t>
            </a:r>
            <a:r>
              <a:rPr lang="en-US" dirty="0" err="1"/>
              <a:t>emp</a:t>
            </a:r>
            <a:r>
              <a:rPr lang="en-US" dirty="0"/>
              <a:t>(_,_,_,_,_,_,_,D</a:t>
            </a:r>
            <a:r>
              <a:rPr lang="en-US" dirty="0" smtClean="0"/>
              <a:t>),\+</a:t>
            </a:r>
            <a:r>
              <a:rPr lang="sk-SK" dirty="0" err="1" smtClean="0"/>
              <a:t>emp</a:t>
            </a:r>
            <a:r>
              <a:rPr lang="en-US" dirty="0" smtClean="0"/>
              <a:t>(_,_,J,_,_,_,_</a:t>
            </a:r>
            <a:r>
              <a:rPr lang="en-US" dirty="0"/>
              <a:t>,</a:t>
            </a:r>
            <a:r>
              <a:rPr lang="en-US" dirty="0" smtClean="0"/>
              <a:t>D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6415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10975</TotalTime>
  <Words>681</Words>
  <Application>Microsoft Office PowerPoint</Application>
  <PresentationFormat>Widescreen</PresentationFormat>
  <Paragraphs>100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Courier New</vt:lpstr>
      <vt:lpstr>Office Theme</vt:lpstr>
      <vt:lpstr>Databázové praktikum</vt:lpstr>
      <vt:lpstr>Organizácia kurzu</vt:lpstr>
      <vt:lpstr>Plán kurzu</vt:lpstr>
      <vt:lpstr>Datalog</vt:lpstr>
      <vt:lpstr>Datalog</vt:lpstr>
      <vt:lpstr>Práca s datalogom</vt:lpstr>
      <vt:lpstr>Práca s datalogom</vt:lpstr>
      <vt:lpstr>Databáza EMP</vt:lpstr>
      <vt:lpstr>Datalog a negácia</vt:lpstr>
      <vt:lpstr>Datalog a všeobecný kvatifikátor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Databázové praktikum</dc:title>
  <dc:creator>Michal</dc:creator>
  <cp:lastModifiedBy>Michal</cp:lastModifiedBy>
  <cp:revision>24</cp:revision>
  <dcterms:created xsi:type="dcterms:W3CDTF">2016-09-18T18:41:28Z</dcterms:created>
  <dcterms:modified xsi:type="dcterms:W3CDTF">2019-09-24T18:55:48Z</dcterms:modified>
</cp:coreProperties>
</file>