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6" r:id="rId13"/>
    <p:sldId id="272" r:id="rId14"/>
    <p:sldId id="273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277724-CC51-4BBC-8899-F0A8FC3B3576}">
          <p14:sldIdLst>
            <p14:sldId id="256"/>
            <p14:sldId id="257"/>
            <p14:sldId id="258"/>
            <p14:sldId id="271"/>
            <p14:sldId id="259"/>
            <p14:sldId id="261"/>
            <p14:sldId id="260"/>
            <p14:sldId id="263"/>
            <p14:sldId id="262"/>
            <p14:sldId id="264"/>
            <p14:sldId id="265"/>
            <p14:sldId id="266"/>
            <p14:sldId id="272"/>
            <p14:sldId id="273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1007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602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944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419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557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49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886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327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594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374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835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9B05-F6B8-41E1-B0FB-62BA76C1A244}" type="datetimeFigureOut">
              <a:rPr lang="sk-SK" smtClean="0"/>
              <a:t>8. 10. 2019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AD15B-F88E-4BE7-945E-7DDA5C037C2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02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static/function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static/app-psql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sk-S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Datab</a:t>
            </a:r>
            <a:r>
              <a:rPr lang="sk-SK" dirty="0" err="1" smtClean="0"/>
              <a:t>ázové</a:t>
            </a:r>
            <a:r>
              <a:rPr lang="sk-SK" dirty="0" smtClean="0"/>
              <a:t> praktikum, </a:t>
            </a:r>
            <a:r>
              <a:rPr lang="sk-SK" dirty="0" smtClean="0"/>
              <a:t>201</a:t>
            </a:r>
            <a:r>
              <a:rPr lang="en-US" dirty="0" smtClean="0"/>
              <a:t>9</a:t>
            </a:r>
            <a:r>
              <a:rPr lang="sk-SK" dirty="0" smtClean="0"/>
              <a:t>/20</a:t>
            </a:r>
            <a:r>
              <a:rPr lang="en-US" dirty="0" smtClean="0"/>
              <a:t>20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142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[outer] JOIN</a:t>
            </a:r>
            <a:r>
              <a:rPr lang="sk-SK" dirty="0" smtClean="0"/>
              <a:t>: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98577"/>
              </p:ext>
            </p:extLst>
          </p:nvPr>
        </p:nvGraphicFramePr>
        <p:xfrm>
          <a:off x="4091488" y="1876108"/>
          <a:ext cx="1907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19878"/>
              </p:ext>
            </p:extLst>
          </p:nvPr>
        </p:nvGraphicFramePr>
        <p:xfrm>
          <a:off x="602444" y="1851554"/>
          <a:ext cx="24295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</a:t>
                      </a:r>
                      <a:r>
                        <a:rPr lang="sk-SK" dirty="0" smtClean="0"/>
                        <a:t>. </a:t>
                      </a:r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res.</a:t>
                      </a:r>
                      <a:endParaRPr lang="sk-SK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12458"/>
              </p:ext>
            </p:extLst>
          </p:nvPr>
        </p:nvGraphicFramePr>
        <p:xfrm>
          <a:off x="6589262" y="1845733"/>
          <a:ext cx="43374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 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trike="noStrik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Human res.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Thomas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PR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Joe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8545" y="2264247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</a:p>
          <a:p>
            <a:r>
              <a:rPr lang="en-US" dirty="0" smtClean="0"/>
              <a:t>JOIN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402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sk-SK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986386"/>
            <a:ext cx="4859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dept</a:t>
            </a:r>
            <a:r>
              <a:rPr lang="en-US" sz="2400" dirty="0" smtClean="0"/>
              <a:t> as </a:t>
            </a:r>
            <a:r>
              <a:rPr lang="en-US" sz="2400" dirty="0"/>
              <a:t>d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b="1" dirty="0" smtClean="0"/>
              <a:t>right join</a:t>
            </a:r>
            <a:r>
              <a:rPr lang="en-US" sz="2400" dirty="0" smtClean="0"/>
              <a:t> </a:t>
            </a:r>
            <a:r>
              <a:rPr lang="en-US" sz="2400" dirty="0" err="1" smtClean="0"/>
              <a:t>emp</a:t>
            </a:r>
            <a:r>
              <a:rPr lang="en-US" sz="2400" dirty="0" smtClean="0"/>
              <a:t> as e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on</a:t>
            </a:r>
            <a:r>
              <a:rPr lang="en-US" sz="2400" dirty="0" smtClean="0"/>
              <a:t> </a:t>
            </a:r>
            <a:r>
              <a:rPr lang="en-US" sz="2400" dirty="0" err="1" smtClean="0"/>
              <a:t>e.deptno</a:t>
            </a:r>
            <a:r>
              <a:rPr lang="en-US" sz="2400" dirty="0" smtClean="0"/>
              <a:t>=</a:t>
            </a:r>
            <a:r>
              <a:rPr lang="en-US" sz="2400" dirty="0" err="1" smtClean="0"/>
              <a:t>d.deptno</a:t>
            </a:r>
            <a:endParaRPr lang="sk-SK" sz="2400" dirty="0"/>
          </a:p>
        </p:txBody>
      </p:sp>
      <p:pic>
        <p:nvPicPr>
          <p:cNvPr id="4098" name="Picture 2" descr="SQL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695" y="217279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4352830"/>
            <a:ext cx="474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</a:t>
            </a:r>
            <a:r>
              <a:rPr lang="en-US" dirty="0" err="1" smtClean="0"/>
              <a:t>ist</a:t>
            </a:r>
            <a:r>
              <a:rPr lang="sk-SK" dirty="0" smtClean="0"/>
              <a:t>é ako LEFT JOIN, </a:t>
            </a:r>
            <a:r>
              <a:rPr lang="en-US" dirty="0" err="1" smtClean="0"/>
              <a:t>akur</a:t>
            </a:r>
            <a:r>
              <a:rPr lang="sk-SK" dirty="0" err="1" smtClean="0"/>
              <a:t>át</a:t>
            </a:r>
            <a:r>
              <a:rPr lang="sk-SK" dirty="0" smtClean="0"/>
              <a:t> v obrátenom poradí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4123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sk-SK" dirty="0" err="1" smtClean="0"/>
              <a:t>átory</a:t>
            </a:r>
            <a:r>
              <a:rPr lang="sk-SK" dirty="0" smtClean="0"/>
              <a:t>, výrazy a funkcie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Vo WHERE časti môžete používať operátory:</a:t>
            </a:r>
          </a:p>
          <a:p>
            <a:pPr lvl="1"/>
            <a:r>
              <a:rPr lang="sk-SK" dirty="0" smtClean="0"/>
              <a:t>=, </a:t>
            </a:r>
            <a:r>
              <a:rPr lang="en-US" dirty="0" smtClean="0"/>
              <a:t>&lt;&gt; (resp. !=), &gt;, &lt;, &gt;=, &lt;=, BETWEEN, LIKE, IN, IS NULL, IS NOT NULL</a:t>
            </a:r>
            <a:endParaRPr lang="sk-SK" dirty="0" smtClean="0"/>
          </a:p>
          <a:p>
            <a:pPr lvl="1"/>
            <a:r>
              <a:rPr lang="sk-SK" dirty="0" smtClean="0"/>
              <a:t>AND, OR</a:t>
            </a:r>
            <a:r>
              <a:rPr lang="en-US" dirty="0" smtClean="0"/>
              <a:t>, ! (not)</a:t>
            </a:r>
          </a:p>
          <a:p>
            <a:r>
              <a:rPr lang="en-US" dirty="0" err="1" smtClean="0"/>
              <a:t>Taktie</a:t>
            </a:r>
            <a:r>
              <a:rPr lang="sk-SK" dirty="0" smtClean="0"/>
              <a:t>ž môžete používať aritmetické výrazy a hromadu ďalších funkcií</a:t>
            </a:r>
          </a:p>
          <a:p>
            <a:pPr lvl="1"/>
            <a:r>
              <a:rPr lang="sk-SK" dirty="0" smtClean="0"/>
              <a:t>Napr. </a:t>
            </a:r>
            <a:r>
              <a:rPr lang="sk-SK" dirty="0" err="1" smtClean="0"/>
              <a:t>concat</a:t>
            </a:r>
            <a:r>
              <a:rPr lang="en-US" dirty="0" smtClean="0"/>
              <a:t>(</a:t>
            </a:r>
            <a:r>
              <a:rPr lang="en-US" dirty="0" err="1" smtClean="0"/>
              <a:t>e.firstname</a:t>
            </a:r>
            <a:r>
              <a:rPr lang="en-US" dirty="0" smtClean="0"/>
              <a:t>,’ ‘, </a:t>
            </a:r>
            <a:r>
              <a:rPr lang="en-US" dirty="0" err="1" smtClean="0"/>
              <a:t>e.lastname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Funkcie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sk-SK" dirty="0" err="1" smtClean="0"/>
              <a:t>ácu</a:t>
            </a:r>
            <a:r>
              <a:rPr lang="sk-SK" dirty="0" smtClean="0"/>
              <a:t> s dátumami, číslami a pod. </a:t>
            </a:r>
          </a:p>
          <a:p>
            <a:pPr lvl="1"/>
            <a:endParaRPr lang="sk-SK" dirty="0" smtClean="0"/>
          </a:p>
          <a:p>
            <a:pPr lvl="1"/>
            <a:r>
              <a:rPr lang="sk-SK" dirty="0" smtClean="0"/>
              <a:t>Zoznam podporovaných funkcií a ich syntax závisí na konkrétnom databázovom systéme</a:t>
            </a:r>
          </a:p>
          <a:p>
            <a:pPr lvl="2"/>
            <a:r>
              <a:rPr lang="sk-SK" dirty="0" smtClean="0">
                <a:hlinkClick r:id="rId2"/>
              </a:rPr>
              <a:t>https://www.postgresql.org/docs/current/static/functions.html</a:t>
            </a:r>
            <a:endParaRPr lang="sk-SK" dirty="0" smtClean="0"/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54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SELECT v </a:t>
            </a:r>
            <a:r>
              <a:rPr lang="sk-SK" dirty="0" err="1" smtClean="0"/>
              <a:t>SELECTe</a:t>
            </a:r>
            <a:r>
              <a:rPr lang="sk-SK" dirty="0" smtClean="0"/>
              <a:t> </a:t>
            </a:r>
            <a:r>
              <a:rPr lang="en-US" dirty="0" smtClean="0"/>
              <a:t>(“</a:t>
            </a:r>
            <a:r>
              <a:rPr lang="en-US" dirty="0" err="1" smtClean="0"/>
              <a:t>podselecty</a:t>
            </a:r>
            <a:r>
              <a:rPr lang="en-US" dirty="0" smtClean="0"/>
              <a:t>”)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SELECT name FROM </a:t>
            </a:r>
            <a:r>
              <a:rPr lang="en-US" dirty="0" err="1" smtClean="0"/>
              <a:t>emp</a:t>
            </a:r>
            <a:r>
              <a:rPr lang="en-US" dirty="0" smtClean="0"/>
              <a:t> as e WHERE e.ID IN (SELECT ID FROM managers)</a:t>
            </a:r>
            <a:endParaRPr lang="sk-SK" dirty="0" smtClean="0"/>
          </a:p>
          <a:p>
            <a:r>
              <a:rPr lang="en-US" dirty="0" smtClean="0"/>
              <a:t>SELECT name FROM </a:t>
            </a:r>
            <a:r>
              <a:rPr lang="en-US" dirty="0" err="1" smtClean="0"/>
              <a:t>emp</a:t>
            </a:r>
            <a:r>
              <a:rPr lang="en-US" dirty="0" smtClean="0"/>
              <a:t> as e WHERE </a:t>
            </a:r>
            <a:r>
              <a:rPr lang="sk-SK" dirty="0" err="1" smtClean="0"/>
              <a:t>exists</a:t>
            </a:r>
            <a:r>
              <a:rPr lang="en-US" dirty="0" smtClean="0"/>
              <a:t> (SELECT </a:t>
            </a:r>
            <a:r>
              <a:rPr lang="sk-SK" dirty="0" smtClean="0"/>
              <a:t>*</a:t>
            </a:r>
            <a:r>
              <a:rPr lang="en-US" dirty="0" smtClean="0"/>
              <a:t> FROM managers</a:t>
            </a:r>
            <a:r>
              <a:rPr lang="sk-SK" dirty="0" smtClean="0"/>
              <a:t> WHERE id</a:t>
            </a:r>
            <a:r>
              <a:rPr lang="en-US" dirty="0" smtClean="0"/>
              <a:t>=e.id)</a:t>
            </a:r>
            <a:endParaRPr lang="sk-SK" dirty="0" smtClean="0"/>
          </a:p>
          <a:p>
            <a:endParaRPr lang="en-US" dirty="0" smtClean="0"/>
          </a:p>
          <a:p>
            <a:r>
              <a:rPr lang="en-US" dirty="0" smtClean="0"/>
              <a:t>V </a:t>
            </a:r>
            <a:r>
              <a:rPr lang="en-US" dirty="0" err="1" smtClean="0"/>
              <a:t>pr</a:t>
            </a:r>
            <a:r>
              <a:rPr lang="sk-SK" dirty="0" err="1" smtClean="0"/>
              <a:t>ípade</a:t>
            </a:r>
            <a:r>
              <a:rPr lang="sk-SK" dirty="0" smtClean="0"/>
              <a:t> </a:t>
            </a:r>
            <a:r>
              <a:rPr lang="sk-SK" dirty="0" err="1" smtClean="0"/>
              <a:t>podselektov</a:t>
            </a:r>
            <a:r>
              <a:rPr lang="sk-SK" dirty="0" smtClean="0"/>
              <a:t> si treba dávať pozor na efektívnosť</a:t>
            </a:r>
          </a:p>
          <a:p>
            <a:pPr lvl="1"/>
            <a:r>
              <a:rPr lang="sk-SK" dirty="0" smtClean="0"/>
              <a:t>JOIN operácie vie databázový systém vcelku dobre optimalizovať </a:t>
            </a:r>
            <a:r>
              <a:rPr lang="en-US" dirty="0" smtClean="0"/>
              <a:t>(</a:t>
            </a:r>
            <a:r>
              <a:rPr lang="en-US" dirty="0" err="1" smtClean="0"/>
              <a:t>ak</a:t>
            </a:r>
            <a:r>
              <a:rPr lang="en-US" dirty="0" smtClean="0"/>
              <a:t> m</a:t>
            </a:r>
            <a:r>
              <a:rPr lang="sk-SK" dirty="0" err="1" smtClean="0"/>
              <a:t>áte</a:t>
            </a:r>
            <a:r>
              <a:rPr lang="sk-SK" dirty="0" smtClean="0"/>
              <a:t> správne navrhnutú DB – o tom neskôr</a:t>
            </a:r>
            <a:r>
              <a:rPr lang="en-US" dirty="0" smtClean="0"/>
              <a:t>)</a:t>
            </a:r>
          </a:p>
          <a:p>
            <a:pPr lvl="1"/>
            <a:r>
              <a:rPr lang="sk-SK" dirty="0" smtClean="0"/>
              <a:t>Optimalizovať </a:t>
            </a:r>
            <a:r>
              <a:rPr lang="sk-SK" dirty="0" err="1" smtClean="0"/>
              <a:t>podselekty</a:t>
            </a:r>
            <a:r>
              <a:rPr lang="en-US" dirty="0" smtClean="0"/>
              <a:t> v</a:t>
            </a:r>
            <a:r>
              <a:rPr lang="sk-SK" dirty="0" err="1" smtClean="0"/>
              <a:t>šak</a:t>
            </a:r>
            <a:r>
              <a:rPr lang="sk-SK" dirty="0" smtClean="0"/>
              <a:t> môže byť náročnejšie</a:t>
            </a:r>
          </a:p>
          <a:p>
            <a:pPr lvl="1"/>
            <a:r>
              <a:rPr lang="sk-SK" dirty="0" smtClean="0"/>
              <a:t>Pomocou </a:t>
            </a:r>
            <a:r>
              <a:rPr lang="sk-SK" dirty="0" err="1" smtClean="0"/>
              <a:t>podselektov</a:t>
            </a:r>
            <a:r>
              <a:rPr lang="sk-SK" dirty="0" smtClean="0"/>
              <a:t> ľahšie napíšete „neefektívny“ dotaz</a:t>
            </a:r>
            <a:endParaRPr lang="en-US" dirty="0" smtClean="0"/>
          </a:p>
          <a:p>
            <a:r>
              <a:rPr lang="sk-SK" dirty="0" smtClean="0"/>
              <a:t>Čo myslíte, ktorý dotaz vyššie má väčšiu šancu byť menej efektívny?</a:t>
            </a:r>
          </a:p>
          <a:p>
            <a:pPr lvl="1"/>
            <a:r>
              <a:rPr lang="sk-SK" dirty="0" smtClean="0"/>
              <a:t>Ako by ste dotazy prepísali iba s použitím </a:t>
            </a:r>
            <a:r>
              <a:rPr lang="sk-SK" dirty="0" err="1" smtClean="0"/>
              <a:t>JOINov</a:t>
            </a:r>
            <a:r>
              <a:rPr lang="sk-SK" dirty="0" smtClean="0"/>
              <a:t>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449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name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emp_dallas</a:t>
            </a:r>
            <a:r>
              <a:rPr lang="en-US" dirty="0" smtClean="0"/>
              <a:t> WHERE </a:t>
            </a:r>
            <a:r>
              <a:rPr lang="en-US" dirty="0" err="1" smtClean="0"/>
              <a:t>sal</a:t>
            </a:r>
            <a:r>
              <a:rPr lang="en-US" dirty="0" smtClean="0"/>
              <a:t>&gt;=1000</a:t>
            </a:r>
            <a:br>
              <a:rPr lang="en-US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en-US" b="1" dirty="0" smtClean="0"/>
              <a:t>UNION</a:t>
            </a:r>
            <a:r>
              <a:rPr lang="sk-SK" b="1" dirty="0" smtClean="0"/>
              <a:t> </a:t>
            </a:r>
            <a:r>
              <a:rPr lang="en-US" b="1" dirty="0" smtClean="0"/>
              <a:t>[ALL]</a:t>
            </a:r>
            <a:br>
              <a:rPr lang="en-US" b="1" dirty="0" smtClean="0"/>
            </a:br>
            <a:r>
              <a:rPr lang="sk-SK" b="1" dirty="0" smtClean="0"/>
              <a:t/>
            </a:r>
            <a:br>
              <a:rPr lang="sk-SK" b="1" dirty="0" smtClean="0"/>
            </a:br>
            <a:r>
              <a:rPr lang="en-US" dirty="0" smtClean="0"/>
              <a:t>SELECT name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/>
              <a:t>emp_huston</a:t>
            </a:r>
            <a:r>
              <a:rPr lang="en-US" dirty="0" smtClean="0"/>
              <a:t> WHERE </a:t>
            </a:r>
            <a:r>
              <a:rPr lang="en-US" dirty="0" err="1" smtClean="0"/>
              <a:t>sal</a:t>
            </a:r>
            <a:r>
              <a:rPr lang="en-US" dirty="0" smtClean="0"/>
              <a:t>&gt;=500</a:t>
            </a:r>
            <a:r>
              <a:rPr lang="sk-SK" dirty="0" smtClean="0"/>
              <a:t/>
            </a:r>
            <a:br>
              <a:rPr lang="sk-SK" dirty="0" smtClean="0"/>
            </a:br>
            <a:endParaRPr lang="en-US" dirty="0" smtClean="0"/>
          </a:p>
          <a:p>
            <a:r>
              <a:rPr lang="en-US" dirty="0" err="1" smtClean="0"/>
              <a:t>Typ</a:t>
            </a:r>
            <a:r>
              <a:rPr lang="sk-SK" dirty="0" smtClean="0"/>
              <a:t>y a počet atribútov v SELECT časti musia byť rovnaké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54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Pomocné </a:t>
            </a:r>
            <a:r>
              <a:rPr lang="sk-SK" dirty="0" err="1" smtClean="0"/>
              <a:t>selecty</a:t>
            </a:r>
            <a:r>
              <a:rPr lang="sk-SK" dirty="0" smtClean="0"/>
              <a:t> / tabuľky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WITH </a:t>
            </a:r>
            <a:r>
              <a:rPr lang="en-US" dirty="0" err="1" smtClean="0"/>
              <a:t>emp_huston</a:t>
            </a:r>
            <a:r>
              <a:rPr lang="sk-SK" dirty="0" smtClean="0"/>
              <a:t> AS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sk-SK" dirty="0" smtClean="0"/>
              <a:t>SELECT </a:t>
            </a:r>
            <a:r>
              <a:rPr lang="en-US" dirty="0" smtClean="0"/>
              <a:t>* FROM </a:t>
            </a:r>
            <a:r>
              <a:rPr lang="en-US" dirty="0" err="1" smtClean="0"/>
              <a:t>emp</a:t>
            </a:r>
            <a:r>
              <a:rPr lang="en-US" dirty="0" smtClean="0"/>
              <a:t> as e, </a:t>
            </a:r>
            <a:r>
              <a:rPr lang="en-US" dirty="0" err="1" smtClean="0"/>
              <a:t>dept</a:t>
            </a:r>
            <a:r>
              <a:rPr lang="en-US" dirty="0" smtClean="0"/>
              <a:t> as d </a:t>
            </a:r>
            <a:br>
              <a:rPr lang="en-US" dirty="0" smtClean="0"/>
            </a:br>
            <a:r>
              <a:rPr lang="en-US" dirty="0" smtClean="0"/>
              <a:t>	WHERE </a:t>
            </a:r>
            <a:r>
              <a:rPr lang="en-US" dirty="0" err="1" smtClean="0"/>
              <a:t>e.deptno</a:t>
            </a:r>
            <a:r>
              <a:rPr lang="en-US" dirty="0" smtClean="0"/>
              <a:t>=</a:t>
            </a:r>
            <a:r>
              <a:rPr lang="en-US" dirty="0" err="1" smtClean="0"/>
              <a:t>d.deptno</a:t>
            </a:r>
            <a:r>
              <a:rPr lang="en-US" dirty="0" smtClean="0"/>
              <a:t> and </a:t>
            </a:r>
            <a:r>
              <a:rPr lang="en-US" dirty="0" err="1" smtClean="0"/>
              <a:t>d.dname</a:t>
            </a:r>
            <a:r>
              <a:rPr lang="en-US" dirty="0" smtClean="0"/>
              <a:t>=‘</a:t>
            </a:r>
            <a:r>
              <a:rPr lang="en-US" dirty="0" err="1" smtClean="0"/>
              <a:t>huston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SELECT * FROM </a:t>
            </a:r>
            <a:r>
              <a:rPr lang="en-US" dirty="0" err="1" smtClean="0"/>
              <a:t>emp_huston</a:t>
            </a:r>
            <a:r>
              <a:rPr lang="en-US" dirty="0" smtClean="0"/>
              <a:t> WHERE </a:t>
            </a:r>
            <a:r>
              <a:rPr lang="en-US" dirty="0" err="1" smtClean="0"/>
              <a:t>sal</a:t>
            </a:r>
            <a:r>
              <a:rPr lang="en-US" dirty="0" smtClean="0"/>
              <a:t>&gt;=1000</a:t>
            </a:r>
          </a:p>
          <a:p>
            <a:endParaRPr lang="en-US" dirty="0"/>
          </a:p>
          <a:p>
            <a:r>
              <a:rPr lang="en-US" dirty="0" smtClean="0"/>
              <a:t>CREATE TEMPORARY TABLE </a:t>
            </a:r>
            <a:r>
              <a:rPr lang="en-US" dirty="0" err="1" smtClean="0"/>
              <a:t>emp_huston</a:t>
            </a:r>
            <a:r>
              <a:rPr lang="en-US" dirty="0" smtClean="0"/>
              <a:t> (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sk-SK" dirty="0" smtClean="0"/>
              <a:t>SELECT </a:t>
            </a:r>
            <a:r>
              <a:rPr lang="en-US" dirty="0"/>
              <a:t>* FROM </a:t>
            </a:r>
            <a:r>
              <a:rPr lang="en-US" dirty="0" err="1"/>
              <a:t>emp</a:t>
            </a:r>
            <a:r>
              <a:rPr lang="en-US" dirty="0"/>
              <a:t> as e, </a:t>
            </a:r>
            <a:r>
              <a:rPr lang="en-US" dirty="0" err="1"/>
              <a:t>dept</a:t>
            </a:r>
            <a:r>
              <a:rPr lang="en-US" dirty="0"/>
              <a:t> as d </a:t>
            </a:r>
            <a:br>
              <a:rPr lang="en-US" dirty="0"/>
            </a:br>
            <a:r>
              <a:rPr lang="en-US" dirty="0" smtClean="0"/>
              <a:t>	WHERE </a:t>
            </a:r>
            <a:r>
              <a:rPr lang="en-US" dirty="0" err="1"/>
              <a:t>e.deptno</a:t>
            </a:r>
            <a:r>
              <a:rPr lang="en-US" dirty="0"/>
              <a:t>=</a:t>
            </a:r>
            <a:r>
              <a:rPr lang="en-US" dirty="0" err="1"/>
              <a:t>d.deptno</a:t>
            </a:r>
            <a:r>
              <a:rPr lang="en-US" dirty="0"/>
              <a:t> and </a:t>
            </a:r>
            <a:r>
              <a:rPr lang="en-US" dirty="0" err="1"/>
              <a:t>d.dname</a:t>
            </a:r>
            <a:r>
              <a:rPr lang="en-US" dirty="0"/>
              <a:t>=‘</a:t>
            </a:r>
            <a:r>
              <a:rPr lang="en-US" dirty="0" err="1"/>
              <a:t>huston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 smtClean="0"/>
              <a:t>);</a:t>
            </a:r>
          </a:p>
          <a:p>
            <a:r>
              <a:rPr lang="en-US" dirty="0"/>
              <a:t>SELECT * FROM </a:t>
            </a:r>
            <a:r>
              <a:rPr lang="en-US" dirty="0" err="1"/>
              <a:t>emp_huston</a:t>
            </a:r>
            <a:r>
              <a:rPr lang="en-US" dirty="0"/>
              <a:t> WHERE </a:t>
            </a:r>
            <a:r>
              <a:rPr lang="en-US" dirty="0" err="1"/>
              <a:t>sal</a:t>
            </a:r>
            <a:r>
              <a:rPr lang="en-US" dirty="0"/>
              <a:t>&gt;=1000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938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DML a DDL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INSERT</a:t>
            </a:r>
          </a:p>
          <a:p>
            <a:r>
              <a:rPr lang="sk-SK" dirty="0" smtClean="0"/>
              <a:t>UPDATE</a:t>
            </a:r>
          </a:p>
          <a:p>
            <a:r>
              <a:rPr lang="sk-SK" dirty="0" smtClean="0"/>
              <a:t>DELETE</a:t>
            </a:r>
          </a:p>
          <a:p>
            <a:endParaRPr lang="sk-SK" dirty="0"/>
          </a:p>
          <a:p>
            <a:r>
              <a:rPr lang="sk-SK" dirty="0" smtClean="0"/>
              <a:t>CREATE </a:t>
            </a:r>
            <a:r>
              <a:rPr lang="en-US" dirty="0" smtClean="0"/>
              <a:t>[TEMPORARY] </a:t>
            </a:r>
            <a:r>
              <a:rPr lang="sk-SK" dirty="0" smtClean="0"/>
              <a:t>TABLE</a:t>
            </a:r>
            <a:endParaRPr lang="en-US" dirty="0" smtClean="0"/>
          </a:p>
          <a:p>
            <a:r>
              <a:rPr lang="en-US" dirty="0" smtClean="0"/>
              <a:t>ALTER TABLE</a:t>
            </a:r>
          </a:p>
          <a:p>
            <a:r>
              <a:rPr lang="en-US" dirty="0" smtClean="0"/>
              <a:t>DROP TABLE</a:t>
            </a:r>
          </a:p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Bude</a:t>
            </a:r>
            <a:r>
              <a:rPr lang="en-US" dirty="0" smtClean="0"/>
              <a:t> to </a:t>
            </a:r>
            <a:r>
              <a:rPr lang="en-US" dirty="0" err="1" smtClean="0"/>
              <a:t>predmetom</a:t>
            </a:r>
            <a:r>
              <a:rPr lang="en-US" dirty="0" smtClean="0"/>
              <a:t> </a:t>
            </a:r>
            <a:r>
              <a:rPr lang="sk-SK" dirty="0" smtClean="0"/>
              <a:t>ďalších prednášok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3877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PostgreSQL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Na cvičenia budeme pracovať s databázovým systémom </a:t>
            </a:r>
            <a:r>
              <a:rPr lang="sk-SK" dirty="0" err="1" smtClean="0"/>
              <a:t>PostgreSQL</a:t>
            </a:r>
            <a:endParaRPr lang="sk-SK" dirty="0" smtClean="0"/>
          </a:p>
          <a:p>
            <a:r>
              <a:rPr lang="sk-SK" dirty="0" smtClean="0"/>
              <a:t>Väčšina databázových systémov funguje formou </a:t>
            </a:r>
            <a:r>
              <a:rPr lang="sk-SK" dirty="0" err="1" smtClean="0"/>
              <a:t>client</a:t>
            </a:r>
            <a:r>
              <a:rPr lang="sk-SK" dirty="0" smtClean="0"/>
              <a:t>-server</a:t>
            </a:r>
          </a:p>
          <a:p>
            <a:pPr lvl="1"/>
            <a:r>
              <a:rPr lang="sk-SK" b="1" dirty="0" smtClean="0"/>
              <a:t>Server</a:t>
            </a:r>
          </a:p>
          <a:p>
            <a:pPr lvl="2"/>
            <a:r>
              <a:rPr lang="sk-SK" dirty="0" smtClean="0"/>
              <a:t>obsahuje dáta</a:t>
            </a:r>
          </a:p>
          <a:p>
            <a:pPr lvl="2"/>
            <a:r>
              <a:rPr lang="sk-SK" dirty="0" smtClean="0"/>
              <a:t>vie chápať SQL dotazy</a:t>
            </a:r>
          </a:p>
          <a:p>
            <a:pPr lvl="2"/>
            <a:r>
              <a:rPr lang="sk-SK" dirty="0" smtClean="0"/>
              <a:t>Klienti sa na neho pripájajú väčšinou cez </a:t>
            </a:r>
            <a:r>
              <a:rPr lang="sk-SK" dirty="0" err="1" smtClean="0"/>
              <a:t>SOCKETove</a:t>
            </a:r>
            <a:r>
              <a:rPr lang="sk-SK" dirty="0" smtClean="0"/>
              <a:t> spojenie </a:t>
            </a:r>
            <a:r>
              <a:rPr lang="en-US" dirty="0" smtClean="0"/>
              <a:t>(</a:t>
            </a:r>
            <a:r>
              <a:rPr lang="en-US" dirty="0" err="1" smtClean="0"/>
              <a:t>pripadne</a:t>
            </a:r>
            <a:r>
              <a:rPr lang="en-US" dirty="0" smtClean="0"/>
              <a:t> </a:t>
            </a:r>
            <a:r>
              <a:rPr lang="sk-SK" dirty="0" err="1" smtClean="0"/>
              <a:t>named</a:t>
            </a:r>
            <a:r>
              <a:rPr lang="sk-SK" dirty="0" smtClean="0"/>
              <a:t> </a:t>
            </a:r>
            <a:r>
              <a:rPr lang="en-US" dirty="0" smtClean="0"/>
              <a:t>pipe</a:t>
            </a:r>
            <a:r>
              <a:rPr lang="sk-SK" dirty="0" smtClean="0"/>
              <a:t>s</a:t>
            </a:r>
            <a:r>
              <a:rPr lang="en-US" dirty="0" smtClean="0"/>
              <a:t> /</a:t>
            </a:r>
            <a:r>
              <a:rPr lang="sk-SK" dirty="0" smtClean="0"/>
              <a:t> iné kanály podporované OS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Client</a:t>
            </a:r>
          </a:p>
          <a:p>
            <a:pPr lvl="2"/>
            <a:r>
              <a:rPr lang="en-US" dirty="0" err="1" smtClean="0"/>
              <a:t>Aplik</a:t>
            </a:r>
            <a:r>
              <a:rPr lang="sk-SK" dirty="0" err="1" smtClean="0"/>
              <a:t>ácia</a:t>
            </a:r>
            <a:r>
              <a:rPr lang="sk-SK" dirty="0" smtClean="0"/>
              <a:t>, ktorá potrebuje pracovať s dátami</a:t>
            </a:r>
          </a:p>
          <a:p>
            <a:pPr lvl="2"/>
            <a:r>
              <a:rPr lang="sk-SK" dirty="0" smtClean="0"/>
              <a:t>Serveru posiela dotazy v SQL jazyku</a:t>
            </a:r>
          </a:p>
          <a:p>
            <a:pPr lvl="2"/>
            <a:r>
              <a:rPr lang="sk-SK" dirty="0" smtClean="0"/>
              <a:t>Zobrazí / spracuje odpoveď od servera</a:t>
            </a:r>
          </a:p>
          <a:p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407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PostgreSQL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Momentálne sa budeme na databázový server pripájať cez „</a:t>
            </a:r>
            <a:r>
              <a:rPr lang="sk-SK" dirty="0" err="1" smtClean="0"/>
              <a:t>builtin</a:t>
            </a:r>
            <a:r>
              <a:rPr lang="sk-SK" dirty="0" smtClean="0"/>
              <a:t>“ klienta </a:t>
            </a:r>
          </a:p>
          <a:p>
            <a:pPr lvl="1"/>
            <a:r>
              <a:rPr lang="sk-SK" dirty="0" smtClean="0"/>
              <a:t>Spustíte ho v konzole príkazom „</a:t>
            </a:r>
            <a:r>
              <a:rPr lang="sk-SK" dirty="0" err="1" smtClean="0"/>
              <a:t>psql</a:t>
            </a:r>
            <a:r>
              <a:rPr lang="sk-SK" dirty="0" smtClean="0"/>
              <a:t>“</a:t>
            </a:r>
          </a:p>
          <a:p>
            <a:pPr lvl="1"/>
            <a:r>
              <a:rPr lang="sk-SK" dirty="0" smtClean="0"/>
              <a:t>Dokumentácia: </a:t>
            </a:r>
            <a:r>
              <a:rPr lang="sk-SK" dirty="0" smtClean="0">
                <a:hlinkClick r:id="rId2"/>
              </a:rPr>
              <a:t>https://www.postgresql.org/docs/current/static/app-psql.html</a:t>
            </a:r>
            <a:endParaRPr lang="sk-SK" dirty="0" smtClean="0"/>
          </a:p>
          <a:p>
            <a:r>
              <a:rPr lang="sk-SK" dirty="0" smtClean="0"/>
              <a:t>Máme otvorené dve terminálové okná na cvika.dcs.fmph.uniba.sk</a:t>
            </a:r>
          </a:p>
          <a:p>
            <a:pPr lvl="1"/>
            <a:r>
              <a:rPr lang="sk-SK" dirty="0" smtClean="0"/>
              <a:t>V jednom okne editujeme súbor so zadaním, napr. </a:t>
            </a:r>
            <a:r>
              <a:rPr lang="sk-SK" dirty="0" err="1" smtClean="0"/>
              <a:t>vim</a:t>
            </a:r>
            <a:r>
              <a:rPr lang="sk-SK" dirty="0" smtClean="0"/>
              <a:t> </a:t>
            </a:r>
            <a:r>
              <a:rPr lang="sk-SK" dirty="0" err="1" smtClean="0"/>
              <a:t>queries_emp.sql</a:t>
            </a:r>
            <a:endParaRPr lang="sk-SK" dirty="0" smtClean="0"/>
          </a:p>
          <a:p>
            <a:pPr lvl="1"/>
            <a:r>
              <a:rPr lang="sk-SK" dirty="0" smtClean="0"/>
              <a:t>V druhom okne editovaný súbor spustíme (všetky dotazy v ňom) príkazom</a:t>
            </a:r>
          </a:p>
          <a:p>
            <a:pPr lvl="2"/>
            <a:r>
              <a:rPr lang="sk-SK" dirty="0" err="1" smtClean="0"/>
              <a:t>psql</a:t>
            </a:r>
            <a:r>
              <a:rPr lang="sk-SK" dirty="0" smtClean="0"/>
              <a:t> -f </a:t>
            </a:r>
            <a:r>
              <a:rPr lang="sk-SK" dirty="0" err="1" smtClean="0"/>
              <a:t>queries_emp.sql</a:t>
            </a:r>
            <a:endParaRPr lang="sk-SK" dirty="0"/>
          </a:p>
          <a:p>
            <a:r>
              <a:rPr lang="sk-SK" dirty="0" smtClean="0"/>
              <a:t>Každý pracujete nad svojou </a:t>
            </a:r>
            <a:r>
              <a:rPr lang="sk-SK" dirty="0" err="1" smtClean="0"/>
              <a:t>databázov</a:t>
            </a:r>
            <a:r>
              <a:rPr lang="sk-SK" dirty="0" smtClean="0"/>
              <a:t> </a:t>
            </a:r>
            <a:r>
              <a:rPr lang="sk-SK" dirty="0" err="1" smtClean="0"/>
              <a:t>emp</a:t>
            </a:r>
            <a:r>
              <a:rPr lang="sk-SK" dirty="0" smtClean="0"/>
              <a:t>, ktorá je automaticky vybratá po spustení </a:t>
            </a:r>
            <a:r>
              <a:rPr lang="sk-SK" dirty="0" err="1" smtClean="0"/>
              <a:t>psql</a:t>
            </a:r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18784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Práca s </a:t>
            </a:r>
            <a:r>
              <a:rPr lang="sk-SK" dirty="0" err="1" smtClean="0"/>
              <a:t>konzolov</a:t>
            </a:r>
            <a:r>
              <a:rPr lang="sk-SK" dirty="0" smtClean="0"/>
              <a:t> </a:t>
            </a:r>
            <a:r>
              <a:rPr lang="sk-SK" dirty="0" err="1" smtClean="0"/>
              <a:t>PostgreSQL</a:t>
            </a:r>
            <a:endParaRPr lang="sk-SK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Konzolu </a:t>
            </a:r>
            <a:r>
              <a:rPr lang="sk-SK" dirty="0" err="1" smtClean="0"/>
              <a:t>PostgreSQL</a:t>
            </a:r>
            <a:r>
              <a:rPr lang="sk-SK" dirty="0" smtClean="0"/>
              <a:t> </a:t>
            </a:r>
            <a:r>
              <a:rPr lang="sk-SK" dirty="0" err="1" smtClean="0"/>
              <a:t>sputíte</a:t>
            </a:r>
            <a:r>
              <a:rPr lang="sk-SK" dirty="0" smtClean="0"/>
              <a:t> príkazov </a:t>
            </a:r>
            <a:r>
              <a:rPr lang="sk-SK" dirty="0" err="1" smtClean="0"/>
              <a:t>psql</a:t>
            </a:r>
            <a:endParaRPr lang="sk-SK" dirty="0" smtClean="0"/>
          </a:p>
          <a:p>
            <a:r>
              <a:rPr lang="sk-SK" dirty="0" smtClean="0"/>
              <a:t>V konzole následne môžete písať dotazy. Napr. SELECT * FROM </a:t>
            </a:r>
            <a:r>
              <a:rPr lang="sk-SK" dirty="0" err="1" smtClean="0"/>
              <a:t>emp</a:t>
            </a:r>
            <a:r>
              <a:rPr lang="sk-SK" dirty="0" smtClean="0"/>
              <a:t>;</a:t>
            </a:r>
          </a:p>
          <a:p>
            <a:r>
              <a:rPr lang="sk-SK" dirty="0" smtClean="0"/>
              <a:t>Zaujímavé špeciálne príkazy:</a:t>
            </a:r>
          </a:p>
          <a:p>
            <a:pPr lvl="1"/>
            <a:r>
              <a:rPr lang="sk-SK" dirty="0" smtClean="0"/>
              <a:t>\d </a:t>
            </a:r>
            <a:r>
              <a:rPr lang="sk-SK" dirty="0" err="1" smtClean="0"/>
              <a:t>emp</a:t>
            </a:r>
            <a:r>
              <a:rPr lang="sk-SK" dirty="0" smtClean="0"/>
              <a:t> resp. \d+ </a:t>
            </a:r>
            <a:r>
              <a:rPr lang="sk-SK" dirty="0" err="1" smtClean="0"/>
              <a:t>emp</a:t>
            </a:r>
            <a:r>
              <a:rPr lang="sk-SK" dirty="0" smtClean="0"/>
              <a:t> - zobrazí štruktúru tabuľky</a:t>
            </a:r>
          </a:p>
          <a:p>
            <a:pPr lvl="1"/>
            <a:r>
              <a:rPr lang="sk-SK" dirty="0" smtClean="0"/>
              <a:t>\d - zobrazí zoznam tabuliek v aktuálnej databáze</a:t>
            </a:r>
          </a:p>
          <a:p>
            <a:pPr lvl="1"/>
            <a:r>
              <a:rPr lang="sk-SK" dirty="0" smtClean="0"/>
              <a:t>\</a:t>
            </a:r>
            <a:r>
              <a:rPr lang="sk-SK" dirty="0" err="1" smtClean="0"/>
              <a:t>db</a:t>
            </a:r>
            <a:r>
              <a:rPr lang="sk-SK" dirty="0" smtClean="0"/>
              <a:t> - zobrazí zoznam databáz</a:t>
            </a:r>
          </a:p>
          <a:p>
            <a:pPr lvl="1"/>
            <a:r>
              <a:rPr lang="sk-SK" dirty="0" smtClean="0"/>
              <a:t>\c </a:t>
            </a:r>
            <a:r>
              <a:rPr lang="sk-SK" dirty="0" err="1" smtClean="0"/>
              <a:t>emp</a:t>
            </a:r>
            <a:r>
              <a:rPr lang="sk-SK" dirty="0" smtClean="0"/>
              <a:t> - pripojí sa k databáze </a:t>
            </a:r>
            <a:r>
              <a:rPr lang="sk-SK" dirty="0" err="1" smtClean="0"/>
              <a:t>emp</a:t>
            </a:r>
            <a:endParaRPr lang="sk-SK" dirty="0" smtClean="0"/>
          </a:p>
          <a:p>
            <a:pPr lvl="1"/>
            <a:r>
              <a:rPr lang="sk-SK" dirty="0" smtClean="0"/>
              <a:t>\q - ukončenie konzoly</a:t>
            </a:r>
          </a:p>
          <a:p>
            <a:r>
              <a:rPr lang="sk-SK" dirty="0" smtClean="0"/>
              <a:t>Dokumentácia konzolových príkazov: http://www.postgresql.org/docs/current/static/app-psql.html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31757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SQL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err="1" smtClean="0"/>
              <a:t>Structured</a:t>
            </a:r>
            <a:r>
              <a:rPr lang="sk-SK" dirty="0" smtClean="0"/>
              <a:t> </a:t>
            </a:r>
            <a:r>
              <a:rPr lang="sk-SK" dirty="0" err="1" smtClean="0"/>
              <a:t>Query</a:t>
            </a:r>
            <a:r>
              <a:rPr lang="sk-SK" dirty="0" smtClean="0"/>
              <a:t> </a:t>
            </a:r>
            <a:r>
              <a:rPr lang="sk-SK" dirty="0" err="1" smtClean="0"/>
              <a:t>Language</a:t>
            </a:r>
            <a:endParaRPr lang="sk-SK" dirty="0" smtClean="0"/>
          </a:p>
          <a:p>
            <a:r>
              <a:rPr lang="en-US" dirty="0" smtClean="0"/>
              <a:t>Z</a:t>
            </a:r>
            <a:r>
              <a:rPr lang="sk-SK" dirty="0" err="1" smtClean="0"/>
              <a:t>ákladná</a:t>
            </a:r>
            <a:r>
              <a:rPr lang="sk-SK" dirty="0" smtClean="0"/>
              <a:t> syntax:</a:t>
            </a:r>
          </a:p>
          <a:p>
            <a:pPr lvl="1"/>
            <a:r>
              <a:rPr lang="sk-SK" sz="3100" b="1" dirty="0" smtClean="0"/>
              <a:t>SELECT</a:t>
            </a:r>
            <a:r>
              <a:rPr lang="sk-SK" sz="3100" dirty="0" smtClean="0"/>
              <a:t> </a:t>
            </a:r>
            <a:r>
              <a:rPr lang="en-US" sz="3100" dirty="0" smtClean="0"/>
              <a:t>&lt;</a:t>
            </a:r>
            <a:r>
              <a:rPr lang="en-US" sz="3100" dirty="0" err="1" smtClean="0"/>
              <a:t>zoznam_atributov</a:t>
            </a:r>
            <a:r>
              <a:rPr lang="en-US" sz="3100" dirty="0" smtClean="0"/>
              <a:t>&gt;</a:t>
            </a:r>
            <a:br>
              <a:rPr lang="en-US" sz="3100" dirty="0" smtClean="0"/>
            </a:br>
            <a:r>
              <a:rPr lang="en-US" sz="3100" b="1" dirty="0" smtClean="0"/>
              <a:t>FROM</a:t>
            </a:r>
            <a:r>
              <a:rPr lang="en-US" sz="3100" dirty="0" smtClean="0"/>
              <a:t> &lt;</a:t>
            </a:r>
            <a:r>
              <a:rPr lang="en-US" sz="3100" dirty="0" err="1" smtClean="0"/>
              <a:t>zoznam_suborov</a:t>
            </a:r>
            <a:r>
              <a:rPr lang="en-US" sz="3100" dirty="0" smtClean="0"/>
              <a:t>&gt;</a:t>
            </a:r>
            <a:br>
              <a:rPr lang="en-US" sz="3100" dirty="0" smtClean="0"/>
            </a:br>
            <a:r>
              <a:rPr lang="en-US" sz="3100" b="1" dirty="0" smtClean="0"/>
              <a:t>WHERE</a:t>
            </a:r>
            <a:r>
              <a:rPr lang="en-US" sz="3100" dirty="0" smtClean="0"/>
              <a:t> &lt;</a:t>
            </a:r>
            <a:r>
              <a:rPr lang="en-US" sz="3100" dirty="0" err="1" smtClean="0"/>
              <a:t>podmienka</a:t>
            </a:r>
            <a:r>
              <a:rPr lang="en-US" sz="3100" dirty="0" smtClean="0"/>
              <a:t>&gt;</a:t>
            </a:r>
            <a:br>
              <a:rPr lang="en-US" sz="3100" dirty="0" smtClean="0"/>
            </a:br>
            <a:r>
              <a:rPr lang="en-US" sz="3100" dirty="0" smtClean="0"/>
              <a:t>[ORDER BY &lt;stlpec1&gt; ASC/DESC, &lt;stlpec2&gt; ASC/DESC</a:t>
            </a:r>
            <a:r>
              <a:rPr lang="sk-SK" sz="3100" dirty="0" smtClean="0"/>
              <a:t>, ...</a:t>
            </a:r>
            <a:r>
              <a:rPr lang="en-US" sz="3100" dirty="0" smtClean="0"/>
              <a:t>]</a:t>
            </a:r>
            <a:br>
              <a:rPr lang="en-US" sz="3100" dirty="0" smtClean="0"/>
            </a:br>
            <a:r>
              <a:rPr lang="en-US" sz="3100" dirty="0" smtClean="0"/>
              <a:t>[LIMIT 100] </a:t>
            </a:r>
            <a:r>
              <a:rPr lang="sk-SK" sz="3100" dirty="0" smtClean="0"/>
              <a:t/>
            </a:r>
            <a:br>
              <a:rPr lang="sk-SK" sz="3100" dirty="0" smtClean="0"/>
            </a:br>
            <a:r>
              <a:rPr lang="en-US" sz="3100" dirty="0" smtClean="0"/>
              <a:t>[OFFSET 0]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SQL je v s</a:t>
            </a:r>
            <a:r>
              <a:rPr lang="sk-SK" dirty="0" smtClean="0"/>
              <a:t>účastnosti najpoužívanejší </a:t>
            </a:r>
            <a:r>
              <a:rPr lang="sk-SK" dirty="0" err="1" smtClean="0"/>
              <a:t>dotazovací</a:t>
            </a:r>
            <a:r>
              <a:rPr lang="sk-SK" dirty="0" smtClean="0"/>
              <a:t> jazyk</a:t>
            </a:r>
          </a:p>
          <a:p>
            <a:pPr lvl="1"/>
            <a:r>
              <a:rPr lang="sk-SK" dirty="0" smtClean="0"/>
              <a:t>Štandard už z </a:t>
            </a:r>
            <a:r>
              <a:rPr lang="en-US" dirty="0" smtClean="0"/>
              <a:t>80. </a:t>
            </a:r>
            <a:r>
              <a:rPr lang="en-US" dirty="0" err="1" smtClean="0"/>
              <a:t>tych</a:t>
            </a:r>
            <a:r>
              <a:rPr lang="en-US" dirty="0" smtClean="0"/>
              <a:t> </a:t>
            </a:r>
            <a:r>
              <a:rPr lang="en-US" dirty="0" err="1" smtClean="0"/>
              <a:t>rokov</a:t>
            </a:r>
            <a:r>
              <a:rPr lang="en-US" dirty="0"/>
              <a:t> </a:t>
            </a:r>
            <a:r>
              <a:rPr lang="en-US" dirty="0" smtClean="0"/>
              <a:t>(1986)</a:t>
            </a:r>
          </a:p>
          <a:p>
            <a:pPr lvl="1"/>
            <a:r>
              <a:rPr lang="en-US" dirty="0" err="1" smtClean="0"/>
              <a:t>Posledn</a:t>
            </a:r>
            <a:r>
              <a:rPr lang="sk-SK" dirty="0" err="1" smtClean="0"/>
              <a:t>ých</a:t>
            </a:r>
            <a:r>
              <a:rPr lang="sk-SK" dirty="0" smtClean="0"/>
              <a:t> 10 rokov sa štandard veľmi nemenil</a:t>
            </a:r>
          </a:p>
          <a:p>
            <a:pPr lvl="1"/>
            <a:r>
              <a:rPr lang="sk-SK" dirty="0" smtClean="0"/>
              <a:t>Aj keď existuje štandard, „SQL“ je rôzne pre každý databázový systém</a:t>
            </a:r>
          </a:p>
          <a:p>
            <a:pPr lvl="1"/>
            <a:r>
              <a:rPr lang="sk-SK" dirty="0" smtClean="0"/>
              <a:t>Dotazy napísané pre jeden databázový systém </a:t>
            </a:r>
            <a:r>
              <a:rPr lang="en-US" dirty="0" smtClean="0"/>
              <a:t>(</a:t>
            </a:r>
            <a:r>
              <a:rPr lang="en-US" dirty="0" err="1" smtClean="0"/>
              <a:t>PosgreSQL</a:t>
            </a:r>
            <a:r>
              <a:rPr lang="en-US" dirty="0" smtClean="0"/>
              <a:t>) </a:t>
            </a:r>
            <a:r>
              <a:rPr lang="sk-SK" dirty="0" smtClean="0"/>
              <a:t>nemusia fungovať v inom</a:t>
            </a:r>
            <a:r>
              <a:rPr lang="en-US" dirty="0" smtClean="0"/>
              <a:t> (MySQL)</a:t>
            </a:r>
            <a:endParaRPr lang="sk-SK" dirty="0" smtClean="0"/>
          </a:p>
          <a:p>
            <a:pPr lvl="2"/>
            <a:r>
              <a:rPr lang="sk-SK" dirty="0" smtClean="0"/>
              <a:t>Hlavne kvôli rôznym užitočným </a:t>
            </a:r>
            <a:r>
              <a:rPr lang="sk-SK" dirty="0" err="1" smtClean="0"/>
              <a:t>rozšírieniam</a:t>
            </a:r>
            <a:r>
              <a:rPr lang="sk-SK" dirty="0" smtClean="0"/>
              <a:t> SQL, ktoré poskytuje daný databázový systém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849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sk-SK" dirty="0" err="1" smtClean="0"/>
              <a:t>íklady</a:t>
            </a:r>
            <a:r>
              <a:rPr lang="sk-SK" dirty="0" smtClean="0"/>
              <a:t> </a:t>
            </a:r>
            <a:r>
              <a:rPr lang="en-US" dirty="0" smtClean="0"/>
              <a:t>SQL</a:t>
            </a:r>
            <a:r>
              <a:rPr lang="sk-SK" dirty="0" smtClean="0"/>
              <a:t> dotazov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 smtClean="0">
                <a:latin typeface="Consolas" panose="020B0609020204030204" pitchFamily="49" charset="0"/>
              </a:rPr>
              <a:t>S</a:t>
            </a:r>
            <a:r>
              <a:rPr lang="en-US" b="1" dirty="0" smtClean="0">
                <a:latin typeface="Consolas" panose="020B0609020204030204" pitchFamily="49" charset="0"/>
              </a:rPr>
              <a:t>ELECT </a:t>
            </a:r>
            <a:r>
              <a:rPr lang="sk-SK" dirty="0" smtClean="0">
                <a:latin typeface="Consolas" panose="020B0609020204030204" pitchFamily="49" charset="0"/>
              </a:rPr>
              <a:t>*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sk-SK" b="1" dirty="0" smtClean="0">
                <a:latin typeface="Consolas" panose="020B0609020204030204" pitchFamily="49" charset="0"/>
              </a:rPr>
              <a:t>FROM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latin typeface="Consolas" panose="020B0609020204030204" pitchFamily="49" charset="0"/>
              </a:rPr>
              <a:t>emp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sk-SK" b="1" dirty="0" smtClean="0">
                <a:latin typeface="Consolas" panose="020B0609020204030204" pitchFamily="49" charset="0"/>
              </a:rPr>
              <a:t>WHERE</a:t>
            </a:r>
            <a:r>
              <a:rPr lang="sk-SK" dirty="0" smtClean="0">
                <a:latin typeface="Consolas" panose="020B0609020204030204" pitchFamily="49" charset="0"/>
              </a:rPr>
              <a:t> </a:t>
            </a:r>
            <a:r>
              <a:rPr lang="sk-SK" dirty="0" err="1" smtClean="0">
                <a:latin typeface="Consolas" panose="020B0609020204030204" pitchFamily="49" charset="0"/>
              </a:rPr>
              <a:t>dept</a:t>
            </a:r>
            <a:r>
              <a:rPr lang="en-US" dirty="0" smtClean="0">
                <a:latin typeface="Consolas" panose="020B0609020204030204" pitchFamily="49" charset="0"/>
              </a:rPr>
              <a:t>no=‘20’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ORDER BY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DESC</a:t>
            </a:r>
          </a:p>
          <a:p>
            <a:r>
              <a:rPr lang="en-US" b="1" dirty="0" smtClean="0">
                <a:latin typeface="Consolas" panose="020B0609020204030204" pitchFamily="49" charset="0"/>
              </a:rPr>
              <a:t>SELECT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DISTINCT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deptno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emp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e.ename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d.dname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emp</a:t>
            </a:r>
            <a:r>
              <a:rPr lang="en-US" dirty="0" smtClean="0">
                <a:latin typeface="Consolas" panose="020B0609020204030204" pitchFamily="49" charset="0"/>
              </a:rPr>
              <a:t> as e, </a:t>
            </a:r>
            <a:r>
              <a:rPr lang="en-US" dirty="0" err="1" smtClean="0">
                <a:latin typeface="Consolas" panose="020B0609020204030204" pitchFamily="49" charset="0"/>
              </a:rPr>
              <a:t>dept</a:t>
            </a:r>
            <a:r>
              <a:rPr lang="en-US" dirty="0" smtClean="0">
                <a:latin typeface="Consolas" panose="020B0609020204030204" pitchFamily="49" charset="0"/>
              </a:rPr>
              <a:t> as d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e.deptno</a:t>
            </a:r>
            <a:r>
              <a:rPr lang="en-US" dirty="0" smtClean="0">
                <a:latin typeface="Consolas" panose="020B0609020204030204" pitchFamily="49" charset="0"/>
              </a:rPr>
              <a:t>=</a:t>
            </a:r>
            <a:r>
              <a:rPr lang="en-US" dirty="0" err="1" smtClean="0">
                <a:latin typeface="Consolas" panose="020B0609020204030204" pitchFamily="49" charset="0"/>
              </a:rPr>
              <a:t>d.deptno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b="1" dirty="0" smtClean="0">
                <a:latin typeface="Consolas" panose="020B0609020204030204" pitchFamily="49" charset="0"/>
              </a:rPr>
              <a:t>SELECT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ename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sal</a:t>
            </a:r>
            <a:r>
              <a:rPr lang="en-US" dirty="0" smtClean="0">
                <a:latin typeface="Consolas" panose="020B0609020204030204" pitchFamily="49" charset="0"/>
              </a:rPr>
              <a:t>*0.19 as ‘taxes’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emp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WHERE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sal</a:t>
            </a:r>
            <a:r>
              <a:rPr lang="en-US" dirty="0" smtClean="0">
                <a:latin typeface="Consolas" panose="020B0609020204030204" pitchFamily="49" charset="0"/>
              </a:rPr>
              <a:t>&gt;=1000 and </a:t>
            </a:r>
            <a:r>
              <a:rPr lang="en-US" dirty="0" err="1" smtClean="0">
                <a:latin typeface="Consolas" panose="020B0609020204030204" pitchFamily="49" charset="0"/>
              </a:rPr>
              <a:t>ename</a:t>
            </a:r>
            <a:r>
              <a:rPr lang="en-US" dirty="0" smtClean="0">
                <a:latin typeface="Consolas" panose="020B0609020204030204" pitchFamily="49" charset="0"/>
              </a:rPr>
              <a:t> like ‘john%’</a:t>
            </a:r>
            <a:endParaRPr lang="sk-SK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k-SK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1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r>
              <a:rPr lang="sk-SK" dirty="0" err="1"/>
              <a:t>íklady</a:t>
            </a:r>
            <a:r>
              <a:rPr lang="sk-SK" dirty="0"/>
              <a:t> </a:t>
            </a:r>
            <a:r>
              <a:rPr lang="en-US" dirty="0"/>
              <a:t>SQL</a:t>
            </a:r>
            <a:r>
              <a:rPr lang="sk-SK" dirty="0"/>
              <a:t> dotazov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concat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e.firstname</a:t>
            </a:r>
            <a:r>
              <a:rPr lang="en-US" dirty="0" smtClean="0">
                <a:latin typeface="Consolas" panose="020B0609020204030204" pitchFamily="49" charset="0"/>
              </a:rPr>
              <a:t>,’ ‘,</a:t>
            </a:r>
            <a:r>
              <a:rPr lang="en-US" dirty="0" err="1" smtClean="0">
                <a:latin typeface="Consolas" panose="020B0609020204030204" pitchFamily="49" charset="0"/>
              </a:rPr>
              <a:t>e.lastname</a:t>
            </a:r>
            <a:r>
              <a:rPr lang="en-US" dirty="0" smtClean="0">
                <a:latin typeface="Consolas" panose="020B0609020204030204" pitchFamily="49" charset="0"/>
              </a:rPr>
              <a:t>) as </a:t>
            </a:r>
            <a:r>
              <a:rPr lang="en-US" dirty="0" err="1" smtClean="0">
                <a:latin typeface="Consolas" panose="020B0609020204030204" pitchFamily="49" charset="0"/>
              </a:rPr>
              <a:t>ename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(case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	when </a:t>
            </a:r>
            <a:r>
              <a:rPr lang="en-US" dirty="0" err="1" smtClean="0">
                <a:latin typeface="Consolas" panose="020B0609020204030204" pitchFamily="49" charset="0"/>
              </a:rPr>
              <a:t>e.comm</a:t>
            </a:r>
            <a:r>
              <a:rPr lang="en-US" dirty="0" smtClean="0">
                <a:latin typeface="Consolas" panose="020B0609020204030204" pitchFamily="49" charset="0"/>
              </a:rPr>
              <a:t> IS NULL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		then </a:t>
            </a:r>
            <a:r>
              <a:rPr lang="en-US" dirty="0" err="1" smtClean="0">
                <a:latin typeface="Consolas" panose="020B0609020204030204" pitchFamily="49" charset="0"/>
              </a:rPr>
              <a:t>e.sal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	else </a:t>
            </a:r>
            <a:r>
              <a:rPr lang="en-US" dirty="0" err="1" smtClean="0">
                <a:latin typeface="Consolas" panose="020B0609020204030204" pitchFamily="49" charset="0"/>
              </a:rPr>
              <a:t>e.comm+e.sal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	) as ‘</a:t>
            </a:r>
            <a:r>
              <a:rPr lang="en-US" dirty="0" err="1" smtClean="0">
                <a:latin typeface="Consolas" panose="020B0609020204030204" pitchFamily="49" charset="0"/>
              </a:rPr>
              <a:t>total_salary</a:t>
            </a:r>
            <a:r>
              <a:rPr lang="en-US" dirty="0" smtClean="0">
                <a:latin typeface="Consolas" panose="020B0609020204030204" pitchFamily="49" charset="0"/>
              </a:rPr>
              <a:t>’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FROM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emp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deptno</a:t>
            </a:r>
            <a:r>
              <a:rPr lang="en-US" dirty="0" smtClean="0">
                <a:latin typeface="Consolas" panose="020B0609020204030204" pitchFamily="49" charset="0"/>
              </a:rPr>
              <a:t>&gt;=20 and lower(</a:t>
            </a:r>
            <a:r>
              <a:rPr lang="en-US" dirty="0" err="1" smtClean="0">
                <a:latin typeface="Consolas" panose="020B0609020204030204" pitchFamily="49" charset="0"/>
              </a:rPr>
              <a:t>e.firstname</a:t>
            </a:r>
            <a:r>
              <a:rPr lang="en-US" dirty="0" smtClean="0">
                <a:latin typeface="Consolas" panose="020B0609020204030204" pitchFamily="49" charset="0"/>
              </a:rPr>
              <a:t>)=‘john’</a:t>
            </a:r>
            <a:endParaRPr lang="sk-SK" dirty="0" smtClean="0">
              <a:latin typeface="Consolas" panose="020B0609020204030204" pitchFamily="49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196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r>
              <a:rPr lang="sk-SK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Spojenie</a:t>
            </a:r>
            <a:r>
              <a:rPr lang="en-US" dirty="0" smtClean="0"/>
              <a:t> </a:t>
            </a:r>
            <a:r>
              <a:rPr lang="en-US" dirty="0" err="1" smtClean="0"/>
              <a:t>dvoch</a:t>
            </a:r>
            <a:r>
              <a:rPr lang="en-US" dirty="0" smtClean="0"/>
              <a:t> </a:t>
            </a:r>
            <a:r>
              <a:rPr lang="en-US" dirty="0" err="1" smtClean="0"/>
              <a:t>tabuliek</a:t>
            </a:r>
            <a:endParaRPr lang="sk-SK" dirty="0" smtClean="0"/>
          </a:p>
          <a:p>
            <a:r>
              <a:rPr lang="sk-SK" dirty="0" smtClean="0"/>
              <a:t>Podmnožina </a:t>
            </a:r>
            <a:r>
              <a:rPr lang="sk-SK" dirty="0" err="1" smtClean="0"/>
              <a:t>kartézskeho</a:t>
            </a:r>
            <a:r>
              <a:rPr lang="sk-SK" dirty="0" smtClean="0"/>
              <a:t> súčinu tabuliek</a:t>
            </a:r>
          </a:p>
          <a:p>
            <a:pPr lvl="1"/>
            <a:r>
              <a:rPr lang="sk-SK" dirty="0" err="1" smtClean="0"/>
              <a:t>Kartézsky</a:t>
            </a:r>
            <a:r>
              <a:rPr lang="sk-SK" dirty="0" smtClean="0"/>
              <a:t> súčin – každý riadok s každým</a:t>
            </a:r>
          </a:p>
          <a:p>
            <a:pPr lvl="1"/>
            <a:endParaRPr lang="sk-SK" dirty="0" smtClean="0"/>
          </a:p>
          <a:p>
            <a:r>
              <a:rPr lang="sk-SK" dirty="0" smtClean="0"/>
              <a:t>INNER JOIN alebo iba JOIN</a:t>
            </a:r>
          </a:p>
          <a:p>
            <a:r>
              <a:rPr lang="sk-SK" dirty="0" smtClean="0"/>
              <a:t>LEFT JOIN</a:t>
            </a:r>
          </a:p>
          <a:p>
            <a:r>
              <a:rPr lang="sk-SK" dirty="0" smtClean="0"/>
              <a:t>RIGHT JOIN</a:t>
            </a:r>
          </a:p>
          <a:p>
            <a:r>
              <a:rPr lang="sk-SK" dirty="0" smtClean="0"/>
              <a:t>FULL JOIN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511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Kartézsky</a:t>
            </a:r>
            <a:r>
              <a:rPr lang="sk-SK" dirty="0" smtClean="0"/>
              <a:t> súčin </a:t>
            </a:r>
            <a:r>
              <a:rPr lang="en-US" dirty="0" smtClean="0"/>
              <a:t>(FULL JOIN)</a:t>
            </a:r>
            <a:r>
              <a:rPr lang="sk-SK" dirty="0" smtClean="0"/>
              <a:t>: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10613"/>
              </p:ext>
            </p:extLst>
          </p:nvPr>
        </p:nvGraphicFramePr>
        <p:xfrm>
          <a:off x="838200" y="1845733"/>
          <a:ext cx="1907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81166"/>
              </p:ext>
            </p:extLst>
          </p:nvPr>
        </p:nvGraphicFramePr>
        <p:xfrm>
          <a:off x="3268134" y="1845733"/>
          <a:ext cx="2429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</a:t>
                      </a:r>
                      <a:r>
                        <a:rPr lang="sk-SK" dirty="0" smtClean="0"/>
                        <a:t>. </a:t>
                      </a:r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721"/>
              </p:ext>
            </p:extLst>
          </p:nvPr>
        </p:nvGraphicFramePr>
        <p:xfrm>
          <a:off x="6451600" y="1845733"/>
          <a:ext cx="43374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 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0468" y="24027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5953442" y="2402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sk-SK" dirty="0"/>
          </a:p>
        </p:txBody>
      </p:sp>
      <p:sp>
        <p:nvSpPr>
          <p:cNvPr id="10" name="TextBox 9"/>
          <p:cNvSpPr txBox="1"/>
          <p:nvPr/>
        </p:nvSpPr>
        <p:spPr>
          <a:xfrm>
            <a:off x="844441" y="4165600"/>
            <a:ext cx="348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, </a:t>
            </a:r>
            <a:r>
              <a:rPr lang="en-US" sz="2400" dirty="0" err="1" smtClean="0"/>
              <a:t>dept</a:t>
            </a:r>
            <a:endParaRPr lang="sk-SK" sz="2400" dirty="0"/>
          </a:p>
        </p:txBody>
      </p:sp>
      <p:pic>
        <p:nvPicPr>
          <p:cNvPr id="9" name="Picture 2" descr="SQL FULL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1008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9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= JOIN</a:t>
            </a:r>
            <a:r>
              <a:rPr lang="sk-SK" dirty="0" smtClean="0"/>
              <a:t>: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38788"/>
              </p:ext>
            </p:extLst>
          </p:nvPr>
        </p:nvGraphicFramePr>
        <p:xfrm>
          <a:off x="838200" y="1845733"/>
          <a:ext cx="1907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38613"/>
              </p:ext>
            </p:extLst>
          </p:nvPr>
        </p:nvGraphicFramePr>
        <p:xfrm>
          <a:off x="3523931" y="1845733"/>
          <a:ext cx="24295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</a:t>
                      </a:r>
                      <a:r>
                        <a:rPr lang="sk-SK" dirty="0" smtClean="0"/>
                        <a:t>. </a:t>
                      </a:r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99107"/>
              </p:ext>
            </p:extLst>
          </p:nvPr>
        </p:nvGraphicFramePr>
        <p:xfrm>
          <a:off x="6589262" y="1845733"/>
          <a:ext cx="433743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 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John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John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sk-SK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Development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Thomas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Thomas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PR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Thomas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Development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Joe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Joe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Joe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Development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0468" y="24027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402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sk-SK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3625653"/>
            <a:ext cx="4613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 as e, </a:t>
            </a:r>
            <a:r>
              <a:rPr lang="en-US" sz="2400" dirty="0" err="1" smtClean="0"/>
              <a:t>dept</a:t>
            </a:r>
            <a:r>
              <a:rPr lang="en-US" sz="2400" dirty="0" smtClean="0"/>
              <a:t> as d</a:t>
            </a:r>
          </a:p>
          <a:p>
            <a:r>
              <a:rPr lang="en-US" sz="2400" dirty="0" smtClean="0"/>
              <a:t>WHERE </a:t>
            </a:r>
            <a:r>
              <a:rPr lang="en-US" sz="2400" dirty="0" err="1" smtClean="0"/>
              <a:t>e.deptno</a:t>
            </a:r>
            <a:r>
              <a:rPr lang="en-US" sz="2400" dirty="0" smtClean="0"/>
              <a:t>=</a:t>
            </a:r>
            <a:r>
              <a:rPr lang="en-US" sz="2400" dirty="0" err="1" smtClean="0"/>
              <a:t>d.deptno</a:t>
            </a:r>
            <a:endParaRPr lang="sk-SK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4508849"/>
            <a:ext cx="5751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 as e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dept</a:t>
            </a:r>
            <a:r>
              <a:rPr lang="en-US" sz="2400" dirty="0" smtClean="0"/>
              <a:t> as d </a:t>
            </a:r>
            <a:r>
              <a:rPr lang="en-US" sz="2400" b="1" dirty="0" smtClean="0"/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e.deptno</a:t>
            </a:r>
            <a:r>
              <a:rPr lang="en-US" sz="2400" dirty="0" smtClean="0"/>
              <a:t>=</a:t>
            </a:r>
            <a:r>
              <a:rPr lang="en-US" sz="2400" dirty="0" err="1" smtClean="0"/>
              <a:t>d.deptno</a:t>
            </a:r>
            <a:endParaRPr lang="sk-SK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38199" y="5761377"/>
            <a:ext cx="6144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 as e </a:t>
            </a:r>
            <a:r>
              <a:rPr lang="en-US" sz="2400" b="1" dirty="0" smtClean="0"/>
              <a:t>natural join</a:t>
            </a:r>
            <a:r>
              <a:rPr lang="en-US" sz="2400" dirty="0" smtClean="0"/>
              <a:t> </a:t>
            </a:r>
            <a:r>
              <a:rPr lang="en-US" sz="2400" dirty="0" err="1" smtClean="0"/>
              <a:t>dept</a:t>
            </a:r>
            <a:r>
              <a:rPr lang="en-US" sz="2400" dirty="0" smtClean="0"/>
              <a:t> as d</a:t>
            </a:r>
          </a:p>
        </p:txBody>
      </p:sp>
      <p:pic>
        <p:nvPicPr>
          <p:cNvPr id="1028" name="Picture 4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642" y="210080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39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 = JOIN</a:t>
            </a:r>
            <a:r>
              <a:rPr lang="sk-SK" dirty="0" smtClean="0"/>
              <a:t>: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38788"/>
              </p:ext>
            </p:extLst>
          </p:nvPr>
        </p:nvGraphicFramePr>
        <p:xfrm>
          <a:off x="838200" y="1845733"/>
          <a:ext cx="1907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5432"/>
              </p:ext>
            </p:extLst>
          </p:nvPr>
        </p:nvGraphicFramePr>
        <p:xfrm>
          <a:off x="3523931" y="1845733"/>
          <a:ext cx="24295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</a:t>
                      </a:r>
                      <a:r>
                        <a:rPr lang="sk-SK" dirty="0" smtClean="0"/>
                        <a:t>. </a:t>
                      </a:r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res.</a:t>
                      </a:r>
                      <a:endParaRPr lang="sk-SK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6378"/>
              </p:ext>
            </p:extLst>
          </p:nvPr>
        </p:nvGraphicFramePr>
        <p:xfrm>
          <a:off x="6538640" y="905933"/>
          <a:ext cx="4337433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 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John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John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sk-SK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Development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John 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Human res.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Thomas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Thomas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PR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Thomas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Development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Thomas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sk-SK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Human res.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Joe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Accounting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Joe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Joe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Development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Joe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sng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Human</a:t>
                      </a:r>
                      <a:r>
                        <a:rPr lang="en-US" strike="sngStrik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res.</a:t>
                      </a:r>
                      <a:endParaRPr lang="sk-SK" strike="sngStrik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0468" y="24027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402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sk-SK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822730"/>
            <a:ext cx="41429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 as e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join</a:t>
            </a:r>
            <a:r>
              <a:rPr lang="en-US" sz="2400" dirty="0" smtClean="0"/>
              <a:t> </a:t>
            </a:r>
            <a:r>
              <a:rPr lang="en-US" sz="2400" dirty="0" err="1" smtClean="0"/>
              <a:t>dept</a:t>
            </a:r>
            <a:r>
              <a:rPr lang="en-US" sz="2400" dirty="0" smtClean="0"/>
              <a:t> as d </a:t>
            </a:r>
            <a:endParaRPr lang="sk-SK" sz="2400" dirty="0" smtClean="0"/>
          </a:p>
          <a:p>
            <a:r>
              <a:rPr lang="sk-SK" sz="2400" b="1" dirty="0"/>
              <a:t>	 </a:t>
            </a:r>
            <a:r>
              <a:rPr lang="sk-SK" sz="2400" b="1" dirty="0" smtClean="0"/>
              <a:t>  </a:t>
            </a:r>
            <a:r>
              <a:rPr lang="en-US" sz="2400" b="1" dirty="0" smtClean="0"/>
              <a:t>on</a:t>
            </a:r>
            <a:r>
              <a:rPr lang="en-US" sz="2400" dirty="0" smtClean="0"/>
              <a:t> </a:t>
            </a:r>
            <a:r>
              <a:rPr lang="en-US" sz="2400" dirty="0" err="1" smtClean="0"/>
              <a:t>e.deptno</a:t>
            </a:r>
            <a:r>
              <a:rPr lang="en-US" sz="2400" dirty="0" smtClean="0"/>
              <a:t>=</a:t>
            </a:r>
            <a:r>
              <a:rPr lang="en-US" sz="2400" dirty="0" err="1" smtClean="0"/>
              <a:t>d.deptno</a:t>
            </a:r>
            <a:endParaRPr lang="sk-SK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6073709"/>
            <a:ext cx="462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accent1"/>
                </a:solidFill>
              </a:rPr>
              <a:t>Ako by ste zapísali JOIN v </a:t>
            </a:r>
            <a:r>
              <a:rPr lang="sk-SK" sz="2400" dirty="0" err="1" smtClean="0">
                <a:solidFill>
                  <a:schemeClr val="accent1"/>
                </a:solidFill>
              </a:rPr>
              <a:t>Datalogu</a:t>
            </a:r>
            <a:r>
              <a:rPr lang="sk-SK" sz="24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154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[outer] JOIN</a:t>
            </a:r>
            <a:r>
              <a:rPr lang="sk-SK" dirty="0" smtClean="0"/>
              <a:t>:</a:t>
            </a:r>
            <a:endParaRPr lang="sk-S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38788"/>
              </p:ext>
            </p:extLst>
          </p:nvPr>
        </p:nvGraphicFramePr>
        <p:xfrm>
          <a:off x="838200" y="1845733"/>
          <a:ext cx="19079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Thomas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Joe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618153"/>
              </p:ext>
            </p:extLst>
          </p:nvPr>
        </p:nvGraphicFramePr>
        <p:xfrm>
          <a:off x="3523931" y="1845733"/>
          <a:ext cx="24295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</a:t>
                      </a:r>
                      <a:r>
                        <a:rPr lang="sk-SK" dirty="0" smtClean="0"/>
                        <a:t>. </a:t>
                      </a:r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PR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r>
                        <a:rPr lang="sk-SK" dirty="0" smtClean="0"/>
                        <a:t>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res.</a:t>
                      </a:r>
                      <a:endParaRPr lang="sk-SK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012458"/>
              </p:ext>
            </p:extLst>
          </p:nvPr>
        </p:nvGraphicFramePr>
        <p:xfrm>
          <a:off x="6589262" y="1845733"/>
          <a:ext cx="43374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693"/>
                <a:gridCol w="939229"/>
                <a:gridCol w="939229"/>
                <a:gridCol w="1490282"/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Name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Deptno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Dept. name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smtClean="0"/>
                        <a:t>John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Accounting</a:t>
                      </a:r>
                      <a:endParaRPr lang="sk-SK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John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trike="noStrik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Human res.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Thomas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20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/>
                        <a:t>PR</a:t>
                      </a:r>
                      <a:endParaRPr lang="sk-SK" strike="noStrik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Joe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sk-SK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787516" y="2264247"/>
            <a:ext cx="617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</a:p>
          <a:p>
            <a:r>
              <a:rPr lang="en-US" dirty="0" smtClean="0"/>
              <a:t>JOIN</a:t>
            </a:r>
            <a:endParaRPr lang="sk-SK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2402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sk-SK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902652"/>
            <a:ext cx="48595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* </a:t>
            </a:r>
            <a:br>
              <a:rPr lang="en-US" sz="2400" dirty="0" smtClean="0"/>
            </a:br>
            <a:r>
              <a:rPr lang="en-US" sz="2400" dirty="0" smtClean="0"/>
              <a:t>FROM </a:t>
            </a:r>
            <a:r>
              <a:rPr lang="en-US" sz="2400" dirty="0" err="1" smtClean="0"/>
              <a:t>emp</a:t>
            </a:r>
            <a:r>
              <a:rPr lang="en-US" sz="2400" dirty="0" smtClean="0"/>
              <a:t> as e</a:t>
            </a:r>
          </a:p>
          <a:p>
            <a:r>
              <a:rPr lang="en-US" sz="2400" dirty="0"/>
              <a:t>	</a:t>
            </a:r>
            <a:r>
              <a:rPr lang="en-US" sz="2400" b="1" dirty="0" smtClean="0"/>
              <a:t>left join</a:t>
            </a:r>
            <a:r>
              <a:rPr lang="en-US" sz="2400" dirty="0" smtClean="0"/>
              <a:t> </a:t>
            </a:r>
            <a:r>
              <a:rPr lang="en-US" sz="2400" dirty="0" err="1" smtClean="0"/>
              <a:t>dept</a:t>
            </a:r>
            <a:r>
              <a:rPr lang="en-US" sz="2400" dirty="0" smtClean="0"/>
              <a:t> as d 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on</a:t>
            </a:r>
            <a:r>
              <a:rPr lang="en-US" sz="2400" dirty="0" smtClean="0"/>
              <a:t> </a:t>
            </a:r>
            <a:r>
              <a:rPr lang="en-US" sz="2400" dirty="0" err="1" smtClean="0"/>
              <a:t>e.deptno</a:t>
            </a:r>
            <a:r>
              <a:rPr lang="en-US" sz="2400" dirty="0" smtClean="0"/>
              <a:t>=</a:t>
            </a:r>
            <a:r>
              <a:rPr lang="en-US" sz="2400" dirty="0" err="1" smtClean="0"/>
              <a:t>d.deptno</a:t>
            </a:r>
            <a:endParaRPr lang="sk-SK" sz="2400" dirty="0"/>
          </a:p>
        </p:txBody>
      </p:sp>
      <p:pic>
        <p:nvPicPr>
          <p:cNvPr id="3074" name="Picture 2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708" y="257363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4304" y="5911897"/>
            <a:ext cx="5261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 smtClean="0">
                <a:solidFill>
                  <a:schemeClr val="accent1"/>
                </a:solidFill>
              </a:rPr>
              <a:t>Ako by ste zapísali LEFT JOIN v </a:t>
            </a:r>
            <a:r>
              <a:rPr lang="sk-SK" sz="2400" dirty="0" err="1" smtClean="0">
                <a:solidFill>
                  <a:schemeClr val="accent1"/>
                </a:solidFill>
              </a:rPr>
              <a:t>Datalogu</a:t>
            </a:r>
            <a:r>
              <a:rPr lang="sk-SK" sz="2400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90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924</Words>
  <Application>Microsoft Office PowerPoint</Application>
  <PresentationFormat>Widescreen</PresentationFormat>
  <Paragraphs>391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SQL</vt:lpstr>
      <vt:lpstr>SQL</vt:lpstr>
      <vt:lpstr>Príklady SQL dotazov</vt:lpstr>
      <vt:lpstr>Príklady SQL dotazov</vt:lpstr>
      <vt:lpstr>JOINs</vt:lpstr>
      <vt:lpstr>Kartézsky súčin (FULL JOIN):</vt:lpstr>
      <vt:lpstr>INNER JOIN = JOIN:</vt:lpstr>
      <vt:lpstr>INNER JOIN = JOIN:</vt:lpstr>
      <vt:lpstr>LEFT [outer] JOIN:</vt:lpstr>
      <vt:lpstr>RIGHT [outer] JOIN:</vt:lpstr>
      <vt:lpstr>Operátory, výrazy a funkcie</vt:lpstr>
      <vt:lpstr>SELECT v SELECTe (“podselecty”)</vt:lpstr>
      <vt:lpstr>UNION</vt:lpstr>
      <vt:lpstr>Pomocné selecty / tabuľky</vt:lpstr>
      <vt:lpstr>DML a DDL</vt:lpstr>
      <vt:lpstr>PostgreSQL</vt:lpstr>
      <vt:lpstr>PostgreSQL</vt:lpstr>
      <vt:lpstr>Práca s konzolov PostgreSQL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Michal</dc:creator>
  <cp:lastModifiedBy>Michal</cp:lastModifiedBy>
  <cp:revision>35</cp:revision>
  <dcterms:created xsi:type="dcterms:W3CDTF">2016-10-02T12:30:03Z</dcterms:created>
  <dcterms:modified xsi:type="dcterms:W3CDTF">2019-10-08T19:21:49Z</dcterms:modified>
</cp:coreProperties>
</file>