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k-S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k-SK"/>
          </a:p>
        </p:txBody>
      </p:sp>
      <p:sp>
        <p:nvSpPr>
          <p:cNvPr id="4" name="Date Placeholder 3"/>
          <p:cNvSpPr>
            <a:spLocks noGrp="1"/>
          </p:cNvSpPr>
          <p:nvPr>
            <p:ph type="dt" sz="half" idx="10"/>
          </p:nvPr>
        </p:nvSpPr>
        <p:spPr/>
        <p:txBody>
          <a:bodyPr/>
          <a:lstStyle/>
          <a:p>
            <a:fld id="{E38C43E5-E99C-4F29-8AAF-E1FC1409B67A}" type="datetimeFigureOut">
              <a:rPr lang="sk-SK" smtClean="0"/>
              <a:t>15. 10. 2019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6302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10"/>
          </p:nvPr>
        </p:nvSpPr>
        <p:spPr/>
        <p:txBody>
          <a:bodyPr/>
          <a:lstStyle/>
          <a:p>
            <a:fld id="{E38C43E5-E99C-4F29-8AAF-E1FC1409B67A}" type="datetimeFigureOut">
              <a:rPr lang="sk-SK" smtClean="0"/>
              <a:t>15. 10. 2019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328254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10"/>
          </p:nvPr>
        </p:nvSpPr>
        <p:spPr/>
        <p:txBody>
          <a:bodyPr/>
          <a:lstStyle/>
          <a:p>
            <a:fld id="{E38C43E5-E99C-4F29-8AAF-E1FC1409B67A}" type="datetimeFigureOut">
              <a:rPr lang="sk-SK" smtClean="0"/>
              <a:t>15. 10. 2019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13497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10"/>
          </p:nvPr>
        </p:nvSpPr>
        <p:spPr/>
        <p:txBody>
          <a:bodyPr/>
          <a:lstStyle/>
          <a:p>
            <a:fld id="{E38C43E5-E99C-4F29-8AAF-E1FC1409B67A}" type="datetimeFigureOut">
              <a:rPr lang="sk-SK" smtClean="0"/>
              <a:t>15. 10. 2019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89725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k-S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8C43E5-E99C-4F29-8AAF-E1FC1409B67A}" type="datetimeFigureOut">
              <a:rPr lang="sk-SK" smtClean="0"/>
              <a:t>15. 10. 2019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318062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Date Placeholder 4"/>
          <p:cNvSpPr>
            <a:spLocks noGrp="1"/>
          </p:cNvSpPr>
          <p:nvPr>
            <p:ph type="dt" sz="half" idx="10"/>
          </p:nvPr>
        </p:nvSpPr>
        <p:spPr/>
        <p:txBody>
          <a:bodyPr/>
          <a:lstStyle/>
          <a:p>
            <a:fld id="{E38C43E5-E99C-4F29-8AAF-E1FC1409B67A}" type="datetimeFigureOut">
              <a:rPr lang="sk-SK" smtClean="0"/>
              <a:t>15. 10. 2019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289942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7" name="Date Placeholder 6"/>
          <p:cNvSpPr>
            <a:spLocks noGrp="1"/>
          </p:cNvSpPr>
          <p:nvPr>
            <p:ph type="dt" sz="half" idx="10"/>
          </p:nvPr>
        </p:nvSpPr>
        <p:spPr/>
        <p:txBody>
          <a:bodyPr/>
          <a:lstStyle/>
          <a:p>
            <a:fld id="{E38C43E5-E99C-4F29-8AAF-E1FC1409B67A}" type="datetimeFigureOut">
              <a:rPr lang="sk-SK" smtClean="0"/>
              <a:t>15. 10. 2019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84499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Date Placeholder 2"/>
          <p:cNvSpPr>
            <a:spLocks noGrp="1"/>
          </p:cNvSpPr>
          <p:nvPr>
            <p:ph type="dt" sz="half" idx="10"/>
          </p:nvPr>
        </p:nvSpPr>
        <p:spPr/>
        <p:txBody>
          <a:bodyPr/>
          <a:lstStyle/>
          <a:p>
            <a:fld id="{E38C43E5-E99C-4F29-8AAF-E1FC1409B67A}" type="datetimeFigureOut">
              <a:rPr lang="sk-SK" smtClean="0"/>
              <a:t>15. 10. 2019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150678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C43E5-E99C-4F29-8AAF-E1FC1409B67A}" type="datetimeFigureOut">
              <a:rPr lang="sk-SK" smtClean="0"/>
              <a:t>15. 10. 2019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282114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k-S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C43E5-E99C-4F29-8AAF-E1FC1409B67A}" type="datetimeFigureOut">
              <a:rPr lang="sk-SK" smtClean="0"/>
              <a:t>15. 10. 2019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63967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k-S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C43E5-E99C-4F29-8AAF-E1FC1409B67A}" type="datetimeFigureOut">
              <a:rPr lang="sk-SK" smtClean="0"/>
              <a:t>15. 10. 2019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16435C98-7E10-404B-87F8-C51F85DB4516}" type="slidenum">
              <a:rPr lang="sk-SK" smtClean="0"/>
              <a:t>‹#›</a:t>
            </a:fld>
            <a:endParaRPr lang="sk-SK"/>
          </a:p>
        </p:txBody>
      </p:sp>
    </p:spTree>
    <p:extLst>
      <p:ext uri="{BB962C8B-B14F-4D97-AF65-F5344CB8AC3E}">
        <p14:creationId xmlns:p14="http://schemas.microsoft.com/office/powerpoint/2010/main" val="16391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k-S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C43E5-E99C-4F29-8AAF-E1FC1409B67A}" type="datetimeFigureOut">
              <a:rPr lang="sk-SK" smtClean="0"/>
              <a:t>15. 10. 2019</a:t>
            </a:fld>
            <a:endParaRPr lang="sk-S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35C98-7E10-404B-87F8-C51F85DB4516}" type="slidenum">
              <a:rPr lang="sk-SK" smtClean="0"/>
              <a:t>‹#›</a:t>
            </a:fld>
            <a:endParaRPr lang="sk-SK"/>
          </a:p>
        </p:txBody>
      </p:sp>
    </p:spTree>
    <p:extLst>
      <p:ext uri="{BB962C8B-B14F-4D97-AF65-F5344CB8AC3E}">
        <p14:creationId xmlns:p14="http://schemas.microsoft.com/office/powerpoint/2010/main" val="211233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ostgresql.org/docs/current/static/functions-aggregat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Agreg</a:t>
            </a:r>
            <a:r>
              <a:rPr lang="sk-SK" dirty="0" err="1" smtClean="0"/>
              <a:t>ácia</a:t>
            </a:r>
            <a:r>
              <a:rPr lang="sk-SK" dirty="0" smtClean="0"/>
              <a:t> v SQL</a:t>
            </a:r>
            <a:endParaRPr lang="sk-SK" dirty="0"/>
          </a:p>
        </p:txBody>
      </p:sp>
      <p:sp>
        <p:nvSpPr>
          <p:cNvPr id="3" name="Subtitle 2"/>
          <p:cNvSpPr>
            <a:spLocks noGrp="1"/>
          </p:cNvSpPr>
          <p:nvPr>
            <p:ph type="subTitle" idx="1"/>
          </p:nvPr>
        </p:nvSpPr>
        <p:spPr/>
        <p:txBody>
          <a:bodyPr/>
          <a:lstStyle/>
          <a:p>
            <a:r>
              <a:rPr lang="en-US" dirty="0" err="1" smtClean="0"/>
              <a:t>Datab</a:t>
            </a:r>
            <a:r>
              <a:rPr lang="sk-SK" dirty="0" err="1" smtClean="0"/>
              <a:t>ázové</a:t>
            </a:r>
            <a:r>
              <a:rPr lang="sk-SK" dirty="0" smtClean="0"/>
              <a:t> praktikum, </a:t>
            </a:r>
            <a:r>
              <a:rPr lang="sk-SK" dirty="0" smtClean="0"/>
              <a:t>201</a:t>
            </a:r>
            <a:r>
              <a:rPr lang="en-US" dirty="0"/>
              <a:t>9</a:t>
            </a:r>
            <a:r>
              <a:rPr lang="sk-SK" dirty="0" smtClean="0"/>
              <a:t>/20</a:t>
            </a:r>
            <a:r>
              <a:rPr lang="en-US" dirty="0" smtClean="0"/>
              <a:t>20</a:t>
            </a:r>
            <a:endParaRPr lang="sk-SK" dirty="0" smtClean="0"/>
          </a:p>
        </p:txBody>
      </p:sp>
    </p:spTree>
    <p:extLst>
      <p:ext uri="{BB962C8B-B14F-4D97-AF65-F5344CB8AC3E}">
        <p14:creationId xmlns:p14="http://schemas.microsoft.com/office/powerpoint/2010/main" val="30774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Drobnosti</a:t>
            </a:r>
            <a:endParaRPr lang="sk-SK" dirty="0"/>
          </a:p>
        </p:txBody>
      </p:sp>
      <p:sp>
        <p:nvSpPr>
          <p:cNvPr id="3" name="Content Placeholder 2"/>
          <p:cNvSpPr>
            <a:spLocks noGrp="1"/>
          </p:cNvSpPr>
          <p:nvPr>
            <p:ph idx="1"/>
          </p:nvPr>
        </p:nvSpPr>
        <p:spPr/>
        <p:txBody>
          <a:bodyPr/>
          <a:lstStyle/>
          <a:p>
            <a:r>
              <a:rPr lang="sk-SK" dirty="0" smtClean="0"/>
              <a:t>Ak SELECT obsahuje </a:t>
            </a:r>
            <a:r>
              <a:rPr lang="sk-SK" dirty="0" err="1" smtClean="0"/>
              <a:t>agregačnú</a:t>
            </a:r>
            <a:r>
              <a:rPr lang="sk-SK" dirty="0" smtClean="0"/>
              <a:t> funkciu, ale bez GROUP BY</a:t>
            </a:r>
          </a:p>
          <a:p>
            <a:pPr lvl="1"/>
            <a:r>
              <a:rPr lang="sk-SK" dirty="0" smtClean="0"/>
              <a:t>potom všetky riadky akoby boli zaradené do jednej skupiny – výstupom je riadok</a:t>
            </a:r>
          </a:p>
          <a:p>
            <a:pPr lvl="2"/>
            <a:r>
              <a:rPr lang="sk-SK" dirty="0" smtClean="0"/>
              <a:t>Napr. SELECT </a:t>
            </a:r>
            <a:r>
              <a:rPr lang="sk-SK" dirty="0" err="1" smtClean="0"/>
              <a:t>count</a:t>
            </a:r>
            <a:r>
              <a:rPr lang="en-US" dirty="0" smtClean="0"/>
              <a:t>(*) FROM </a:t>
            </a:r>
            <a:r>
              <a:rPr lang="en-US" dirty="0" err="1" smtClean="0"/>
              <a:t>emp</a:t>
            </a:r>
            <a:r>
              <a:rPr lang="en-US" dirty="0" smtClean="0"/>
              <a:t>; SELECT max(</a:t>
            </a:r>
            <a:r>
              <a:rPr lang="en-US" dirty="0" err="1" smtClean="0"/>
              <a:t>sal</a:t>
            </a:r>
            <a:r>
              <a:rPr lang="en-US" dirty="0" smtClean="0"/>
              <a:t>) FROM </a:t>
            </a:r>
            <a:r>
              <a:rPr lang="en-US" dirty="0" err="1" smtClean="0"/>
              <a:t>emp</a:t>
            </a:r>
            <a:r>
              <a:rPr lang="en-US" dirty="0" smtClean="0"/>
              <a:t>;</a:t>
            </a:r>
            <a:endParaRPr lang="sk-SK" dirty="0" smtClean="0"/>
          </a:p>
          <a:p>
            <a:pPr lvl="1"/>
            <a:r>
              <a:rPr lang="sk-SK" dirty="0" smtClean="0"/>
              <a:t>podobne ak uvedieme HAVING bez GROUP BY</a:t>
            </a:r>
            <a:endParaRPr lang="en-US" dirty="0" smtClean="0"/>
          </a:p>
        </p:txBody>
      </p:sp>
    </p:spTree>
    <p:extLst>
      <p:ext uri="{BB962C8B-B14F-4D97-AF65-F5344CB8AC3E}">
        <p14:creationId xmlns:p14="http://schemas.microsoft.com/office/powerpoint/2010/main" val="240555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SQL a </a:t>
            </a:r>
            <a:r>
              <a:rPr lang="sk-SK" dirty="0" err="1" smtClean="0"/>
              <a:t>agregácia</a:t>
            </a:r>
            <a:endParaRPr lang="sk-SK" dirty="0"/>
          </a:p>
        </p:txBody>
      </p:sp>
      <p:sp>
        <p:nvSpPr>
          <p:cNvPr id="3" name="Content Placeholder 2"/>
          <p:cNvSpPr>
            <a:spLocks noGrp="1"/>
          </p:cNvSpPr>
          <p:nvPr>
            <p:ph idx="1"/>
          </p:nvPr>
        </p:nvSpPr>
        <p:spPr/>
        <p:txBody>
          <a:bodyPr/>
          <a:lstStyle/>
          <a:p>
            <a:r>
              <a:rPr lang="sk-SK" dirty="0" smtClean="0"/>
              <a:t>Niekedy chceme namiesto vypísania zoznamu riadkov radšej zistiť ich počet / súčet a pod.</a:t>
            </a:r>
          </a:p>
          <a:p>
            <a:pPr lvl="1"/>
            <a:r>
              <a:rPr lang="sk-SK" dirty="0" smtClean="0"/>
              <a:t>Na to slúžia tzv. </a:t>
            </a:r>
            <a:r>
              <a:rPr lang="sk-SK" dirty="0" err="1" smtClean="0"/>
              <a:t>agregačné</a:t>
            </a:r>
            <a:r>
              <a:rPr lang="sk-SK" dirty="0" smtClean="0"/>
              <a:t> </a:t>
            </a:r>
            <a:r>
              <a:rPr lang="sk-SK" dirty="0" err="1" smtClean="0"/>
              <a:t>funckie</a:t>
            </a:r>
            <a:endParaRPr lang="sk-SK" dirty="0" smtClean="0"/>
          </a:p>
          <a:p>
            <a:pPr lvl="1"/>
            <a:r>
              <a:rPr lang="sk-SK" dirty="0" err="1" smtClean="0"/>
              <a:t>Sum</a:t>
            </a:r>
            <a:r>
              <a:rPr lang="sk-SK" dirty="0" smtClean="0"/>
              <a:t>, Min, Max, </a:t>
            </a:r>
            <a:r>
              <a:rPr lang="sk-SK" dirty="0" err="1" smtClean="0"/>
              <a:t>Avg</a:t>
            </a:r>
            <a:r>
              <a:rPr lang="sk-SK" dirty="0" smtClean="0"/>
              <a:t>, </a:t>
            </a:r>
            <a:r>
              <a:rPr lang="sk-SK" dirty="0" err="1" smtClean="0"/>
              <a:t>Stdev</a:t>
            </a:r>
            <a:r>
              <a:rPr lang="sk-SK" dirty="0" smtClean="0"/>
              <a:t>, </a:t>
            </a:r>
            <a:r>
              <a:rPr lang="sk-SK" dirty="0" err="1" smtClean="0"/>
              <a:t>Count</a:t>
            </a:r>
            <a:r>
              <a:rPr lang="sk-SK" dirty="0" smtClean="0"/>
              <a:t>, ...</a:t>
            </a:r>
            <a:endParaRPr lang="sk-SK" dirty="0"/>
          </a:p>
          <a:p>
            <a:pPr lvl="1"/>
            <a:r>
              <a:rPr lang="sk-SK" dirty="0" smtClean="0">
                <a:hlinkClick r:id="rId2"/>
              </a:rPr>
              <a:t>https://www.postgresql.org/docs/current/static/functions-aggregate.html</a:t>
            </a:r>
            <a:r>
              <a:rPr lang="sk-SK" dirty="0" smtClean="0"/>
              <a:t/>
            </a:r>
            <a:br>
              <a:rPr lang="sk-SK" dirty="0" smtClean="0"/>
            </a:br>
            <a:endParaRPr lang="sk-SK" dirty="0" smtClean="0"/>
          </a:p>
          <a:p>
            <a:r>
              <a:rPr lang="sk-SK" dirty="0" smtClean="0"/>
              <a:t>Niekedy chceme </a:t>
            </a:r>
            <a:r>
              <a:rPr lang="en-US" dirty="0" err="1" smtClean="0"/>
              <a:t>riadk</a:t>
            </a:r>
            <a:r>
              <a:rPr lang="sk-SK" dirty="0" smtClean="0"/>
              <a:t>y</a:t>
            </a:r>
            <a:r>
              <a:rPr lang="en-US" dirty="0" smtClean="0"/>
              <a:t> </a:t>
            </a:r>
            <a:r>
              <a:rPr lang="en-US" dirty="0" err="1" smtClean="0"/>
              <a:t>zoskupi</a:t>
            </a:r>
            <a:r>
              <a:rPr lang="sk-SK" dirty="0" smtClean="0"/>
              <a:t>ť podľa nejakého atribútu</a:t>
            </a:r>
            <a:endParaRPr lang="en-US" dirty="0" smtClean="0"/>
          </a:p>
          <a:p>
            <a:pPr lvl="1"/>
            <a:r>
              <a:rPr lang="en-US" dirty="0" err="1" smtClean="0"/>
              <a:t>Napr</a:t>
            </a:r>
            <a:r>
              <a:rPr lang="en-US" dirty="0" smtClean="0"/>
              <a:t>. </a:t>
            </a:r>
            <a:r>
              <a:rPr lang="en-US" dirty="0" err="1" smtClean="0"/>
              <a:t>chceme</a:t>
            </a:r>
            <a:r>
              <a:rPr lang="en-US" dirty="0" smtClean="0"/>
              <a:t> </a:t>
            </a:r>
            <a:r>
              <a:rPr lang="en-US" dirty="0" err="1" smtClean="0"/>
              <a:t>zoskupi</a:t>
            </a:r>
            <a:r>
              <a:rPr lang="sk-SK" dirty="0" smtClean="0"/>
              <a:t>ť zamestnancov podľa ich oddelenia a pod. </a:t>
            </a:r>
          </a:p>
          <a:p>
            <a:pPr lvl="1"/>
            <a:r>
              <a:rPr lang="sk-SK" dirty="0" smtClean="0"/>
              <a:t>Prípadne by sme chceli zistiť počet zamestnancov v rámci jednotlivých oddelení</a:t>
            </a:r>
          </a:p>
        </p:txBody>
      </p:sp>
    </p:spTree>
    <p:extLst>
      <p:ext uri="{BB962C8B-B14F-4D97-AF65-F5344CB8AC3E}">
        <p14:creationId xmlns:p14="http://schemas.microsoft.com/office/powerpoint/2010/main" val="270326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GROUP BY</a:t>
            </a:r>
            <a:endParaRPr lang="sk-SK" dirty="0"/>
          </a:p>
        </p:txBody>
      </p:sp>
      <p:sp>
        <p:nvSpPr>
          <p:cNvPr id="3" name="Content Placeholder 2"/>
          <p:cNvSpPr>
            <a:spLocks noGrp="1"/>
          </p:cNvSpPr>
          <p:nvPr>
            <p:ph idx="1"/>
          </p:nvPr>
        </p:nvSpPr>
        <p:spPr/>
        <p:txBody>
          <a:bodyPr>
            <a:normAutofit fontScale="92500" lnSpcReduction="20000"/>
          </a:bodyPr>
          <a:lstStyle/>
          <a:p>
            <a:pPr marL="228600" lvl="1">
              <a:spcBef>
                <a:spcPts val="1000"/>
              </a:spcBef>
            </a:pPr>
            <a:r>
              <a:rPr lang="sk-SK" sz="3100" b="1" dirty="0" smtClean="0"/>
              <a:t>SELECT</a:t>
            </a:r>
            <a:r>
              <a:rPr lang="sk-SK" sz="3100" dirty="0" smtClean="0"/>
              <a:t> </a:t>
            </a:r>
            <a:r>
              <a:rPr lang="en-US" sz="3100" dirty="0" smtClean="0"/>
              <a:t>&lt;</a:t>
            </a:r>
            <a:r>
              <a:rPr lang="en-US" sz="3100" dirty="0" err="1" smtClean="0"/>
              <a:t>zoznam_atributov</a:t>
            </a:r>
            <a:r>
              <a:rPr lang="en-US" sz="3100" dirty="0" smtClean="0"/>
              <a:t>&gt;</a:t>
            </a:r>
            <a:br>
              <a:rPr lang="en-US" sz="3100" dirty="0" smtClean="0"/>
            </a:br>
            <a:r>
              <a:rPr lang="en-US" sz="3100" b="1" dirty="0" smtClean="0"/>
              <a:t>FROM</a:t>
            </a:r>
            <a:r>
              <a:rPr lang="en-US" sz="3100" dirty="0" smtClean="0"/>
              <a:t> &lt;</a:t>
            </a:r>
            <a:r>
              <a:rPr lang="en-US" sz="3100" dirty="0" err="1" smtClean="0"/>
              <a:t>zoznam</a:t>
            </a:r>
            <a:r>
              <a:rPr lang="en-US" sz="3100" dirty="0" smtClean="0"/>
              <a:t>_</a:t>
            </a:r>
            <a:r>
              <a:rPr lang="sk-SK" sz="3100" dirty="0" smtClean="0"/>
              <a:t>tabuliek</a:t>
            </a:r>
            <a:r>
              <a:rPr lang="en-US" sz="3100" dirty="0" smtClean="0"/>
              <a:t>&gt;</a:t>
            </a:r>
            <a:br>
              <a:rPr lang="en-US" sz="3100" dirty="0" smtClean="0"/>
            </a:br>
            <a:r>
              <a:rPr lang="en-US" sz="3100" b="1" dirty="0" smtClean="0"/>
              <a:t>WHERE</a:t>
            </a:r>
            <a:r>
              <a:rPr lang="en-US" sz="3100" dirty="0" smtClean="0"/>
              <a:t> &lt;</a:t>
            </a:r>
            <a:r>
              <a:rPr lang="en-US" sz="3100" dirty="0" err="1" smtClean="0"/>
              <a:t>podmienka</a:t>
            </a:r>
            <a:r>
              <a:rPr lang="en-US" sz="3100" dirty="0" smtClean="0"/>
              <a:t>&gt;</a:t>
            </a:r>
            <a:r>
              <a:rPr lang="sk-SK" sz="3100" dirty="0" smtClean="0"/>
              <a:t/>
            </a:r>
            <a:br>
              <a:rPr lang="sk-SK" sz="3100" dirty="0" smtClean="0"/>
            </a:br>
            <a:r>
              <a:rPr lang="sk-SK" sz="3100" b="1" dirty="0" smtClean="0">
                <a:solidFill>
                  <a:srgbClr val="FF0000"/>
                </a:solidFill>
              </a:rPr>
              <a:t>GROUP BY</a:t>
            </a:r>
            <a:r>
              <a:rPr lang="sk-SK" sz="3100" dirty="0" smtClean="0"/>
              <a:t> </a:t>
            </a:r>
            <a:r>
              <a:rPr lang="en-US" sz="3100" dirty="0" smtClean="0"/>
              <a:t>&lt;</a:t>
            </a:r>
            <a:r>
              <a:rPr lang="en-US" sz="3100" dirty="0" err="1" smtClean="0"/>
              <a:t>zoznam_atributov</a:t>
            </a:r>
            <a:r>
              <a:rPr lang="en-US" sz="3100" dirty="0" smtClean="0"/>
              <a:t>&gt;</a:t>
            </a:r>
            <a:br>
              <a:rPr lang="en-US" sz="3100" dirty="0" smtClean="0"/>
            </a:br>
            <a:r>
              <a:rPr lang="en-US" sz="3100" b="1" dirty="0" smtClean="0">
                <a:solidFill>
                  <a:srgbClr val="FF0000"/>
                </a:solidFill>
              </a:rPr>
              <a:t>HAVING</a:t>
            </a:r>
            <a:r>
              <a:rPr lang="en-US" sz="3100" dirty="0" smtClean="0"/>
              <a:t> &lt;</a:t>
            </a:r>
            <a:r>
              <a:rPr lang="en-US" sz="3100" dirty="0" err="1" smtClean="0"/>
              <a:t>podmienka</a:t>
            </a:r>
            <a:r>
              <a:rPr lang="en-US" sz="3100" dirty="0" smtClean="0"/>
              <a:t/>
            </a:r>
            <a:br>
              <a:rPr lang="en-US" sz="3100" dirty="0" smtClean="0"/>
            </a:br>
            <a:r>
              <a:rPr lang="en-US" sz="3100" dirty="0" smtClean="0"/>
              <a:t>[ORDER BY </a:t>
            </a:r>
            <a:r>
              <a:rPr lang="sk-SK" sz="3100" dirty="0" smtClean="0"/>
              <a:t>... LIMIT ... OFFSET ...</a:t>
            </a:r>
            <a:r>
              <a:rPr lang="en-US" sz="3100" dirty="0" smtClean="0"/>
              <a:t>]</a:t>
            </a:r>
            <a:endParaRPr lang="sk-SK" sz="3100" dirty="0" smtClean="0"/>
          </a:p>
          <a:p>
            <a:pPr marL="228600" lvl="1">
              <a:spcBef>
                <a:spcPts val="1000"/>
              </a:spcBef>
            </a:pPr>
            <a:r>
              <a:rPr lang="sk-SK" sz="2600" dirty="0" smtClean="0"/>
              <a:t>Príkaz GROUP BY </a:t>
            </a:r>
            <a:r>
              <a:rPr lang="sk-SK" sz="2600" dirty="0" err="1" smtClean="0"/>
              <a:t>zosk</a:t>
            </a:r>
            <a:r>
              <a:rPr lang="en-US" sz="2600" dirty="0" smtClean="0"/>
              <a:t>up</a:t>
            </a:r>
            <a:r>
              <a:rPr lang="sk-SK" sz="2600" dirty="0" smtClean="0"/>
              <a:t>í riadky s rovnakou hodnotou v uvedených atribútoch do jedného riadku</a:t>
            </a:r>
          </a:p>
          <a:p>
            <a:pPr marL="228600" lvl="1">
              <a:spcBef>
                <a:spcPts val="1000"/>
              </a:spcBef>
            </a:pPr>
            <a:r>
              <a:rPr lang="en-US" sz="2600" dirty="0" err="1" smtClean="0"/>
              <a:t>Zoznam</a:t>
            </a:r>
            <a:r>
              <a:rPr lang="en-US" sz="2600" dirty="0" smtClean="0"/>
              <a:t> </a:t>
            </a:r>
            <a:r>
              <a:rPr lang="en-US" sz="2600" dirty="0" err="1" smtClean="0"/>
              <a:t>atri</a:t>
            </a:r>
            <a:r>
              <a:rPr lang="sk-SK" sz="2600" dirty="0" err="1" smtClean="0"/>
              <a:t>bútov</a:t>
            </a:r>
            <a:r>
              <a:rPr lang="sk-SK" sz="2600" dirty="0" smtClean="0"/>
              <a:t> v SELECT časti môže obsahovať len atribúty uvedené v GROUP BY časti a </a:t>
            </a:r>
            <a:r>
              <a:rPr lang="sk-SK" sz="2600" dirty="0" err="1" smtClean="0"/>
              <a:t>agregačné</a:t>
            </a:r>
            <a:r>
              <a:rPr lang="sk-SK" sz="2600" dirty="0" smtClean="0"/>
              <a:t> funkcie</a:t>
            </a:r>
            <a:endParaRPr lang="en-US" sz="2600" dirty="0"/>
          </a:p>
          <a:p>
            <a:pPr marL="685800" lvl="2">
              <a:spcBef>
                <a:spcPts val="1000"/>
              </a:spcBef>
            </a:pPr>
            <a:r>
              <a:rPr lang="en-US" dirty="0" smtClean="0"/>
              <a:t>Toto </a:t>
            </a:r>
            <a:r>
              <a:rPr lang="en-US" dirty="0" err="1" smtClean="0"/>
              <a:t>nie</a:t>
            </a:r>
            <a:r>
              <a:rPr lang="en-US" dirty="0" smtClean="0"/>
              <a:t> je </a:t>
            </a:r>
            <a:r>
              <a:rPr lang="en-US" dirty="0" err="1" smtClean="0"/>
              <a:t>celkom</a:t>
            </a:r>
            <a:r>
              <a:rPr lang="en-US" dirty="0" smtClean="0"/>
              <a:t> </a:t>
            </a:r>
            <a:r>
              <a:rPr lang="sk-SK" dirty="0" smtClean="0"/>
              <a:t>p</a:t>
            </a:r>
            <a:r>
              <a:rPr lang="en-US" dirty="0" err="1" smtClean="0"/>
              <a:t>ravda</a:t>
            </a:r>
            <a:r>
              <a:rPr lang="en-US" dirty="0" smtClean="0"/>
              <a:t> pre v</a:t>
            </a:r>
            <a:r>
              <a:rPr lang="sk-SK" dirty="0" err="1" smtClean="0"/>
              <a:t>šetky</a:t>
            </a:r>
            <a:r>
              <a:rPr lang="sk-SK" dirty="0" smtClean="0"/>
              <a:t> databázové systémy </a:t>
            </a:r>
            <a:r>
              <a:rPr lang="en-US" dirty="0" smtClean="0"/>
              <a:t>(</a:t>
            </a:r>
            <a:r>
              <a:rPr lang="en-US" dirty="0" err="1" smtClean="0"/>
              <a:t>napr</a:t>
            </a:r>
            <a:r>
              <a:rPr lang="en-US" dirty="0" smtClean="0"/>
              <a:t>. MySQL </a:t>
            </a:r>
            <a:r>
              <a:rPr lang="en-US" dirty="0" err="1" smtClean="0"/>
              <a:t>tak</a:t>
            </a:r>
            <a:r>
              <a:rPr lang="sk-SK" dirty="0" err="1" smtClean="0"/>
              <a:t>úto</a:t>
            </a:r>
            <a:r>
              <a:rPr lang="sk-SK" dirty="0" smtClean="0"/>
              <a:t> reštrikciu nemá</a:t>
            </a:r>
            <a:r>
              <a:rPr lang="en-US" dirty="0" smtClean="0"/>
              <a:t>)</a:t>
            </a:r>
            <a:endParaRPr lang="sk-SK" dirty="0" smtClean="0"/>
          </a:p>
          <a:p>
            <a:r>
              <a:rPr lang="sk-SK" dirty="0" smtClean="0"/>
              <a:t>Podmienka v HAVING môže obsahovať </a:t>
            </a:r>
            <a:r>
              <a:rPr lang="sk-SK" dirty="0" err="1" smtClean="0"/>
              <a:t>agregačné</a:t>
            </a:r>
            <a:r>
              <a:rPr lang="sk-SK" dirty="0" smtClean="0"/>
              <a:t> funkcie, zatiaľ čo WHERE nemôže</a:t>
            </a:r>
            <a:endParaRPr lang="sk-SK" dirty="0"/>
          </a:p>
        </p:txBody>
      </p:sp>
    </p:spTree>
    <p:extLst>
      <p:ext uri="{BB962C8B-B14F-4D97-AF65-F5344CB8AC3E}">
        <p14:creationId xmlns:p14="http://schemas.microsoft.com/office/powerpoint/2010/main" val="424962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GROUP BY príklad</a:t>
            </a:r>
            <a:endParaRPr lang="sk-SK" dirty="0"/>
          </a:p>
        </p:txBody>
      </p:sp>
      <p:sp>
        <p:nvSpPr>
          <p:cNvPr id="3" name="Content Placeholder 2"/>
          <p:cNvSpPr>
            <a:spLocks noGrp="1"/>
          </p:cNvSpPr>
          <p:nvPr>
            <p:ph idx="1"/>
          </p:nvPr>
        </p:nvSpPr>
        <p:spPr/>
        <p:txBody>
          <a:bodyPr/>
          <a:lstStyle/>
          <a:p>
            <a:r>
              <a:rPr lang="sk-SK" b="1" dirty="0" smtClean="0"/>
              <a:t>SELECT</a:t>
            </a:r>
            <a:r>
              <a:rPr lang="sk-SK" dirty="0" smtClean="0"/>
              <a:t> </a:t>
            </a:r>
            <a:r>
              <a:rPr lang="en-US" dirty="0" err="1" smtClean="0"/>
              <a:t>deptno</a:t>
            </a:r>
            <a:r>
              <a:rPr lang="en-US" dirty="0" smtClean="0"/>
              <a:t>, count(*)</a:t>
            </a:r>
            <a:r>
              <a:rPr lang="en-US" dirty="0"/>
              <a:t/>
            </a:r>
            <a:br>
              <a:rPr lang="en-US" dirty="0"/>
            </a:br>
            <a:r>
              <a:rPr lang="en-US" b="1" dirty="0" smtClean="0"/>
              <a:t>FROM</a:t>
            </a:r>
            <a:r>
              <a:rPr lang="en-US" dirty="0" smtClean="0"/>
              <a:t> </a:t>
            </a:r>
            <a:r>
              <a:rPr lang="en-US" dirty="0" err="1" smtClean="0"/>
              <a:t>emp</a:t>
            </a:r>
            <a:r>
              <a:rPr lang="en-US" dirty="0" smtClean="0"/>
              <a:t> </a:t>
            </a:r>
            <a:br>
              <a:rPr lang="en-US" dirty="0" smtClean="0"/>
            </a:br>
            <a:r>
              <a:rPr lang="en-US" b="1" dirty="0" smtClean="0"/>
              <a:t>WHERE</a:t>
            </a:r>
            <a:r>
              <a:rPr lang="en-US" dirty="0" smtClean="0"/>
              <a:t> </a:t>
            </a:r>
            <a:r>
              <a:rPr lang="en-US" dirty="0" err="1" smtClean="0"/>
              <a:t>sal</a:t>
            </a:r>
            <a:r>
              <a:rPr lang="en-US" dirty="0" smtClean="0"/>
              <a:t>&gt;3000</a:t>
            </a:r>
            <a:br>
              <a:rPr lang="en-US" dirty="0" smtClean="0"/>
            </a:br>
            <a:r>
              <a:rPr lang="en-US" b="1" dirty="0" smtClean="0"/>
              <a:t>GROUP BY</a:t>
            </a:r>
            <a:r>
              <a:rPr lang="en-US" dirty="0" smtClean="0"/>
              <a:t> </a:t>
            </a:r>
            <a:r>
              <a:rPr lang="en-US" dirty="0" err="1" smtClean="0"/>
              <a:t>deptno</a:t>
            </a:r>
            <a:r>
              <a:rPr lang="en-US" dirty="0" smtClean="0"/>
              <a:t/>
            </a:r>
            <a:br>
              <a:rPr lang="en-US" dirty="0" smtClean="0"/>
            </a:br>
            <a:r>
              <a:rPr lang="en-US" b="1" dirty="0" smtClean="0"/>
              <a:t>HAVING</a:t>
            </a:r>
            <a:r>
              <a:rPr lang="en-US" dirty="0" smtClean="0"/>
              <a:t> count(*)&gt;=2</a:t>
            </a:r>
            <a:endParaRPr lang="sk-SK" dirty="0"/>
          </a:p>
        </p:txBody>
      </p:sp>
    </p:spTree>
    <p:extLst>
      <p:ext uri="{BB962C8B-B14F-4D97-AF65-F5344CB8AC3E}">
        <p14:creationId xmlns:p14="http://schemas.microsoft.com/office/powerpoint/2010/main" val="294215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GROUP BY príklad</a:t>
            </a:r>
            <a:endParaRPr lang="sk-SK" dirty="0"/>
          </a:p>
        </p:txBody>
      </p:sp>
      <p:graphicFrame>
        <p:nvGraphicFramePr>
          <p:cNvPr id="4" name="Table 3"/>
          <p:cNvGraphicFramePr>
            <a:graphicFrameLocks noGrp="1"/>
          </p:cNvGraphicFramePr>
          <p:nvPr>
            <p:extLst>
              <p:ext uri="{D42A27DB-BD31-4B8C-83A1-F6EECF244321}">
                <p14:modId xmlns:p14="http://schemas.microsoft.com/office/powerpoint/2010/main" val="2273111453"/>
              </p:ext>
            </p:extLst>
          </p:nvPr>
        </p:nvGraphicFramePr>
        <p:xfrm>
          <a:off x="838200" y="1690688"/>
          <a:ext cx="3776133" cy="4450080"/>
        </p:xfrm>
        <a:graphic>
          <a:graphicData uri="http://schemas.openxmlformats.org/drawingml/2006/table">
            <a:tbl>
              <a:tblPr firstRow="1" bandRow="1">
                <a:tableStyleId>{5C22544A-7EE6-4342-B048-85BDC9FD1C3A}</a:tableStyleId>
              </a:tblPr>
              <a:tblGrid>
                <a:gridCol w="1312333"/>
                <a:gridCol w="1109134"/>
                <a:gridCol w="1354666"/>
              </a:tblGrid>
              <a:tr h="370840">
                <a:tc>
                  <a:txBody>
                    <a:bodyPr/>
                    <a:lstStyle/>
                    <a:p>
                      <a:r>
                        <a:rPr lang="sk-SK" dirty="0" err="1" smtClean="0"/>
                        <a:t>name</a:t>
                      </a:r>
                      <a:endParaRPr lang="sk-SK" dirty="0"/>
                    </a:p>
                  </a:txBody>
                  <a:tcPr/>
                </a:tc>
                <a:tc>
                  <a:txBody>
                    <a:bodyPr/>
                    <a:lstStyle/>
                    <a:p>
                      <a:r>
                        <a:rPr lang="en-US" dirty="0" smtClean="0"/>
                        <a:t>d</a:t>
                      </a:r>
                      <a:r>
                        <a:rPr lang="sk-SK" dirty="0" err="1" smtClean="0"/>
                        <a:t>eptno</a:t>
                      </a:r>
                      <a:endParaRPr lang="sk-SK" dirty="0"/>
                    </a:p>
                  </a:txBody>
                  <a:tcPr/>
                </a:tc>
                <a:tc>
                  <a:txBody>
                    <a:bodyPr/>
                    <a:lstStyle/>
                    <a:p>
                      <a:r>
                        <a:rPr lang="sk-SK" dirty="0" smtClean="0"/>
                        <a:t>sal</a:t>
                      </a:r>
                      <a:endParaRPr lang="sk-SK" dirty="0"/>
                    </a:p>
                  </a:txBody>
                  <a:tcPr/>
                </a:tc>
              </a:tr>
              <a:tr h="370840">
                <a:tc>
                  <a:txBody>
                    <a:bodyPr/>
                    <a:lstStyle/>
                    <a:p>
                      <a:r>
                        <a:rPr lang="sk-SK" dirty="0" smtClean="0"/>
                        <a:t>John</a:t>
                      </a:r>
                    </a:p>
                  </a:txBody>
                  <a:tcPr/>
                </a:tc>
                <a:tc>
                  <a:txBody>
                    <a:bodyPr/>
                    <a:lstStyle/>
                    <a:p>
                      <a:r>
                        <a:rPr lang="en-US" dirty="0" smtClean="0"/>
                        <a:t>10</a:t>
                      </a:r>
                      <a:endParaRPr lang="sk-SK" dirty="0"/>
                    </a:p>
                  </a:txBody>
                  <a:tcPr/>
                </a:tc>
                <a:tc>
                  <a:txBody>
                    <a:bodyPr/>
                    <a:lstStyle/>
                    <a:p>
                      <a:r>
                        <a:rPr lang="en-US" dirty="0" smtClean="0"/>
                        <a:t>1000</a:t>
                      </a:r>
                      <a:endParaRPr lang="sk-SK" dirty="0"/>
                    </a:p>
                  </a:txBody>
                  <a:tcPr/>
                </a:tc>
              </a:tr>
              <a:tr h="370840">
                <a:tc>
                  <a:txBody>
                    <a:bodyPr/>
                    <a:lstStyle/>
                    <a:p>
                      <a:r>
                        <a:rPr lang="sk-SK" dirty="0" smtClean="0"/>
                        <a:t>Thomas</a:t>
                      </a:r>
                      <a:endParaRPr lang="sk-SK" dirty="0"/>
                    </a:p>
                  </a:txBody>
                  <a:tcPr/>
                </a:tc>
                <a:tc>
                  <a:txBody>
                    <a:bodyPr/>
                    <a:lstStyle/>
                    <a:p>
                      <a:r>
                        <a:rPr lang="en-US" dirty="0" smtClean="0"/>
                        <a:t>10</a:t>
                      </a:r>
                      <a:endParaRPr lang="sk-SK" dirty="0"/>
                    </a:p>
                  </a:txBody>
                  <a:tcPr/>
                </a:tc>
                <a:tc>
                  <a:txBody>
                    <a:bodyPr/>
                    <a:lstStyle/>
                    <a:p>
                      <a:r>
                        <a:rPr lang="en-US" dirty="0" smtClean="0"/>
                        <a:t>3100</a:t>
                      </a:r>
                      <a:endParaRPr lang="sk-SK" dirty="0"/>
                    </a:p>
                  </a:txBody>
                  <a:tcPr/>
                </a:tc>
              </a:tr>
              <a:tr h="370840">
                <a:tc>
                  <a:txBody>
                    <a:bodyPr/>
                    <a:lstStyle/>
                    <a:p>
                      <a:r>
                        <a:rPr lang="sk-SK" dirty="0" smtClean="0"/>
                        <a:t>George</a:t>
                      </a:r>
                      <a:endParaRPr lang="sk-SK" dirty="0"/>
                    </a:p>
                  </a:txBody>
                  <a:tcPr/>
                </a:tc>
                <a:tc>
                  <a:txBody>
                    <a:bodyPr/>
                    <a:lstStyle/>
                    <a:p>
                      <a:r>
                        <a:rPr lang="en-US" dirty="0" smtClean="0"/>
                        <a:t>10</a:t>
                      </a:r>
                      <a:endParaRPr lang="sk-SK" dirty="0"/>
                    </a:p>
                  </a:txBody>
                  <a:tcPr/>
                </a:tc>
                <a:tc>
                  <a:txBody>
                    <a:bodyPr/>
                    <a:lstStyle/>
                    <a:p>
                      <a:r>
                        <a:rPr lang="en-US" dirty="0" smtClean="0"/>
                        <a:t>3200</a:t>
                      </a:r>
                      <a:endParaRPr lang="sk-SK" dirty="0"/>
                    </a:p>
                  </a:txBody>
                  <a:tcPr/>
                </a:tc>
              </a:tr>
              <a:tr h="370840">
                <a:tc>
                  <a:txBody>
                    <a:bodyPr/>
                    <a:lstStyle/>
                    <a:p>
                      <a:r>
                        <a:rPr lang="sk-SK" dirty="0" err="1" smtClean="0"/>
                        <a:t>Lucas</a:t>
                      </a:r>
                      <a:endParaRPr lang="sk-SK" dirty="0"/>
                    </a:p>
                  </a:txBody>
                  <a:tcPr/>
                </a:tc>
                <a:tc>
                  <a:txBody>
                    <a:bodyPr/>
                    <a:lstStyle/>
                    <a:p>
                      <a:r>
                        <a:rPr lang="en-US" dirty="0" smtClean="0"/>
                        <a:t>20</a:t>
                      </a:r>
                      <a:endParaRPr lang="sk-SK" dirty="0"/>
                    </a:p>
                  </a:txBody>
                  <a:tcPr/>
                </a:tc>
                <a:tc>
                  <a:txBody>
                    <a:bodyPr/>
                    <a:lstStyle/>
                    <a:p>
                      <a:r>
                        <a:rPr lang="en-US" dirty="0" smtClean="0"/>
                        <a:t>3100</a:t>
                      </a:r>
                      <a:endParaRPr lang="sk-SK" dirty="0"/>
                    </a:p>
                  </a:txBody>
                  <a:tcPr/>
                </a:tc>
              </a:tr>
              <a:tr h="370840">
                <a:tc>
                  <a:txBody>
                    <a:bodyPr/>
                    <a:lstStyle/>
                    <a:p>
                      <a:r>
                        <a:rPr lang="sk-SK" dirty="0" smtClean="0"/>
                        <a:t>Bob</a:t>
                      </a:r>
                      <a:endParaRPr lang="sk-SK" dirty="0"/>
                    </a:p>
                  </a:txBody>
                  <a:tcPr/>
                </a:tc>
                <a:tc>
                  <a:txBody>
                    <a:bodyPr/>
                    <a:lstStyle/>
                    <a:p>
                      <a:r>
                        <a:rPr lang="en-US" dirty="0" smtClean="0"/>
                        <a:t>20</a:t>
                      </a:r>
                      <a:endParaRPr lang="sk-SK" dirty="0"/>
                    </a:p>
                  </a:txBody>
                  <a:tcPr/>
                </a:tc>
                <a:tc>
                  <a:txBody>
                    <a:bodyPr/>
                    <a:lstStyle/>
                    <a:p>
                      <a:r>
                        <a:rPr lang="en-US" dirty="0" smtClean="0"/>
                        <a:t>2050</a:t>
                      </a:r>
                      <a:endParaRPr lang="sk-SK" dirty="0"/>
                    </a:p>
                  </a:txBody>
                  <a:tcPr/>
                </a:tc>
              </a:tr>
              <a:tr h="370840">
                <a:tc>
                  <a:txBody>
                    <a:bodyPr/>
                    <a:lstStyle/>
                    <a:p>
                      <a:r>
                        <a:rPr lang="sk-SK" dirty="0" err="1" smtClean="0"/>
                        <a:t>Joe</a:t>
                      </a:r>
                      <a:endParaRPr lang="sk-SK" dirty="0"/>
                    </a:p>
                  </a:txBody>
                  <a:tcPr/>
                </a:tc>
                <a:tc>
                  <a:txBody>
                    <a:bodyPr/>
                    <a:lstStyle/>
                    <a:p>
                      <a:r>
                        <a:rPr lang="en-US" dirty="0" smtClean="0"/>
                        <a:t>30</a:t>
                      </a:r>
                      <a:endParaRPr lang="sk-SK" dirty="0"/>
                    </a:p>
                  </a:txBody>
                  <a:tcPr/>
                </a:tc>
                <a:tc>
                  <a:txBody>
                    <a:bodyPr/>
                    <a:lstStyle/>
                    <a:p>
                      <a:r>
                        <a:rPr lang="en-US" dirty="0" smtClean="0"/>
                        <a:t>1000</a:t>
                      </a:r>
                      <a:endParaRPr lang="sk-SK" dirty="0"/>
                    </a:p>
                  </a:txBody>
                  <a:tcPr/>
                </a:tc>
              </a:tr>
              <a:tr h="370840">
                <a:tc>
                  <a:txBody>
                    <a:bodyPr/>
                    <a:lstStyle/>
                    <a:p>
                      <a:r>
                        <a:rPr lang="sk-SK" dirty="0" err="1" smtClean="0"/>
                        <a:t>Francis</a:t>
                      </a:r>
                      <a:endParaRPr lang="sk-SK" dirty="0"/>
                    </a:p>
                  </a:txBody>
                  <a:tcPr/>
                </a:tc>
                <a:tc>
                  <a:txBody>
                    <a:bodyPr/>
                    <a:lstStyle/>
                    <a:p>
                      <a:r>
                        <a:rPr lang="en-US" dirty="0" smtClean="0"/>
                        <a:t>30</a:t>
                      </a:r>
                      <a:endParaRPr lang="sk-SK" dirty="0"/>
                    </a:p>
                  </a:txBody>
                  <a:tcPr/>
                </a:tc>
                <a:tc>
                  <a:txBody>
                    <a:bodyPr/>
                    <a:lstStyle/>
                    <a:p>
                      <a:r>
                        <a:rPr lang="en-US" dirty="0" smtClean="0"/>
                        <a:t>3050</a:t>
                      </a:r>
                      <a:endParaRPr lang="sk-SK" dirty="0"/>
                    </a:p>
                  </a:txBody>
                  <a:tcPr/>
                </a:tc>
              </a:tr>
              <a:tr h="370840">
                <a:tc>
                  <a:txBody>
                    <a:bodyPr/>
                    <a:lstStyle/>
                    <a:p>
                      <a:r>
                        <a:rPr lang="sk-SK" dirty="0" smtClean="0"/>
                        <a:t>Hugo</a:t>
                      </a:r>
                      <a:endParaRPr lang="sk-SK" dirty="0"/>
                    </a:p>
                  </a:txBody>
                  <a:tcPr/>
                </a:tc>
                <a:tc>
                  <a:txBody>
                    <a:bodyPr/>
                    <a:lstStyle/>
                    <a:p>
                      <a:r>
                        <a:rPr lang="en-US" dirty="0" smtClean="0"/>
                        <a:t>40</a:t>
                      </a:r>
                      <a:endParaRPr lang="sk-SK" dirty="0"/>
                    </a:p>
                  </a:txBody>
                  <a:tcPr/>
                </a:tc>
                <a:tc>
                  <a:txBody>
                    <a:bodyPr/>
                    <a:lstStyle/>
                    <a:p>
                      <a:r>
                        <a:rPr lang="en-US" dirty="0" smtClean="0"/>
                        <a:t>1000</a:t>
                      </a:r>
                      <a:endParaRPr lang="sk-SK" dirty="0"/>
                    </a:p>
                  </a:txBody>
                  <a:tcPr/>
                </a:tc>
              </a:tr>
              <a:tr h="370840">
                <a:tc>
                  <a:txBody>
                    <a:bodyPr/>
                    <a:lstStyle/>
                    <a:p>
                      <a:r>
                        <a:rPr lang="sk-SK" dirty="0" err="1" smtClean="0"/>
                        <a:t>Mike</a:t>
                      </a:r>
                      <a:endParaRPr lang="sk-SK" dirty="0"/>
                    </a:p>
                  </a:txBody>
                  <a:tcPr/>
                </a:tc>
                <a:tc>
                  <a:txBody>
                    <a:bodyPr/>
                    <a:lstStyle/>
                    <a:p>
                      <a:r>
                        <a:rPr lang="en-US" dirty="0" smtClean="0"/>
                        <a:t>40</a:t>
                      </a:r>
                      <a:endParaRPr lang="sk-SK" dirty="0"/>
                    </a:p>
                  </a:txBody>
                  <a:tcPr/>
                </a:tc>
                <a:tc>
                  <a:txBody>
                    <a:bodyPr/>
                    <a:lstStyle/>
                    <a:p>
                      <a:r>
                        <a:rPr lang="en-US" dirty="0" smtClean="0"/>
                        <a:t>5000</a:t>
                      </a:r>
                      <a:endParaRPr lang="sk-SK" dirty="0"/>
                    </a:p>
                  </a:txBody>
                  <a:tcPr/>
                </a:tc>
              </a:tr>
              <a:tr h="370840">
                <a:tc>
                  <a:txBody>
                    <a:bodyPr/>
                    <a:lstStyle/>
                    <a:p>
                      <a:r>
                        <a:rPr lang="sk-SK" dirty="0" smtClean="0"/>
                        <a:t>Robert</a:t>
                      </a:r>
                      <a:endParaRPr lang="sk-SK" dirty="0"/>
                    </a:p>
                  </a:txBody>
                  <a:tcPr/>
                </a:tc>
                <a:tc>
                  <a:txBody>
                    <a:bodyPr/>
                    <a:lstStyle/>
                    <a:p>
                      <a:r>
                        <a:rPr lang="en-US" dirty="0" smtClean="0"/>
                        <a:t>40</a:t>
                      </a:r>
                      <a:endParaRPr lang="sk-SK" dirty="0"/>
                    </a:p>
                  </a:txBody>
                  <a:tcPr/>
                </a:tc>
                <a:tc>
                  <a:txBody>
                    <a:bodyPr/>
                    <a:lstStyle/>
                    <a:p>
                      <a:r>
                        <a:rPr lang="en-US" dirty="0" smtClean="0"/>
                        <a:t>2900</a:t>
                      </a:r>
                      <a:endParaRPr lang="sk-SK" dirty="0"/>
                    </a:p>
                  </a:txBody>
                  <a:tcPr/>
                </a:tc>
              </a:tr>
              <a:tr h="370840">
                <a:tc>
                  <a:txBody>
                    <a:bodyPr/>
                    <a:lstStyle/>
                    <a:p>
                      <a:r>
                        <a:rPr lang="sk-SK" dirty="0" smtClean="0"/>
                        <a:t>Anna</a:t>
                      </a:r>
                      <a:endParaRPr lang="sk-SK" dirty="0"/>
                    </a:p>
                  </a:txBody>
                  <a:tcPr/>
                </a:tc>
                <a:tc>
                  <a:txBody>
                    <a:bodyPr/>
                    <a:lstStyle/>
                    <a:p>
                      <a:r>
                        <a:rPr lang="en-US" dirty="0" smtClean="0"/>
                        <a:t>50</a:t>
                      </a:r>
                      <a:endParaRPr lang="sk-SK" dirty="0"/>
                    </a:p>
                  </a:txBody>
                  <a:tcPr/>
                </a:tc>
                <a:tc>
                  <a:txBody>
                    <a:bodyPr/>
                    <a:lstStyle/>
                    <a:p>
                      <a:r>
                        <a:rPr lang="en-US" dirty="0" smtClean="0"/>
                        <a:t>8000</a:t>
                      </a:r>
                      <a:endParaRPr lang="sk-SK"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25016523"/>
              </p:ext>
            </p:extLst>
          </p:nvPr>
        </p:nvGraphicFramePr>
        <p:xfrm>
          <a:off x="6781801" y="1690688"/>
          <a:ext cx="3776133" cy="2590800"/>
        </p:xfrm>
        <a:graphic>
          <a:graphicData uri="http://schemas.openxmlformats.org/drawingml/2006/table">
            <a:tbl>
              <a:tblPr firstRow="1" bandRow="1">
                <a:tableStyleId>{5C22544A-7EE6-4342-B048-85BDC9FD1C3A}</a:tableStyleId>
              </a:tblPr>
              <a:tblGrid>
                <a:gridCol w="1312333"/>
                <a:gridCol w="1109134"/>
                <a:gridCol w="1354666"/>
              </a:tblGrid>
              <a:tr h="249661">
                <a:tc>
                  <a:txBody>
                    <a:bodyPr/>
                    <a:lstStyle/>
                    <a:p>
                      <a:r>
                        <a:rPr lang="sk-SK" dirty="0" err="1" smtClean="0"/>
                        <a:t>name</a:t>
                      </a:r>
                      <a:endParaRPr lang="sk-SK" dirty="0"/>
                    </a:p>
                  </a:txBody>
                  <a:tcPr/>
                </a:tc>
                <a:tc>
                  <a:txBody>
                    <a:bodyPr/>
                    <a:lstStyle/>
                    <a:p>
                      <a:r>
                        <a:rPr lang="en-US" dirty="0" smtClean="0"/>
                        <a:t>d</a:t>
                      </a:r>
                      <a:r>
                        <a:rPr lang="sk-SK" dirty="0" err="1" smtClean="0"/>
                        <a:t>eptno</a:t>
                      </a:r>
                      <a:endParaRPr lang="sk-SK" dirty="0"/>
                    </a:p>
                  </a:txBody>
                  <a:tcPr/>
                </a:tc>
                <a:tc>
                  <a:txBody>
                    <a:bodyPr/>
                    <a:lstStyle/>
                    <a:p>
                      <a:r>
                        <a:rPr lang="sk-SK" dirty="0" smtClean="0"/>
                        <a:t>sal</a:t>
                      </a:r>
                      <a:endParaRPr lang="sk-SK" dirty="0"/>
                    </a:p>
                  </a:txBody>
                  <a:tcPr/>
                </a:tc>
              </a:tr>
              <a:tr h="370840">
                <a:tc>
                  <a:txBody>
                    <a:bodyPr/>
                    <a:lstStyle/>
                    <a:p>
                      <a:r>
                        <a:rPr lang="sk-SK" dirty="0" smtClean="0"/>
                        <a:t>George</a:t>
                      </a:r>
                      <a:endParaRPr lang="sk-SK" dirty="0"/>
                    </a:p>
                  </a:txBody>
                  <a:tcPr/>
                </a:tc>
                <a:tc>
                  <a:txBody>
                    <a:bodyPr/>
                    <a:lstStyle/>
                    <a:p>
                      <a:r>
                        <a:rPr lang="en-US" dirty="0" smtClean="0"/>
                        <a:t>10</a:t>
                      </a:r>
                      <a:endParaRPr lang="sk-SK" dirty="0"/>
                    </a:p>
                  </a:txBody>
                  <a:tcPr/>
                </a:tc>
                <a:tc>
                  <a:txBody>
                    <a:bodyPr/>
                    <a:lstStyle/>
                    <a:p>
                      <a:r>
                        <a:rPr lang="en-US" dirty="0" smtClean="0"/>
                        <a:t>3200</a:t>
                      </a:r>
                      <a:endParaRPr lang="sk-SK" dirty="0"/>
                    </a:p>
                  </a:txBody>
                  <a:tcPr/>
                </a:tc>
              </a:tr>
              <a:tr h="370840">
                <a:tc>
                  <a:txBody>
                    <a:bodyPr/>
                    <a:lstStyle/>
                    <a:p>
                      <a:r>
                        <a:rPr lang="sk-SK" dirty="0" smtClean="0"/>
                        <a:t>Thomas</a:t>
                      </a:r>
                      <a:endParaRPr lang="sk-SK" dirty="0"/>
                    </a:p>
                  </a:txBody>
                  <a:tcPr/>
                </a:tc>
                <a:tc>
                  <a:txBody>
                    <a:bodyPr/>
                    <a:lstStyle/>
                    <a:p>
                      <a:r>
                        <a:rPr lang="en-US" dirty="0" smtClean="0"/>
                        <a:t>10</a:t>
                      </a:r>
                      <a:endParaRPr lang="sk-SK" dirty="0"/>
                    </a:p>
                  </a:txBody>
                  <a:tcPr/>
                </a:tc>
                <a:tc>
                  <a:txBody>
                    <a:bodyPr/>
                    <a:lstStyle/>
                    <a:p>
                      <a:r>
                        <a:rPr lang="en-US" dirty="0" smtClean="0"/>
                        <a:t>3100</a:t>
                      </a:r>
                      <a:endParaRPr lang="sk-SK" dirty="0"/>
                    </a:p>
                  </a:txBody>
                  <a:tcPr/>
                </a:tc>
              </a:tr>
              <a:tr h="370840">
                <a:tc>
                  <a:txBody>
                    <a:bodyPr/>
                    <a:lstStyle/>
                    <a:p>
                      <a:r>
                        <a:rPr lang="sk-SK" dirty="0" err="1" smtClean="0"/>
                        <a:t>Lucas</a:t>
                      </a:r>
                      <a:endParaRPr lang="sk-SK" dirty="0"/>
                    </a:p>
                  </a:txBody>
                  <a:tcPr/>
                </a:tc>
                <a:tc>
                  <a:txBody>
                    <a:bodyPr/>
                    <a:lstStyle/>
                    <a:p>
                      <a:r>
                        <a:rPr lang="en-US" dirty="0" smtClean="0"/>
                        <a:t>20</a:t>
                      </a:r>
                      <a:endParaRPr lang="sk-SK" dirty="0"/>
                    </a:p>
                  </a:txBody>
                  <a:tcPr/>
                </a:tc>
                <a:tc>
                  <a:txBody>
                    <a:bodyPr/>
                    <a:lstStyle/>
                    <a:p>
                      <a:r>
                        <a:rPr lang="en-US" dirty="0" smtClean="0"/>
                        <a:t>3100</a:t>
                      </a:r>
                      <a:endParaRPr lang="sk-SK" dirty="0"/>
                    </a:p>
                  </a:txBody>
                  <a:tcPr/>
                </a:tc>
              </a:tr>
              <a:tr h="370840">
                <a:tc>
                  <a:txBody>
                    <a:bodyPr/>
                    <a:lstStyle/>
                    <a:p>
                      <a:r>
                        <a:rPr lang="sk-SK" dirty="0" err="1" smtClean="0"/>
                        <a:t>Francis</a:t>
                      </a:r>
                      <a:endParaRPr lang="sk-SK" dirty="0"/>
                    </a:p>
                  </a:txBody>
                  <a:tcPr/>
                </a:tc>
                <a:tc>
                  <a:txBody>
                    <a:bodyPr/>
                    <a:lstStyle/>
                    <a:p>
                      <a:r>
                        <a:rPr lang="en-US" dirty="0" smtClean="0"/>
                        <a:t>30</a:t>
                      </a:r>
                      <a:endParaRPr lang="sk-SK" dirty="0"/>
                    </a:p>
                  </a:txBody>
                  <a:tcPr/>
                </a:tc>
                <a:tc>
                  <a:txBody>
                    <a:bodyPr/>
                    <a:lstStyle/>
                    <a:p>
                      <a:r>
                        <a:rPr lang="en-US" dirty="0" smtClean="0"/>
                        <a:t>3050</a:t>
                      </a:r>
                      <a:endParaRPr lang="sk-SK" dirty="0"/>
                    </a:p>
                  </a:txBody>
                  <a:tcPr/>
                </a:tc>
              </a:tr>
              <a:tr h="370840">
                <a:tc>
                  <a:txBody>
                    <a:bodyPr/>
                    <a:lstStyle/>
                    <a:p>
                      <a:r>
                        <a:rPr lang="sk-SK" dirty="0" err="1" smtClean="0"/>
                        <a:t>Mike</a:t>
                      </a:r>
                      <a:endParaRPr lang="sk-SK" dirty="0"/>
                    </a:p>
                  </a:txBody>
                  <a:tcPr/>
                </a:tc>
                <a:tc>
                  <a:txBody>
                    <a:bodyPr/>
                    <a:lstStyle/>
                    <a:p>
                      <a:r>
                        <a:rPr lang="en-US" dirty="0" smtClean="0"/>
                        <a:t>40</a:t>
                      </a:r>
                      <a:endParaRPr lang="sk-SK" dirty="0"/>
                    </a:p>
                  </a:txBody>
                  <a:tcPr/>
                </a:tc>
                <a:tc>
                  <a:txBody>
                    <a:bodyPr/>
                    <a:lstStyle/>
                    <a:p>
                      <a:r>
                        <a:rPr lang="en-US" dirty="0" smtClean="0"/>
                        <a:t>5000</a:t>
                      </a:r>
                      <a:endParaRPr lang="sk-SK" dirty="0"/>
                    </a:p>
                  </a:txBody>
                  <a:tcPr/>
                </a:tc>
              </a:tr>
              <a:tr h="370840">
                <a:tc>
                  <a:txBody>
                    <a:bodyPr/>
                    <a:lstStyle/>
                    <a:p>
                      <a:r>
                        <a:rPr lang="sk-SK" dirty="0" smtClean="0"/>
                        <a:t>Anna</a:t>
                      </a:r>
                      <a:endParaRPr lang="sk-SK" dirty="0"/>
                    </a:p>
                  </a:txBody>
                  <a:tcPr/>
                </a:tc>
                <a:tc>
                  <a:txBody>
                    <a:bodyPr/>
                    <a:lstStyle/>
                    <a:p>
                      <a:r>
                        <a:rPr lang="en-US" dirty="0" smtClean="0"/>
                        <a:t>50</a:t>
                      </a:r>
                      <a:endParaRPr lang="sk-SK" dirty="0"/>
                    </a:p>
                  </a:txBody>
                  <a:tcPr/>
                </a:tc>
                <a:tc>
                  <a:txBody>
                    <a:bodyPr/>
                    <a:lstStyle/>
                    <a:p>
                      <a:r>
                        <a:rPr lang="en-US" dirty="0" smtClean="0"/>
                        <a:t>8000</a:t>
                      </a:r>
                      <a:endParaRPr lang="sk-SK" dirty="0"/>
                    </a:p>
                  </a:txBody>
                  <a:tcPr/>
                </a:tc>
              </a:tr>
            </a:tbl>
          </a:graphicData>
        </a:graphic>
      </p:graphicFrame>
      <p:sp>
        <p:nvSpPr>
          <p:cNvPr id="6" name="Right Arrow 5"/>
          <p:cNvSpPr/>
          <p:nvPr/>
        </p:nvSpPr>
        <p:spPr>
          <a:xfrm>
            <a:off x="4910667" y="2852117"/>
            <a:ext cx="1574800" cy="6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TextBox 6"/>
          <p:cNvSpPr txBox="1"/>
          <p:nvPr/>
        </p:nvSpPr>
        <p:spPr>
          <a:xfrm>
            <a:off x="5139267" y="2369516"/>
            <a:ext cx="883575" cy="369332"/>
          </a:xfrm>
          <a:prstGeom prst="rect">
            <a:avLst/>
          </a:prstGeom>
          <a:noFill/>
        </p:spPr>
        <p:txBody>
          <a:bodyPr wrap="none" rtlCol="0">
            <a:spAutoFit/>
          </a:bodyPr>
          <a:lstStyle/>
          <a:p>
            <a:r>
              <a:rPr lang="en-US" dirty="0" smtClean="0"/>
              <a:t>WHERE</a:t>
            </a:r>
            <a:endParaRPr lang="sk-SK" dirty="0"/>
          </a:p>
        </p:txBody>
      </p:sp>
      <p:sp>
        <p:nvSpPr>
          <p:cNvPr id="9" name="Rectangle 8"/>
          <p:cNvSpPr/>
          <p:nvPr/>
        </p:nvSpPr>
        <p:spPr>
          <a:xfrm>
            <a:off x="5376333" y="4960316"/>
            <a:ext cx="6096000" cy="1477328"/>
          </a:xfrm>
          <a:prstGeom prst="rect">
            <a:avLst/>
          </a:prstGeom>
        </p:spPr>
        <p:txBody>
          <a:bodyPr>
            <a:spAutoFit/>
          </a:bodyPr>
          <a:lstStyle/>
          <a:p>
            <a:r>
              <a:rPr lang="sk-SK" b="1" dirty="0" smtClean="0"/>
              <a:t>SELECT</a:t>
            </a:r>
            <a:r>
              <a:rPr lang="sk-SK" dirty="0" smtClean="0"/>
              <a:t> </a:t>
            </a:r>
            <a:r>
              <a:rPr lang="en-US" dirty="0" err="1" smtClean="0"/>
              <a:t>deptno</a:t>
            </a:r>
            <a:r>
              <a:rPr lang="en-US" dirty="0" smtClean="0"/>
              <a:t>, count(*)</a:t>
            </a:r>
            <a:br>
              <a:rPr lang="en-US" dirty="0" smtClean="0"/>
            </a:br>
            <a:r>
              <a:rPr lang="en-US" b="1" dirty="0" smtClean="0"/>
              <a:t>FROM</a:t>
            </a:r>
            <a:r>
              <a:rPr lang="en-US" dirty="0" smtClean="0"/>
              <a:t> </a:t>
            </a:r>
            <a:r>
              <a:rPr lang="en-US" dirty="0" err="1" smtClean="0"/>
              <a:t>emp</a:t>
            </a:r>
            <a:r>
              <a:rPr lang="en-US" dirty="0" smtClean="0"/>
              <a:t> </a:t>
            </a:r>
            <a:br>
              <a:rPr lang="en-US" dirty="0" smtClean="0"/>
            </a:br>
            <a:r>
              <a:rPr lang="en-US" b="1" dirty="0" smtClean="0"/>
              <a:t>WHERE </a:t>
            </a:r>
            <a:r>
              <a:rPr lang="en-US" dirty="0" err="1" smtClean="0"/>
              <a:t>sal</a:t>
            </a:r>
            <a:r>
              <a:rPr lang="en-US" dirty="0" smtClean="0"/>
              <a:t>&gt;3000</a:t>
            </a:r>
            <a:br>
              <a:rPr lang="en-US" dirty="0" smtClean="0"/>
            </a:br>
            <a:r>
              <a:rPr lang="en-US" b="1" dirty="0" smtClean="0"/>
              <a:t>GROUP BY </a:t>
            </a:r>
            <a:r>
              <a:rPr lang="en-US" dirty="0" err="1" smtClean="0"/>
              <a:t>deptno</a:t>
            </a:r>
            <a:r>
              <a:rPr lang="en-US" dirty="0" smtClean="0"/>
              <a:t/>
            </a:r>
            <a:br>
              <a:rPr lang="en-US" dirty="0" smtClean="0"/>
            </a:br>
            <a:r>
              <a:rPr lang="en-US" b="1" dirty="0" smtClean="0"/>
              <a:t>HAVING</a:t>
            </a:r>
            <a:r>
              <a:rPr lang="en-US" dirty="0" smtClean="0"/>
              <a:t> count(*)&gt;=2</a:t>
            </a:r>
            <a:endParaRPr lang="sk-SK" dirty="0"/>
          </a:p>
        </p:txBody>
      </p:sp>
    </p:spTree>
    <p:extLst>
      <p:ext uri="{BB962C8B-B14F-4D97-AF65-F5344CB8AC3E}">
        <p14:creationId xmlns:p14="http://schemas.microsoft.com/office/powerpoint/2010/main" val="196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GROUP BY príklad</a:t>
            </a:r>
            <a:endParaRPr lang="sk-SK" dirty="0"/>
          </a:p>
        </p:txBody>
      </p:sp>
      <p:graphicFrame>
        <p:nvGraphicFramePr>
          <p:cNvPr id="5" name="Table 4"/>
          <p:cNvGraphicFramePr>
            <a:graphicFrameLocks noGrp="1"/>
          </p:cNvGraphicFramePr>
          <p:nvPr>
            <p:extLst>
              <p:ext uri="{D42A27DB-BD31-4B8C-83A1-F6EECF244321}">
                <p14:modId xmlns:p14="http://schemas.microsoft.com/office/powerpoint/2010/main" val="1410200512"/>
              </p:ext>
            </p:extLst>
          </p:nvPr>
        </p:nvGraphicFramePr>
        <p:xfrm>
          <a:off x="838200" y="2030102"/>
          <a:ext cx="3776133" cy="2590800"/>
        </p:xfrm>
        <a:graphic>
          <a:graphicData uri="http://schemas.openxmlformats.org/drawingml/2006/table">
            <a:tbl>
              <a:tblPr firstRow="1" bandRow="1">
                <a:tableStyleId>{5C22544A-7EE6-4342-B048-85BDC9FD1C3A}</a:tableStyleId>
              </a:tblPr>
              <a:tblGrid>
                <a:gridCol w="1312333"/>
                <a:gridCol w="1109134"/>
                <a:gridCol w="1354666"/>
              </a:tblGrid>
              <a:tr h="249661">
                <a:tc>
                  <a:txBody>
                    <a:bodyPr/>
                    <a:lstStyle/>
                    <a:p>
                      <a:r>
                        <a:rPr lang="sk-SK" dirty="0" err="1" smtClean="0"/>
                        <a:t>name</a:t>
                      </a:r>
                      <a:endParaRPr lang="sk-SK" dirty="0"/>
                    </a:p>
                  </a:txBody>
                  <a:tcPr/>
                </a:tc>
                <a:tc>
                  <a:txBody>
                    <a:bodyPr/>
                    <a:lstStyle/>
                    <a:p>
                      <a:r>
                        <a:rPr lang="en-US" dirty="0" smtClean="0"/>
                        <a:t>d</a:t>
                      </a:r>
                      <a:r>
                        <a:rPr lang="sk-SK" dirty="0" err="1" smtClean="0"/>
                        <a:t>eptno</a:t>
                      </a:r>
                      <a:endParaRPr lang="sk-SK" dirty="0"/>
                    </a:p>
                  </a:txBody>
                  <a:tcPr/>
                </a:tc>
                <a:tc>
                  <a:txBody>
                    <a:bodyPr/>
                    <a:lstStyle/>
                    <a:p>
                      <a:r>
                        <a:rPr lang="sk-SK" dirty="0" smtClean="0"/>
                        <a:t>sal</a:t>
                      </a:r>
                      <a:endParaRPr lang="sk-SK" dirty="0"/>
                    </a:p>
                  </a:txBody>
                  <a:tcPr/>
                </a:tc>
              </a:tr>
              <a:tr h="370840">
                <a:tc>
                  <a:txBody>
                    <a:bodyPr/>
                    <a:lstStyle/>
                    <a:p>
                      <a:r>
                        <a:rPr lang="sk-SK" dirty="0" smtClean="0"/>
                        <a:t>George</a:t>
                      </a:r>
                      <a:endParaRPr lang="sk-SK" dirty="0"/>
                    </a:p>
                  </a:txBody>
                  <a:tcPr/>
                </a:tc>
                <a:tc>
                  <a:txBody>
                    <a:bodyPr/>
                    <a:lstStyle/>
                    <a:p>
                      <a:r>
                        <a:rPr lang="en-US" dirty="0" smtClean="0"/>
                        <a:t>10</a:t>
                      </a:r>
                      <a:endParaRPr lang="sk-SK" dirty="0"/>
                    </a:p>
                  </a:txBody>
                  <a:tcPr/>
                </a:tc>
                <a:tc>
                  <a:txBody>
                    <a:bodyPr/>
                    <a:lstStyle/>
                    <a:p>
                      <a:r>
                        <a:rPr lang="en-US" dirty="0" smtClean="0"/>
                        <a:t>3200</a:t>
                      </a:r>
                      <a:endParaRPr lang="sk-SK" dirty="0"/>
                    </a:p>
                  </a:txBody>
                  <a:tcPr/>
                </a:tc>
              </a:tr>
              <a:tr h="370840">
                <a:tc>
                  <a:txBody>
                    <a:bodyPr/>
                    <a:lstStyle/>
                    <a:p>
                      <a:r>
                        <a:rPr lang="sk-SK" dirty="0" smtClean="0"/>
                        <a:t>Thomas</a:t>
                      </a:r>
                      <a:endParaRPr lang="sk-SK" dirty="0"/>
                    </a:p>
                  </a:txBody>
                  <a:tcPr/>
                </a:tc>
                <a:tc>
                  <a:txBody>
                    <a:bodyPr/>
                    <a:lstStyle/>
                    <a:p>
                      <a:r>
                        <a:rPr lang="en-US" dirty="0" smtClean="0"/>
                        <a:t>10</a:t>
                      </a:r>
                      <a:endParaRPr lang="sk-SK" dirty="0"/>
                    </a:p>
                  </a:txBody>
                  <a:tcPr/>
                </a:tc>
                <a:tc>
                  <a:txBody>
                    <a:bodyPr/>
                    <a:lstStyle/>
                    <a:p>
                      <a:r>
                        <a:rPr lang="en-US" dirty="0" smtClean="0"/>
                        <a:t>3100</a:t>
                      </a:r>
                      <a:endParaRPr lang="sk-SK" dirty="0"/>
                    </a:p>
                  </a:txBody>
                  <a:tcPr/>
                </a:tc>
              </a:tr>
              <a:tr h="370840">
                <a:tc>
                  <a:txBody>
                    <a:bodyPr/>
                    <a:lstStyle/>
                    <a:p>
                      <a:r>
                        <a:rPr lang="sk-SK" dirty="0" err="1" smtClean="0"/>
                        <a:t>Lucas</a:t>
                      </a:r>
                      <a:endParaRPr lang="sk-SK" dirty="0"/>
                    </a:p>
                  </a:txBody>
                  <a:tcPr/>
                </a:tc>
                <a:tc>
                  <a:txBody>
                    <a:bodyPr/>
                    <a:lstStyle/>
                    <a:p>
                      <a:r>
                        <a:rPr lang="en-US" dirty="0" smtClean="0"/>
                        <a:t>20</a:t>
                      </a:r>
                      <a:endParaRPr lang="sk-SK" dirty="0"/>
                    </a:p>
                  </a:txBody>
                  <a:tcPr/>
                </a:tc>
                <a:tc>
                  <a:txBody>
                    <a:bodyPr/>
                    <a:lstStyle/>
                    <a:p>
                      <a:r>
                        <a:rPr lang="en-US" dirty="0" smtClean="0"/>
                        <a:t>3100</a:t>
                      </a:r>
                      <a:endParaRPr lang="sk-SK" dirty="0"/>
                    </a:p>
                  </a:txBody>
                  <a:tcPr/>
                </a:tc>
              </a:tr>
              <a:tr h="370840">
                <a:tc>
                  <a:txBody>
                    <a:bodyPr/>
                    <a:lstStyle/>
                    <a:p>
                      <a:r>
                        <a:rPr lang="sk-SK" dirty="0" err="1" smtClean="0"/>
                        <a:t>Francis</a:t>
                      </a:r>
                      <a:endParaRPr lang="sk-SK" dirty="0"/>
                    </a:p>
                  </a:txBody>
                  <a:tcPr/>
                </a:tc>
                <a:tc>
                  <a:txBody>
                    <a:bodyPr/>
                    <a:lstStyle/>
                    <a:p>
                      <a:r>
                        <a:rPr lang="en-US" dirty="0" smtClean="0"/>
                        <a:t>30</a:t>
                      </a:r>
                      <a:endParaRPr lang="sk-SK" dirty="0"/>
                    </a:p>
                  </a:txBody>
                  <a:tcPr/>
                </a:tc>
                <a:tc>
                  <a:txBody>
                    <a:bodyPr/>
                    <a:lstStyle/>
                    <a:p>
                      <a:r>
                        <a:rPr lang="en-US" dirty="0" smtClean="0"/>
                        <a:t>3050</a:t>
                      </a:r>
                      <a:endParaRPr lang="sk-SK" dirty="0"/>
                    </a:p>
                  </a:txBody>
                  <a:tcPr/>
                </a:tc>
              </a:tr>
              <a:tr h="370840">
                <a:tc>
                  <a:txBody>
                    <a:bodyPr/>
                    <a:lstStyle/>
                    <a:p>
                      <a:r>
                        <a:rPr lang="sk-SK" dirty="0" err="1" smtClean="0"/>
                        <a:t>Mike</a:t>
                      </a:r>
                      <a:endParaRPr lang="sk-SK" dirty="0"/>
                    </a:p>
                  </a:txBody>
                  <a:tcPr/>
                </a:tc>
                <a:tc>
                  <a:txBody>
                    <a:bodyPr/>
                    <a:lstStyle/>
                    <a:p>
                      <a:r>
                        <a:rPr lang="en-US" dirty="0" smtClean="0"/>
                        <a:t>40</a:t>
                      </a:r>
                      <a:endParaRPr lang="sk-SK" dirty="0"/>
                    </a:p>
                  </a:txBody>
                  <a:tcPr/>
                </a:tc>
                <a:tc>
                  <a:txBody>
                    <a:bodyPr/>
                    <a:lstStyle/>
                    <a:p>
                      <a:r>
                        <a:rPr lang="en-US" dirty="0" smtClean="0"/>
                        <a:t>5000</a:t>
                      </a:r>
                      <a:endParaRPr lang="sk-SK" dirty="0"/>
                    </a:p>
                  </a:txBody>
                  <a:tcPr/>
                </a:tc>
              </a:tr>
              <a:tr h="370840">
                <a:tc>
                  <a:txBody>
                    <a:bodyPr/>
                    <a:lstStyle/>
                    <a:p>
                      <a:r>
                        <a:rPr lang="sk-SK" dirty="0" smtClean="0"/>
                        <a:t>Anna</a:t>
                      </a:r>
                      <a:endParaRPr lang="sk-SK" dirty="0"/>
                    </a:p>
                  </a:txBody>
                  <a:tcPr/>
                </a:tc>
                <a:tc>
                  <a:txBody>
                    <a:bodyPr/>
                    <a:lstStyle/>
                    <a:p>
                      <a:r>
                        <a:rPr lang="en-US" dirty="0" smtClean="0"/>
                        <a:t>50</a:t>
                      </a:r>
                      <a:endParaRPr lang="sk-SK" dirty="0"/>
                    </a:p>
                  </a:txBody>
                  <a:tcPr/>
                </a:tc>
                <a:tc>
                  <a:txBody>
                    <a:bodyPr/>
                    <a:lstStyle/>
                    <a:p>
                      <a:r>
                        <a:rPr lang="en-US" dirty="0" smtClean="0"/>
                        <a:t>8000</a:t>
                      </a:r>
                      <a:endParaRPr lang="sk-SK" dirty="0"/>
                    </a:p>
                  </a:txBody>
                  <a:tcPr/>
                </a:tc>
              </a:tr>
            </a:tbl>
          </a:graphicData>
        </a:graphic>
      </p:graphicFrame>
      <p:sp>
        <p:nvSpPr>
          <p:cNvPr id="6" name="Right Arrow 5"/>
          <p:cNvSpPr/>
          <p:nvPr/>
        </p:nvSpPr>
        <p:spPr>
          <a:xfrm>
            <a:off x="4910667" y="2852117"/>
            <a:ext cx="1574800" cy="6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TextBox 6"/>
          <p:cNvSpPr txBox="1"/>
          <p:nvPr/>
        </p:nvSpPr>
        <p:spPr>
          <a:xfrm>
            <a:off x="5139267" y="2369516"/>
            <a:ext cx="1155445" cy="369332"/>
          </a:xfrm>
          <a:prstGeom prst="rect">
            <a:avLst/>
          </a:prstGeom>
          <a:noFill/>
        </p:spPr>
        <p:txBody>
          <a:bodyPr wrap="none" rtlCol="0">
            <a:spAutoFit/>
          </a:bodyPr>
          <a:lstStyle/>
          <a:p>
            <a:r>
              <a:rPr lang="en-US" dirty="0" smtClean="0"/>
              <a:t>GROUP BY</a:t>
            </a:r>
            <a:endParaRPr lang="sk-SK" dirty="0"/>
          </a:p>
        </p:txBody>
      </p:sp>
      <p:sp>
        <p:nvSpPr>
          <p:cNvPr id="9" name="Rectangle 8"/>
          <p:cNvSpPr/>
          <p:nvPr/>
        </p:nvSpPr>
        <p:spPr>
          <a:xfrm>
            <a:off x="838200" y="4960316"/>
            <a:ext cx="6096000" cy="1477328"/>
          </a:xfrm>
          <a:prstGeom prst="rect">
            <a:avLst/>
          </a:prstGeom>
        </p:spPr>
        <p:txBody>
          <a:bodyPr>
            <a:spAutoFit/>
          </a:bodyPr>
          <a:lstStyle/>
          <a:p>
            <a:r>
              <a:rPr lang="sk-SK" b="1" dirty="0" smtClean="0"/>
              <a:t>SELECT</a:t>
            </a:r>
            <a:r>
              <a:rPr lang="sk-SK" dirty="0" smtClean="0"/>
              <a:t> </a:t>
            </a:r>
            <a:r>
              <a:rPr lang="en-US" dirty="0" err="1" smtClean="0"/>
              <a:t>deptno</a:t>
            </a:r>
            <a:r>
              <a:rPr lang="en-US" dirty="0" smtClean="0"/>
              <a:t>, count(*)</a:t>
            </a:r>
            <a:br>
              <a:rPr lang="en-US" dirty="0" smtClean="0"/>
            </a:br>
            <a:r>
              <a:rPr lang="en-US" b="1" dirty="0" smtClean="0"/>
              <a:t>FROM</a:t>
            </a:r>
            <a:r>
              <a:rPr lang="en-US" dirty="0" smtClean="0"/>
              <a:t> </a:t>
            </a:r>
            <a:r>
              <a:rPr lang="en-US" dirty="0" err="1" smtClean="0"/>
              <a:t>emp</a:t>
            </a:r>
            <a:r>
              <a:rPr lang="en-US" dirty="0" smtClean="0"/>
              <a:t> </a:t>
            </a:r>
            <a:br>
              <a:rPr lang="en-US" dirty="0" smtClean="0"/>
            </a:br>
            <a:r>
              <a:rPr lang="en-US" b="1" dirty="0" smtClean="0"/>
              <a:t>WHERE </a:t>
            </a:r>
            <a:r>
              <a:rPr lang="en-US" dirty="0" err="1" smtClean="0"/>
              <a:t>sal</a:t>
            </a:r>
            <a:r>
              <a:rPr lang="en-US" dirty="0" smtClean="0"/>
              <a:t>&gt;3000</a:t>
            </a:r>
            <a:br>
              <a:rPr lang="en-US" dirty="0" smtClean="0"/>
            </a:br>
            <a:r>
              <a:rPr lang="en-US" b="1" dirty="0" smtClean="0"/>
              <a:t>GROUP BY </a:t>
            </a:r>
            <a:r>
              <a:rPr lang="en-US" dirty="0" err="1" smtClean="0"/>
              <a:t>deptno</a:t>
            </a:r>
            <a:r>
              <a:rPr lang="en-US" dirty="0" smtClean="0"/>
              <a:t/>
            </a:r>
            <a:br>
              <a:rPr lang="en-US" dirty="0" smtClean="0"/>
            </a:br>
            <a:r>
              <a:rPr lang="en-US" b="1" dirty="0" smtClean="0"/>
              <a:t>HAVING</a:t>
            </a:r>
            <a:r>
              <a:rPr lang="en-US" dirty="0" smtClean="0"/>
              <a:t> count(*)&gt;=2</a:t>
            </a:r>
            <a:endParaRPr lang="sk-SK" dirty="0"/>
          </a:p>
        </p:txBody>
      </p:sp>
      <p:graphicFrame>
        <p:nvGraphicFramePr>
          <p:cNvPr id="8" name="Table 7"/>
          <p:cNvGraphicFramePr>
            <a:graphicFrameLocks noGrp="1"/>
          </p:cNvGraphicFramePr>
          <p:nvPr>
            <p:extLst>
              <p:ext uri="{D42A27DB-BD31-4B8C-83A1-F6EECF244321}">
                <p14:modId xmlns:p14="http://schemas.microsoft.com/office/powerpoint/2010/main" val="3054386574"/>
              </p:ext>
            </p:extLst>
          </p:nvPr>
        </p:nvGraphicFramePr>
        <p:xfrm>
          <a:off x="6722532" y="1254608"/>
          <a:ext cx="4927602" cy="4719320"/>
        </p:xfrm>
        <a:graphic>
          <a:graphicData uri="http://schemas.openxmlformats.org/drawingml/2006/table">
            <a:tbl>
              <a:tblPr firstRow="1" bandRow="1">
                <a:tableStyleId>{5C22544A-7EE6-4342-B048-85BDC9FD1C3A}</a:tableStyleId>
              </a:tblPr>
              <a:tblGrid>
                <a:gridCol w="1010289"/>
                <a:gridCol w="1010289"/>
                <a:gridCol w="1010289"/>
                <a:gridCol w="853858"/>
                <a:gridCol w="1042877"/>
              </a:tblGrid>
              <a:tr h="249661">
                <a:tc>
                  <a:txBody>
                    <a:bodyPr/>
                    <a:lstStyle/>
                    <a:p>
                      <a:r>
                        <a:rPr lang="en-US" dirty="0" err="1" smtClean="0"/>
                        <a:t>deptno</a:t>
                      </a:r>
                      <a:endParaRPr lang="sk-SK" dirty="0"/>
                    </a:p>
                  </a:txBody>
                  <a:tcPr/>
                </a:tc>
                <a:tc>
                  <a:txBody>
                    <a:bodyPr/>
                    <a:lstStyle/>
                    <a:p>
                      <a:r>
                        <a:rPr lang="en-US" dirty="0" smtClean="0"/>
                        <a:t>count(*)</a:t>
                      </a:r>
                      <a:endParaRPr lang="sk-SK" dirty="0"/>
                    </a:p>
                  </a:txBody>
                  <a:tcPr/>
                </a:tc>
                <a:tc>
                  <a:txBody>
                    <a:bodyPr/>
                    <a:lstStyle/>
                    <a:p>
                      <a:r>
                        <a:rPr lang="sk-SK" dirty="0" err="1" smtClean="0"/>
                        <a:t>Name</a:t>
                      </a:r>
                      <a:endParaRPr lang="sk-SK" dirty="0"/>
                    </a:p>
                  </a:txBody>
                  <a:tcPr/>
                </a:tc>
                <a:tc>
                  <a:txBody>
                    <a:bodyPr/>
                    <a:lstStyle/>
                    <a:p>
                      <a:r>
                        <a:rPr lang="en-US" dirty="0" smtClean="0"/>
                        <a:t>d</a:t>
                      </a:r>
                      <a:r>
                        <a:rPr lang="sk-SK" dirty="0" err="1" smtClean="0"/>
                        <a:t>eptno</a:t>
                      </a:r>
                      <a:endParaRPr lang="sk-SK" dirty="0"/>
                    </a:p>
                  </a:txBody>
                  <a:tcPr/>
                </a:tc>
                <a:tc>
                  <a:txBody>
                    <a:bodyPr/>
                    <a:lstStyle/>
                    <a:p>
                      <a:r>
                        <a:rPr lang="sk-SK" dirty="0" smtClean="0"/>
                        <a:t>sal</a:t>
                      </a:r>
                      <a:endParaRPr lang="sk-SK" dirty="0"/>
                    </a:p>
                  </a:txBody>
                  <a:tcPr/>
                </a:tc>
              </a:tr>
              <a:tr h="370840">
                <a:tc>
                  <a:txBody>
                    <a:bodyPr/>
                    <a:lstStyle/>
                    <a:p>
                      <a:r>
                        <a:rPr lang="en-US" dirty="0" smtClean="0"/>
                        <a:t>10</a:t>
                      </a:r>
                      <a:endParaRPr lang="sk-SK" dirty="0"/>
                    </a:p>
                  </a:txBody>
                  <a:tcPr/>
                </a:tc>
                <a:tc>
                  <a:txBody>
                    <a:bodyPr/>
                    <a:lstStyle/>
                    <a:p>
                      <a:r>
                        <a:rPr lang="en-US" dirty="0" smtClean="0"/>
                        <a:t>2</a:t>
                      </a:r>
                      <a:endParaRPr lang="sk-SK" dirty="0"/>
                    </a:p>
                  </a:txBody>
                  <a:tcPr/>
                </a:tc>
                <a:tc>
                  <a:txBody>
                    <a:bodyPr/>
                    <a:lstStyle/>
                    <a:p>
                      <a:endParaRPr lang="sk-SK"/>
                    </a:p>
                  </a:txBody>
                  <a:tcPr/>
                </a:tc>
                <a:tc>
                  <a:txBody>
                    <a:bodyPr/>
                    <a:lstStyle/>
                    <a:p>
                      <a:endParaRPr lang="sk-SK"/>
                    </a:p>
                  </a:txBody>
                  <a:tcPr/>
                </a:tc>
                <a:tc>
                  <a:txBody>
                    <a:bodyPr/>
                    <a:lstStyle/>
                    <a:p>
                      <a:endParaRPr lang="sk-SK"/>
                    </a:p>
                  </a:txBody>
                  <a:tcPr/>
                </a:tc>
              </a:tr>
              <a:tr h="370840">
                <a:tc>
                  <a:txBody>
                    <a:bodyPr/>
                    <a:lstStyle/>
                    <a:p>
                      <a:endParaRPr lang="sk-SK" dirty="0"/>
                    </a:p>
                  </a:txBody>
                  <a:tcPr/>
                </a:tc>
                <a:tc>
                  <a:txBody>
                    <a:bodyPr/>
                    <a:lstStyle/>
                    <a:p>
                      <a:endParaRPr lang="sk-SK" dirty="0"/>
                    </a:p>
                  </a:txBody>
                  <a:tcPr/>
                </a:tc>
                <a:tc>
                  <a:txBody>
                    <a:bodyPr/>
                    <a:lstStyle/>
                    <a:p>
                      <a:r>
                        <a:rPr lang="sk-SK" sz="1400" dirty="0" smtClean="0">
                          <a:solidFill>
                            <a:schemeClr val="bg1">
                              <a:lumMod val="50000"/>
                            </a:schemeClr>
                          </a:solidFill>
                        </a:rPr>
                        <a:t>George</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10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3200</a:t>
                      </a:r>
                      <a:endParaRPr lang="sk-SK" sz="1400"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smtClean="0">
                          <a:solidFill>
                            <a:schemeClr val="bg1">
                              <a:lumMod val="50000"/>
                            </a:schemeClr>
                          </a:solidFill>
                        </a:rPr>
                        <a:t>Thomas</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10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3100</a:t>
                      </a:r>
                      <a:endParaRPr lang="sk-SK" sz="1400" dirty="0">
                        <a:solidFill>
                          <a:schemeClr val="bg1">
                            <a:lumMod val="50000"/>
                          </a:schemeClr>
                        </a:solidFill>
                      </a:endParaRPr>
                    </a:p>
                  </a:txBody>
                  <a:tcPr/>
                </a:tc>
              </a:tr>
              <a:tr h="370840">
                <a:tc>
                  <a:txBody>
                    <a:bodyPr/>
                    <a:lstStyle/>
                    <a:p>
                      <a:r>
                        <a:rPr lang="en-US" dirty="0" smtClean="0"/>
                        <a:t>20</a:t>
                      </a:r>
                      <a:endParaRPr lang="sk-SK" dirty="0"/>
                    </a:p>
                  </a:txBody>
                  <a:tcPr/>
                </a:tc>
                <a:tc>
                  <a:txBody>
                    <a:bodyPr/>
                    <a:lstStyle/>
                    <a:p>
                      <a:r>
                        <a:rPr lang="en-US" dirty="0" smtClean="0"/>
                        <a:t>1</a:t>
                      </a:r>
                      <a:endParaRPr lang="sk-SK" dirty="0"/>
                    </a:p>
                  </a:txBody>
                  <a:tcPr/>
                </a:tc>
                <a:tc>
                  <a:txBody>
                    <a:bodyPr/>
                    <a:lstStyle/>
                    <a:p>
                      <a:endParaRPr lang="sk-SK">
                        <a:solidFill>
                          <a:schemeClr val="bg1">
                            <a:lumMod val="50000"/>
                          </a:schemeClr>
                        </a:solidFill>
                      </a:endParaRPr>
                    </a:p>
                  </a:txBody>
                  <a:tcPr/>
                </a:tc>
                <a:tc>
                  <a:txBody>
                    <a:bodyPr/>
                    <a:lstStyle/>
                    <a:p>
                      <a:endParaRPr lang="sk-SK" dirty="0">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err="1" smtClean="0">
                          <a:solidFill>
                            <a:schemeClr val="bg1">
                              <a:lumMod val="50000"/>
                            </a:schemeClr>
                          </a:solidFill>
                        </a:rPr>
                        <a:t>Lucas</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20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3100</a:t>
                      </a:r>
                      <a:endParaRPr lang="sk-SK" sz="1400" dirty="0">
                        <a:solidFill>
                          <a:schemeClr val="bg1">
                            <a:lumMod val="50000"/>
                          </a:schemeClr>
                        </a:solidFill>
                      </a:endParaRPr>
                    </a:p>
                  </a:txBody>
                  <a:tcPr/>
                </a:tc>
              </a:tr>
              <a:tr h="370840">
                <a:tc>
                  <a:txBody>
                    <a:bodyPr/>
                    <a:lstStyle/>
                    <a:p>
                      <a:r>
                        <a:rPr lang="en-US" dirty="0" smtClean="0"/>
                        <a:t>30</a:t>
                      </a:r>
                      <a:endParaRPr lang="sk-SK" dirty="0"/>
                    </a:p>
                  </a:txBody>
                  <a:tcPr/>
                </a:tc>
                <a:tc>
                  <a:txBody>
                    <a:bodyPr/>
                    <a:lstStyle/>
                    <a:p>
                      <a:r>
                        <a:rPr lang="en-US" dirty="0" smtClean="0"/>
                        <a:t>1</a:t>
                      </a:r>
                      <a:endParaRPr lang="sk-SK" dirty="0"/>
                    </a:p>
                  </a:txBody>
                  <a:tcPr/>
                </a:tc>
                <a:tc>
                  <a:txBody>
                    <a:bodyPr/>
                    <a:lstStyle/>
                    <a:p>
                      <a:endParaRPr lang="sk-SK">
                        <a:solidFill>
                          <a:schemeClr val="bg1">
                            <a:lumMod val="50000"/>
                          </a:schemeClr>
                        </a:solidFill>
                      </a:endParaRPr>
                    </a:p>
                  </a:txBody>
                  <a:tcPr/>
                </a:tc>
                <a:tc>
                  <a:txBody>
                    <a:bodyPr/>
                    <a:lstStyle/>
                    <a:p>
                      <a:endParaRPr lang="sk-SK">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err="1" smtClean="0">
                          <a:solidFill>
                            <a:schemeClr val="bg1">
                              <a:lumMod val="50000"/>
                            </a:schemeClr>
                          </a:solidFill>
                        </a:rPr>
                        <a:t>Francis</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3050</a:t>
                      </a:r>
                      <a:endParaRPr lang="sk-SK" sz="1400" dirty="0">
                        <a:solidFill>
                          <a:schemeClr val="bg1">
                            <a:lumMod val="50000"/>
                          </a:schemeClr>
                        </a:solidFill>
                      </a:endParaRPr>
                    </a:p>
                  </a:txBody>
                  <a:tcPr/>
                </a:tc>
              </a:tr>
              <a:tr h="370840">
                <a:tc>
                  <a:txBody>
                    <a:bodyPr/>
                    <a:lstStyle/>
                    <a:p>
                      <a:r>
                        <a:rPr lang="en-US" dirty="0" smtClean="0"/>
                        <a:t>40</a:t>
                      </a:r>
                      <a:endParaRPr lang="sk-SK" dirty="0"/>
                    </a:p>
                  </a:txBody>
                  <a:tcPr/>
                </a:tc>
                <a:tc>
                  <a:txBody>
                    <a:bodyPr/>
                    <a:lstStyle/>
                    <a:p>
                      <a:r>
                        <a:rPr lang="en-US" dirty="0" smtClean="0"/>
                        <a:t>1</a:t>
                      </a:r>
                      <a:endParaRPr lang="sk-SK" dirty="0"/>
                    </a:p>
                  </a:txBody>
                  <a:tcPr/>
                </a:tc>
                <a:tc>
                  <a:txBody>
                    <a:bodyPr/>
                    <a:lstStyle/>
                    <a:p>
                      <a:endParaRPr lang="sk-SK">
                        <a:solidFill>
                          <a:schemeClr val="bg1">
                            <a:lumMod val="50000"/>
                          </a:schemeClr>
                        </a:solidFill>
                      </a:endParaRPr>
                    </a:p>
                  </a:txBody>
                  <a:tcPr/>
                </a:tc>
                <a:tc>
                  <a:txBody>
                    <a:bodyPr/>
                    <a:lstStyle/>
                    <a:p>
                      <a:endParaRPr lang="sk-SK">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err="1" smtClean="0">
                          <a:solidFill>
                            <a:schemeClr val="bg1">
                              <a:lumMod val="50000"/>
                            </a:schemeClr>
                          </a:solidFill>
                        </a:rPr>
                        <a:t>Mike</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40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5000</a:t>
                      </a:r>
                      <a:endParaRPr lang="sk-SK" sz="1400" dirty="0">
                        <a:solidFill>
                          <a:schemeClr val="bg1">
                            <a:lumMod val="50000"/>
                          </a:schemeClr>
                        </a:solidFill>
                      </a:endParaRPr>
                    </a:p>
                  </a:txBody>
                  <a:tcPr/>
                </a:tc>
              </a:tr>
              <a:tr h="370840">
                <a:tc>
                  <a:txBody>
                    <a:bodyPr/>
                    <a:lstStyle/>
                    <a:p>
                      <a:r>
                        <a:rPr lang="en-US" dirty="0" smtClean="0"/>
                        <a:t>50</a:t>
                      </a:r>
                      <a:endParaRPr lang="sk-SK" dirty="0"/>
                    </a:p>
                  </a:txBody>
                  <a:tcPr/>
                </a:tc>
                <a:tc>
                  <a:txBody>
                    <a:bodyPr/>
                    <a:lstStyle/>
                    <a:p>
                      <a:r>
                        <a:rPr lang="en-US" dirty="0" smtClean="0"/>
                        <a:t>1</a:t>
                      </a:r>
                      <a:endParaRPr lang="sk-SK" dirty="0"/>
                    </a:p>
                  </a:txBody>
                  <a:tcPr/>
                </a:tc>
                <a:tc>
                  <a:txBody>
                    <a:bodyPr/>
                    <a:lstStyle/>
                    <a:p>
                      <a:endParaRPr lang="sk-SK">
                        <a:solidFill>
                          <a:schemeClr val="bg1">
                            <a:lumMod val="50000"/>
                          </a:schemeClr>
                        </a:solidFill>
                      </a:endParaRPr>
                    </a:p>
                  </a:txBody>
                  <a:tcPr/>
                </a:tc>
                <a:tc>
                  <a:txBody>
                    <a:bodyPr/>
                    <a:lstStyle/>
                    <a:p>
                      <a:endParaRPr lang="sk-SK">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smtClean="0">
                          <a:solidFill>
                            <a:schemeClr val="bg1">
                              <a:lumMod val="50000"/>
                            </a:schemeClr>
                          </a:solidFill>
                        </a:rPr>
                        <a:t>Anna</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50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8000</a:t>
                      </a:r>
                      <a:endParaRPr lang="sk-SK" sz="1400" dirty="0">
                        <a:solidFill>
                          <a:schemeClr val="bg1">
                            <a:lumMod val="50000"/>
                          </a:schemeClr>
                        </a:solidFill>
                      </a:endParaRPr>
                    </a:p>
                  </a:txBody>
                  <a:tcPr/>
                </a:tc>
              </a:tr>
            </a:tbl>
          </a:graphicData>
        </a:graphic>
      </p:graphicFrame>
    </p:spTree>
    <p:extLst>
      <p:ext uri="{BB962C8B-B14F-4D97-AF65-F5344CB8AC3E}">
        <p14:creationId xmlns:p14="http://schemas.microsoft.com/office/powerpoint/2010/main" val="12761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GROUP BY príklad</a:t>
            </a:r>
            <a:endParaRPr lang="sk-SK" dirty="0"/>
          </a:p>
        </p:txBody>
      </p:sp>
      <p:sp>
        <p:nvSpPr>
          <p:cNvPr id="6" name="Right Arrow 5"/>
          <p:cNvSpPr/>
          <p:nvPr/>
        </p:nvSpPr>
        <p:spPr>
          <a:xfrm>
            <a:off x="6049957" y="3148391"/>
            <a:ext cx="1574800" cy="6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TextBox 6"/>
          <p:cNvSpPr txBox="1"/>
          <p:nvPr/>
        </p:nvSpPr>
        <p:spPr>
          <a:xfrm>
            <a:off x="6096000" y="2736725"/>
            <a:ext cx="936090" cy="369332"/>
          </a:xfrm>
          <a:prstGeom prst="rect">
            <a:avLst/>
          </a:prstGeom>
          <a:noFill/>
        </p:spPr>
        <p:txBody>
          <a:bodyPr wrap="none" rtlCol="0">
            <a:spAutoFit/>
          </a:bodyPr>
          <a:lstStyle/>
          <a:p>
            <a:r>
              <a:rPr lang="sk-SK" dirty="0" smtClean="0"/>
              <a:t>HAVING</a:t>
            </a:r>
            <a:endParaRPr lang="sk-SK" dirty="0"/>
          </a:p>
        </p:txBody>
      </p:sp>
      <p:sp>
        <p:nvSpPr>
          <p:cNvPr id="9" name="Rectangle 8"/>
          <p:cNvSpPr/>
          <p:nvPr/>
        </p:nvSpPr>
        <p:spPr>
          <a:xfrm>
            <a:off x="6934201" y="4400080"/>
            <a:ext cx="3683000" cy="1477328"/>
          </a:xfrm>
          <a:prstGeom prst="rect">
            <a:avLst/>
          </a:prstGeom>
        </p:spPr>
        <p:txBody>
          <a:bodyPr wrap="square">
            <a:spAutoFit/>
          </a:bodyPr>
          <a:lstStyle/>
          <a:p>
            <a:r>
              <a:rPr lang="sk-SK" b="1" dirty="0" smtClean="0"/>
              <a:t>SELECT</a:t>
            </a:r>
            <a:r>
              <a:rPr lang="sk-SK" dirty="0" smtClean="0"/>
              <a:t> </a:t>
            </a:r>
            <a:r>
              <a:rPr lang="en-US" dirty="0" err="1" smtClean="0"/>
              <a:t>deptno</a:t>
            </a:r>
            <a:r>
              <a:rPr lang="en-US" dirty="0" smtClean="0"/>
              <a:t>, count(*)</a:t>
            </a:r>
            <a:br>
              <a:rPr lang="en-US" dirty="0" smtClean="0"/>
            </a:br>
            <a:r>
              <a:rPr lang="en-US" b="1" dirty="0" smtClean="0"/>
              <a:t>FROM</a:t>
            </a:r>
            <a:r>
              <a:rPr lang="en-US" dirty="0" smtClean="0"/>
              <a:t> </a:t>
            </a:r>
            <a:r>
              <a:rPr lang="en-US" dirty="0" err="1" smtClean="0"/>
              <a:t>emp</a:t>
            </a:r>
            <a:r>
              <a:rPr lang="en-US" dirty="0" smtClean="0"/>
              <a:t> </a:t>
            </a:r>
            <a:br>
              <a:rPr lang="en-US" dirty="0" smtClean="0"/>
            </a:br>
            <a:r>
              <a:rPr lang="en-US" b="1" dirty="0" smtClean="0"/>
              <a:t>WHERE </a:t>
            </a:r>
            <a:r>
              <a:rPr lang="en-US" dirty="0" err="1" smtClean="0"/>
              <a:t>sal</a:t>
            </a:r>
            <a:r>
              <a:rPr lang="en-US" dirty="0" smtClean="0"/>
              <a:t>&gt;3000</a:t>
            </a:r>
            <a:br>
              <a:rPr lang="en-US" dirty="0" smtClean="0"/>
            </a:br>
            <a:r>
              <a:rPr lang="en-US" b="1" dirty="0" smtClean="0"/>
              <a:t>GROUP BY </a:t>
            </a:r>
            <a:r>
              <a:rPr lang="en-US" dirty="0" err="1" smtClean="0"/>
              <a:t>deptno</a:t>
            </a:r>
            <a:r>
              <a:rPr lang="en-US" dirty="0" smtClean="0"/>
              <a:t/>
            </a:r>
            <a:br>
              <a:rPr lang="en-US" dirty="0" smtClean="0"/>
            </a:br>
            <a:r>
              <a:rPr lang="en-US" b="1" dirty="0" smtClean="0"/>
              <a:t>HAVING</a:t>
            </a:r>
            <a:r>
              <a:rPr lang="en-US" dirty="0" smtClean="0"/>
              <a:t> count(*)&gt;=2</a:t>
            </a:r>
            <a:endParaRPr lang="sk-SK" dirty="0"/>
          </a:p>
        </p:txBody>
      </p:sp>
      <p:graphicFrame>
        <p:nvGraphicFramePr>
          <p:cNvPr id="8" name="Table 7"/>
          <p:cNvGraphicFramePr>
            <a:graphicFrameLocks noGrp="1"/>
          </p:cNvGraphicFramePr>
          <p:nvPr>
            <p:extLst>
              <p:ext uri="{D42A27DB-BD31-4B8C-83A1-F6EECF244321}">
                <p14:modId xmlns:p14="http://schemas.microsoft.com/office/powerpoint/2010/main" val="3685458151"/>
              </p:ext>
            </p:extLst>
          </p:nvPr>
        </p:nvGraphicFramePr>
        <p:xfrm>
          <a:off x="838200" y="1830341"/>
          <a:ext cx="4927602" cy="4445000"/>
        </p:xfrm>
        <a:graphic>
          <a:graphicData uri="http://schemas.openxmlformats.org/drawingml/2006/table">
            <a:tbl>
              <a:tblPr firstRow="1" bandRow="1">
                <a:tableStyleId>{5C22544A-7EE6-4342-B048-85BDC9FD1C3A}</a:tableStyleId>
              </a:tblPr>
              <a:tblGrid>
                <a:gridCol w="1010289"/>
                <a:gridCol w="1010289"/>
                <a:gridCol w="1010289"/>
                <a:gridCol w="853858"/>
                <a:gridCol w="1042877"/>
              </a:tblGrid>
              <a:tr h="249661">
                <a:tc>
                  <a:txBody>
                    <a:bodyPr/>
                    <a:lstStyle/>
                    <a:p>
                      <a:r>
                        <a:rPr lang="en-US" dirty="0" err="1" smtClean="0"/>
                        <a:t>deptno</a:t>
                      </a:r>
                      <a:endParaRPr lang="sk-SK" dirty="0"/>
                    </a:p>
                  </a:txBody>
                  <a:tcPr/>
                </a:tc>
                <a:tc>
                  <a:txBody>
                    <a:bodyPr/>
                    <a:lstStyle/>
                    <a:p>
                      <a:r>
                        <a:rPr lang="en-US" dirty="0" smtClean="0"/>
                        <a:t>count(*)</a:t>
                      </a:r>
                      <a:endParaRPr lang="sk-SK" dirty="0"/>
                    </a:p>
                  </a:txBody>
                  <a:tcPr/>
                </a:tc>
                <a:tc>
                  <a:txBody>
                    <a:bodyPr/>
                    <a:lstStyle/>
                    <a:p>
                      <a:r>
                        <a:rPr lang="sk-SK" dirty="0" err="1" smtClean="0"/>
                        <a:t>Name</a:t>
                      </a:r>
                      <a:endParaRPr lang="sk-SK" dirty="0"/>
                    </a:p>
                  </a:txBody>
                  <a:tcPr/>
                </a:tc>
                <a:tc>
                  <a:txBody>
                    <a:bodyPr/>
                    <a:lstStyle/>
                    <a:p>
                      <a:r>
                        <a:rPr lang="en-US" dirty="0" smtClean="0"/>
                        <a:t>d</a:t>
                      </a:r>
                      <a:r>
                        <a:rPr lang="sk-SK" dirty="0" err="1" smtClean="0"/>
                        <a:t>eptn</a:t>
                      </a:r>
                      <a:endParaRPr lang="sk-SK" dirty="0"/>
                    </a:p>
                  </a:txBody>
                  <a:tcPr/>
                </a:tc>
                <a:tc>
                  <a:txBody>
                    <a:bodyPr/>
                    <a:lstStyle/>
                    <a:p>
                      <a:r>
                        <a:rPr lang="sk-SK" dirty="0" smtClean="0"/>
                        <a:t>sal</a:t>
                      </a:r>
                      <a:endParaRPr lang="sk-SK" dirty="0"/>
                    </a:p>
                  </a:txBody>
                  <a:tcPr/>
                </a:tc>
              </a:tr>
              <a:tr h="370840">
                <a:tc>
                  <a:txBody>
                    <a:bodyPr/>
                    <a:lstStyle/>
                    <a:p>
                      <a:r>
                        <a:rPr lang="en-US" dirty="0" smtClean="0"/>
                        <a:t>10</a:t>
                      </a:r>
                      <a:endParaRPr lang="sk-SK" dirty="0"/>
                    </a:p>
                  </a:txBody>
                  <a:tcPr/>
                </a:tc>
                <a:tc>
                  <a:txBody>
                    <a:bodyPr/>
                    <a:lstStyle/>
                    <a:p>
                      <a:r>
                        <a:rPr lang="en-US" dirty="0" smtClean="0"/>
                        <a:t>2</a:t>
                      </a:r>
                      <a:endParaRPr lang="sk-SK" dirty="0"/>
                    </a:p>
                  </a:txBody>
                  <a:tcPr/>
                </a:tc>
                <a:tc>
                  <a:txBody>
                    <a:bodyPr/>
                    <a:lstStyle/>
                    <a:p>
                      <a:endParaRPr lang="sk-SK"/>
                    </a:p>
                  </a:txBody>
                  <a:tcPr/>
                </a:tc>
                <a:tc>
                  <a:txBody>
                    <a:bodyPr/>
                    <a:lstStyle/>
                    <a:p>
                      <a:endParaRPr lang="sk-SK"/>
                    </a:p>
                  </a:txBody>
                  <a:tcPr/>
                </a:tc>
                <a:tc>
                  <a:txBody>
                    <a:bodyPr/>
                    <a:lstStyle/>
                    <a:p>
                      <a:endParaRPr lang="sk-SK"/>
                    </a:p>
                  </a:txBody>
                  <a:tcPr/>
                </a:tc>
              </a:tr>
              <a:tr h="370840">
                <a:tc>
                  <a:txBody>
                    <a:bodyPr/>
                    <a:lstStyle/>
                    <a:p>
                      <a:endParaRPr lang="sk-SK" dirty="0"/>
                    </a:p>
                  </a:txBody>
                  <a:tcPr/>
                </a:tc>
                <a:tc>
                  <a:txBody>
                    <a:bodyPr/>
                    <a:lstStyle/>
                    <a:p>
                      <a:endParaRPr lang="sk-SK" dirty="0"/>
                    </a:p>
                  </a:txBody>
                  <a:tcPr/>
                </a:tc>
                <a:tc>
                  <a:txBody>
                    <a:bodyPr/>
                    <a:lstStyle/>
                    <a:p>
                      <a:r>
                        <a:rPr lang="sk-SK" sz="1400" dirty="0" smtClean="0">
                          <a:solidFill>
                            <a:schemeClr val="bg1">
                              <a:lumMod val="50000"/>
                            </a:schemeClr>
                          </a:solidFill>
                        </a:rPr>
                        <a:t>George</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10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3200</a:t>
                      </a:r>
                      <a:endParaRPr lang="sk-SK" sz="1400"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smtClean="0">
                          <a:solidFill>
                            <a:schemeClr val="bg1">
                              <a:lumMod val="50000"/>
                            </a:schemeClr>
                          </a:solidFill>
                        </a:rPr>
                        <a:t>Thomas</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10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3100</a:t>
                      </a:r>
                      <a:endParaRPr lang="sk-SK" sz="1400" dirty="0">
                        <a:solidFill>
                          <a:schemeClr val="bg1">
                            <a:lumMod val="50000"/>
                          </a:schemeClr>
                        </a:solidFill>
                      </a:endParaRPr>
                    </a:p>
                  </a:txBody>
                  <a:tcPr/>
                </a:tc>
              </a:tr>
              <a:tr h="370840">
                <a:tc>
                  <a:txBody>
                    <a:bodyPr/>
                    <a:lstStyle/>
                    <a:p>
                      <a:r>
                        <a:rPr lang="en-US" dirty="0" smtClean="0"/>
                        <a:t>20</a:t>
                      </a:r>
                      <a:endParaRPr lang="sk-SK" dirty="0"/>
                    </a:p>
                  </a:txBody>
                  <a:tcPr/>
                </a:tc>
                <a:tc>
                  <a:txBody>
                    <a:bodyPr/>
                    <a:lstStyle/>
                    <a:p>
                      <a:r>
                        <a:rPr lang="en-US" dirty="0" smtClean="0"/>
                        <a:t>1</a:t>
                      </a:r>
                      <a:endParaRPr lang="sk-SK" dirty="0"/>
                    </a:p>
                  </a:txBody>
                  <a:tcPr/>
                </a:tc>
                <a:tc>
                  <a:txBody>
                    <a:bodyPr/>
                    <a:lstStyle/>
                    <a:p>
                      <a:endParaRPr lang="sk-SK" dirty="0">
                        <a:solidFill>
                          <a:schemeClr val="bg1">
                            <a:lumMod val="50000"/>
                          </a:schemeClr>
                        </a:solidFill>
                      </a:endParaRPr>
                    </a:p>
                  </a:txBody>
                  <a:tcPr/>
                </a:tc>
                <a:tc>
                  <a:txBody>
                    <a:bodyPr/>
                    <a:lstStyle/>
                    <a:p>
                      <a:endParaRPr lang="sk-SK" dirty="0">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err="1" smtClean="0">
                          <a:solidFill>
                            <a:schemeClr val="bg1">
                              <a:lumMod val="50000"/>
                            </a:schemeClr>
                          </a:solidFill>
                        </a:rPr>
                        <a:t>Lucas</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20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3100</a:t>
                      </a:r>
                      <a:endParaRPr lang="sk-SK" sz="1400" dirty="0">
                        <a:solidFill>
                          <a:schemeClr val="bg1">
                            <a:lumMod val="50000"/>
                          </a:schemeClr>
                        </a:solidFill>
                      </a:endParaRPr>
                    </a:p>
                  </a:txBody>
                  <a:tcPr/>
                </a:tc>
              </a:tr>
              <a:tr h="370840">
                <a:tc>
                  <a:txBody>
                    <a:bodyPr/>
                    <a:lstStyle/>
                    <a:p>
                      <a:r>
                        <a:rPr lang="en-US" dirty="0" smtClean="0"/>
                        <a:t>30</a:t>
                      </a:r>
                      <a:endParaRPr lang="sk-SK" dirty="0"/>
                    </a:p>
                  </a:txBody>
                  <a:tcPr/>
                </a:tc>
                <a:tc>
                  <a:txBody>
                    <a:bodyPr/>
                    <a:lstStyle/>
                    <a:p>
                      <a:r>
                        <a:rPr lang="en-US" dirty="0" smtClean="0"/>
                        <a:t>1</a:t>
                      </a:r>
                      <a:endParaRPr lang="sk-SK" dirty="0"/>
                    </a:p>
                  </a:txBody>
                  <a:tcPr/>
                </a:tc>
                <a:tc>
                  <a:txBody>
                    <a:bodyPr/>
                    <a:lstStyle/>
                    <a:p>
                      <a:endParaRPr lang="sk-SK">
                        <a:solidFill>
                          <a:schemeClr val="bg1">
                            <a:lumMod val="50000"/>
                          </a:schemeClr>
                        </a:solidFill>
                      </a:endParaRPr>
                    </a:p>
                  </a:txBody>
                  <a:tcPr/>
                </a:tc>
                <a:tc>
                  <a:txBody>
                    <a:bodyPr/>
                    <a:lstStyle/>
                    <a:p>
                      <a:endParaRPr lang="sk-SK">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err="1" smtClean="0">
                          <a:solidFill>
                            <a:schemeClr val="bg1">
                              <a:lumMod val="50000"/>
                            </a:schemeClr>
                          </a:solidFill>
                        </a:rPr>
                        <a:t>Francis</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3050</a:t>
                      </a:r>
                      <a:endParaRPr lang="sk-SK" sz="1400" dirty="0">
                        <a:solidFill>
                          <a:schemeClr val="bg1">
                            <a:lumMod val="50000"/>
                          </a:schemeClr>
                        </a:solidFill>
                      </a:endParaRPr>
                    </a:p>
                  </a:txBody>
                  <a:tcPr/>
                </a:tc>
              </a:tr>
              <a:tr h="370840">
                <a:tc>
                  <a:txBody>
                    <a:bodyPr/>
                    <a:lstStyle/>
                    <a:p>
                      <a:r>
                        <a:rPr lang="en-US" dirty="0" smtClean="0"/>
                        <a:t>40</a:t>
                      </a:r>
                      <a:endParaRPr lang="sk-SK" dirty="0"/>
                    </a:p>
                  </a:txBody>
                  <a:tcPr/>
                </a:tc>
                <a:tc>
                  <a:txBody>
                    <a:bodyPr/>
                    <a:lstStyle/>
                    <a:p>
                      <a:r>
                        <a:rPr lang="en-US" dirty="0" smtClean="0"/>
                        <a:t>1</a:t>
                      </a:r>
                      <a:endParaRPr lang="sk-SK" dirty="0"/>
                    </a:p>
                  </a:txBody>
                  <a:tcPr/>
                </a:tc>
                <a:tc>
                  <a:txBody>
                    <a:bodyPr/>
                    <a:lstStyle/>
                    <a:p>
                      <a:endParaRPr lang="sk-SK">
                        <a:solidFill>
                          <a:schemeClr val="bg1">
                            <a:lumMod val="50000"/>
                          </a:schemeClr>
                        </a:solidFill>
                      </a:endParaRPr>
                    </a:p>
                  </a:txBody>
                  <a:tcPr/>
                </a:tc>
                <a:tc>
                  <a:txBody>
                    <a:bodyPr/>
                    <a:lstStyle/>
                    <a:p>
                      <a:endParaRPr lang="sk-SK">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err="1" smtClean="0">
                          <a:solidFill>
                            <a:schemeClr val="bg1">
                              <a:lumMod val="50000"/>
                            </a:schemeClr>
                          </a:solidFill>
                        </a:rPr>
                        <a:t>Mike</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40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5000</a:t>
                      </a:r>
                      <a:endParaRPr lang="sk-SK" sz="1400" dirty="0">
                        <a:solidFill>
                          <a:schemeClr val="bg1">
                            <a:lumMod val="50000"/>
                          </a:schemeClr>
                        </a:solidFill>
                      </a:endParaRPr>
                    </a:p>
                  </a:txBody>
                  <a:tcPr/>
                </a:tc>
              </a:tr>
              <a:tr h="370840">
                <a:tc>
                  <a:txBody>
                    <a:bodyPr/>
                    <a:lstStyle/>
                    <a:p>
                      <a:r>
                        <a:rPr lang="en-US" dirty="0" smtClean="0"/>
                        <a:t>50</a:t>
                      </a:r>
                      <a:endParaRPr lang="sk-SK" dirty="0"/>
                    </a:p>
                  </a:txBody>
                  <a:tcPr/>
                </a:tc>
                <a:tc>
                  <a:txBody>
                    <a:bodyPr/>
                    <a:lstStyle/>
                    <a:p>
                      <a:r>
                        <a:rPr lang="en-US" dirty="0" smtClean="0"/>
                        <a:t>1</a:t>
                      </a:r>
                      <a:endParaRPr lang="sk-SK" dirty="0"/>
                    </a:p>
                  </a:txBody>
                  <a:tcPr/>
                </a:tc>
                <a:tc>
                  <a:txBody>
                    <a:bodyPr/>
                    <a:lstStyle/>
                    <a:p>
                      <a:endParaRPr lang="sk-SK">
                        <a:solidFill>
                          <a:schemeClr val="bg1">
                            <a:lumMod val="50000"/>
                          </a:schemeClr>
                        </a:solidFill>
                      </a:endParaRPr>
                    </a:p>
                  </a:txBody>
                  <a:tcPr/>
                </a:tc>
                <a:tc>
                  <a:txBody>
                    <a:bodyPr/>
                    <a:lstStyle/>
                    <a:p>
                      <a:endParaRPr lang="sk-SK">
                        <a:solidFill>
                          <a:schemeClr val="bg1">
                            <a:lumMod val="50000"/>
                          </a:schemeClr>
                        </a:solidFill>
                      </a:endParaRPr>
                    </a:p>
                  </a:txBody>
                  <a:tcPr/>
                </a:tc>
                <a:tc>
                  <a:txBody>
                    <a:bodyPr/>
                    <a:lstStyle/>
                    <a:p>
                      <a:endParaRPr lang="sk-SK" dirty="0">
                        <a:solidFill>
                          <a:schemeClr val="bg1">
                            <a:lumMod val="50000"/>
                          </a:schemeClr>
                        </a:solidFill>
                      </a:endParaRPr>
                    </a:p>
                  </a:txBody>
                  <a:tcPr/>
                </a:tc>
              </a:tr>
              <a:tr h="370840">
                <a:tc>
                  <a:txBody>
                    <a:bodyPr/>
                    <a:lstStyle/>
                    <a:p>
                      <a:endParaRPr lang="sk-SK" dirty="0"/>
                    </a:p>
                  </a:txBody>
                  <a:tcPr/>
                </a:tc>
                <a:tc>
                  <a:txBody>
                    <a:bodyPr/>
                    <a:lstStyle/>
                    <a:p>
                      <a:endParaRPr lang="sk-SK" dirty="0"/>
                    </a:p>
                  </a:txBody>
                  <a:tcPr/>
                </a:tc>
                <a:tc>
                  <a:txBody>
                    <a:bodyPr/>
                    <a:lstStyle/>
                    <a:p>
                      <a:r>
                        <a:rPr lang="sk-SK" sz="1400" dirty="0" smtClean="0">
                          <a:solidFill>
                            <a:schemeClr val="bg1">
                              <a:lumMod val="50000"/>
                            </a:schemeClr>
                          </a:solidFill>
                        </a:rPr>
                        <a:t>Anna</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50</a:t>
                      </a:r>
                      <a:endParaRPr lang="sk-SK" sz="1400" dirty="0">
                        <a:solidFill>
                          <a:schemeClr val="bg1">
                            <a:lumMod val="50000"/>
                          </a:schemeClr>
                        </a:solidFill>
                      </a:endParaRPr>
                    </a:p>
                  </a:txBody>
                  <a:tcPr/>
                </a:tc>
                <a:tc>
                  <a:txBody>
                    <a:bodyPr/>
                    <a:lstStyle/>
                    <a:p>
                      <a:r>
                        <a:rPr lang="en-US" sz="1400" dirty="0" smtClean="0">
                          <a:solidFill>
                            <a:schemeClr val="bg1">
                              <a:lumMod val="50000"/>
                            </a:schemeClr>
                          </a:solidFill>
                        </a:rPr>
                        <a:t>8000</a:t>
                      </a:r>
                      <a:endParaRPr lang="sk-SK" sz="1400" dirty="0">
                        <a:solidFill>
                          <a:schemeClr val="bg1">
                            <a:lumMod val="50000"/>
                          </a:schemeClr>
                        </a:solidFill>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56158807"/>
              </p:ext>
            </p:extLst>
          </p:nvPr>
        </p:nvGraphicFramePr>
        <p:xfrm>
          <a:off x="8094134" y="3106057"/>
          <a:ext cx="2020578" cy="736600"/>
        </p:xfrm>
        <a:graphic>
          <a:graphicData uri="http://schemas.openxmlformats.org/drawingml/2006/table">
            <a:tbl>
              <a:tblPr firstRow="1" bandRow="1">
                <a:tableStyleId>{5C22544A-7EE6-4342-B048-85BDC9FD1C3A}</a:tableStyleId>
              </a:tblPr>
              <a:tblGrid>
                <a:gridCol w="1010289"/>
                <a:gridCol w="1010289"/>
              </a:tblGrid>
              <a:tr h="249661">
                <a:tc>
                  <a:txBody>
                    <a:bodyPr/>
                    <a:lstStyle/>
                    <a:p>
                      <a:r>
                        <a:rPr lang="en-US" dirty="0" err="1" smtClean="0"/>
                        <a:t>deptno</a:t>
                      </a:r>
                      <a:endParaRPr lang="sk-SK" dirty="0"/>
                    </a:p>
                  </a:txBody>
                  <a:tcPr/>
                </a:tc>
                <a:tc>
                  <a:txBody>
                    <a:bodyPr/>
                    <a:lstStyle/>
                    <a:p>
                      <a:r>
                        <a:rPr lang="en-US" dirty="0" smtClean="0"/>
                        <a:t>count(*)</a:t>
                      </a:r>
                      <a:endParaRPr lang="sk-SK" dirty="0"/>
                    </a:p>
                  </a:txBody>
                  <a:tcPr/>
                </a:tc>
              </a:tr>
              <a:tr h="370840">
                <a:tc>
                  <a:txBody>
                    <a:bodyPr/>
                    <a:lstStyle/>
                    <a:p>
                      <a:r>
                        <a:rPr lang="en-US" dirty="0" smtClean="0"/>
                        <a:t>10</a:t>
                      </a:r>
                      <a:endParaRPr lang="sk-SK" dirty="0"/>
                    </a:p>
                  </a:txBody>
                  <a:tcPr/>
                </a:tc>
                <a:tc>
                  <a:txBody>
                    <a:bodyPr/>
                    <a:lstStyle/>
                    <a:p>
                      <a:r>
                        <a:rPr lang="en-US" dirty="0" smtClean="0"/>
                        <a:t>2</a:t>
                      </a:r>
                      <a:endParaRPr lang="sk-SK" dirty="0"/>
                    </a:p>
                  </a:txBody>
                  <a:tcPr/>
                </a:tc>
              </a:tr>
            </a:tbl>
          </a:graphicData>
        </a:graphic>
      </p:graphicFrame>
    </p:spTree>
    <p:extLst>
      <p:ext uri="{BB962C8B-B14F-4D97-AF65-F5344CB8AC3E}">
        <p14:creationId xmlns:p14="http://schemas.microsoft.com/office/powerpoint/2010/main" val="336792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Drobnosti</a:t>
            </a:r>
          </a:p>
        </p:txBody>
      </p:sp>
      <p:sp>
        <p:nvSpPr>
          <p:cNvPr id="3" name="Content Placeholder 2"/>
          <p:cNvSpPr>
            <a:spLocks noGrp="1"/>
          </p:cNvSpPr>
          <p:nvPr>
            <p:ph idx="1"/>
          </p:nvPr>
        </p:nvSpPr>
        <p:spPr>
          <a:xfrm>
            <a:off x="838200" y="1690687"/>
            <a:ext cx="10515600" cy="4486275"/>
          </a:xfrm>
        </p:spPr>
        <p:txBody>
          <a:bodyPr>
            <a:normAutofit/>
          </a:bodyPr>
          <a:lstStyle/>
          <a:p>
            <a:pPr marL="228600" lvl="1">
              <a:spcBef>
                <a:spcPts val="1000"/>
              </a:spcBef>
            </a:pPr>
            <a:r>
              <a:rPr lang="en-US" sz="2800" dirty="0" err="1" smtClean="0"/>
              <a:t>Zoznam</a:t>
            </a:r>
            <a:r>
              <a:rPr lang="en-US" sz="2800" dirty="0" smtClean="0"/>
              <a:t> </a:t>
            </a:r>
            <a:r>
              <a:rPr lang="en-US" sz="2800" dirty="0" err="1" smtClean="0"/>
              <a:t>atri</a:t>
            </a:r>
            <a:r>
              <a:rPr lang="sk-SK" sz="2800" dirty="0" err="1" smtClean="0"/>
              <a:t>bútov</a:t>
            </a:r>
            <a:r>
              <a:rPr lang="sk-SK" sz="2800" dirty="0" smtClean="0"/>
              <a:t> v SELECT časti môže obsahovať len atribúty uvedené v GROUP BY časti a </a:t>
            </a:r>
            <a:r>
              <a:rPr lang="sk-SK" sz="2800" dirty="0" err="1" smtClean="0"/>
              <a:t>agregačné</a:t>
            </a:r>
            <a:r>
              <a:rPr lang="sk-SK" sz="2800" dirty="0" smtClean="0"/>
              <a:t> funkcie</a:t>
            </a:r>
            <a:endParaRPr lang="en-US" sz="2800" dirty="0" smtClean="0"/>
          </a:p>
          <a:p>
            <a:r>
              <a:rPr lang="sk-SK" dirty="0" smtClean="0"/>
              <a:t>Toto je pre programátorov trochu otrava:</a:t>
            </a:r>
          </a:p>
          <a:p>
            <a:pPr lvl="1"/>
            <a:r>
              <a:rPr lang="sk-SK" dirty="0" err="1" smtClean="0"/>
              <a:t>Student</a:t>
            </a:r>
            <a:r>
              <a:rPr lang="en-US" dirty="0" smtClean="0"/>
              <a:t>(</a:t>
            </a:r>
            <a:r>
              <a:rPr lang="en-US" dirty="0" err="1" smtClean="0"/>
              <a:t>StudentID</a:t>
            </a:r>
            <a:r>
              <a:rPr lang="en-US" dirty="0" smtClean="0"/>
              <a:t>, </a:t>
            </a:r>
            <a:r>
              <a:rPr lang="en-US" dirty="0" err="1" smtClean="0"/>
              <a:t>Meno</a:t>
            </a:r>
            <a:r>
              <a:rPr lang="en-US" dirty="0" smtClean="0"/>
              <a:t>, </a:t>
            </a:r>
            <a:r>
              <a:rPr lang="en-US" dirty="0" err="1" smtClean="0"/>
              <a:t>Priezvisko</a:t>
            </a:r>
            <a:r>
              <a:rPr lang="en-US" dirty="0" smtClean="0"/>
              <a:t>, </a:t>
            </a:r>
            <a:r>
              <a:rPr lang="en-US" dirty="0" err="1" smtClean="0"/>
              <a:t>TriedaID</a:t>
            </a:r>
            <a:r>
              <a:rPr lang="en-US" dirty="0" smtClean="0"/>
              <a:t>)</a:t>
            </a:r>
            <a:br>
              <a:rPr lang="en-US" dirty="0" smtClean="0"/>
            </a:br>
            <a:r>
              <a:rPr lang="en-US" dirty="0" err="1" smtClean="0"/>
              <a:t>Trieda</a:t>
            </a:r>
            <a:r>
              <a:rPr lang="en-US" dirty="0" smtClean="0"/>
              <a:t>(</a:t>
            </a:r>
            <a:r>
              <a:rPr lang="en-US" dirty="0" err="1" smtClean="0"/>
              <a:t>TriedaID</a:t>
            </a:r>
            <a:r>
              <a:rPr lang="en-US" dirty="0" smtClean="0"/>
              <a:t>, </a:t>
            </a:r>
            <a:r>
              <a:rPr lang="en-US" dirty="0" err="1" smtClean="0"/>
              <a:t>Nazov</a:t>
            </a:r>
            <a:r>
              <a:rPr lang="en-US" dirty="0" smtClean="0"/>
              <a:t>)</a:t>
            </a:r>
          </a:p>
          <a:p>
            <a:pPr lvl="1"/>
            <a:r>
              <a:rPr lang="en-US" dirty="0" smtClean="0"/>
              <a:t>SELECT </a:t>
            </a:r>
            <a:r>
              <a:rPr lang="sk-SK" dirty="0" smtClean="0"/>
              <a:t>s.</a:t>
            </a:r>
            <a:r>
              <a:rPr lang="en-US" dirty="0" err="1" smtClean="0"/>
              <a:t>triedaid</a:t>
            </a:r>
            <a:r>
              <a:rPr lang="en-US" dirty="0" smtClean="0"/>
              <a:t>, </a:t>
            </a:r>
            <a:r>
              <a:rPr lang="sk-SK" dirty="0" err="1" smtClean="0"/>
              <a:t>t.</a:t>
            </a:r>
            <a:r>
              <a:rPr lang="sk-SK" b="1" dirty="0" err="1" smtClean="0">
                <a:solidFill>
                  <a:srgbClr val="FF0000"/>
                </a:solidFill>
              </a:rPr>
              <a:t>nazov</a:t>
            </a:r>
            <a:r>
              <a:rPr lang="sk-SK" dirty="0" smtClean="0"/>
              <a:t>, </a:t>
            </a:r>
            <a:r>
              <a:rPr lang="en-US" dirty="0" smtClean="0"/>
              <a:t>count(*) FROM student as s, </a:t>
            </a:r>
            <a:r>
              <a:rPr lang="en-US" dirty="0" err="1" smtClean="0"/>
              <a:t>trieda</a:t>
            </a:r>
            <a:r>
              <a:rPr lang="en-US" dirty="0" smtClean="0"/>
              <a:t> as t</a:t>
            </a:r>
            <a:br>
              <a:rPr lang="en-US" dirty="0" smtClean="0"/>
            </a:br>
            <a:r>
              <a:rPr lang="en-US" dirty="0" smtClean="0"/>
              <a:t>WHERE  </a:t>
            </a:r>
            <a:r>
              <a:rPr lang="en-US" dirty="0" err="1" smtClean="0"/>
              <a:t>s.triedaid</a:t>
            </a:r>
            <a:r>
              <a:rPr lang="en-US" dirty="0" smtClean="0"/>
              <a:t> = </a:t>
            </a:r>
            <a:r>
              <a:rPr lang="en-US" dirty="0" err="1" smtClean="0"/>
              <a:t>t.triedaid</a:t>
            </a:r>
            <a:r>
              <a:rPr lang="en-US" dirty="0" smtClean="0"/>
              <a:t> GROUP BY </a:t>
            </a:r>
            <a:r>
              <a:rPr lang="sk-SK" dirty="0" smtClean="0"/>
              <a:t>s.</a:t>
            </a:r>
            <a:r>
              <a:rPr lang="en-US" dirty="0" err="1" smtClean="0"/>
              <a:t>triedaid</a:t>
            </a:r>
            <a:r>
              <a:rPr lang="sk-SK" dirty="0" smtClean="0"/>
              <a:t>, </a:t>
            </a:r>
            <a:r>
              <a:rPr lang="sk-SK" dirty="0" err="1" smtClean="0"/>
              <a:t>t.</a:t>
            </a:r>
            <a:r>
              <a:rPr lang="sk-SK" b="1" dirty="0" err="1" smtClean="0">
                <a:solidFill>
                  <a:srgbClr val="FF0000"/>
                </a:solidFill>
              </a:rPr>
              <a:t>nazov</a:t>
            </a:r>
            <a:endParaRPr lang="en-US" b="1" dirty="0" smtClean="0">
              <a:solidFill>
                <a:srgbClr val="FF0000"/>
              </a:solidFill>
            </a:endParaRPr>
          </a:p>
          <a:p>
            <a:pPr lvl="1"/>
            <a:r>
              <a:rPr lang="sk-SK" dirty="0" err="1" smtClean="0"/>
              <a:t>TriedaID</a:t>
            </a:r>
            <a:r>
              <a:rPr lang="sk-SK" dirty="0" smtClean="0"/>
              <a:t> jednoznačne určuje názov triedy, no programátor to musí zbytočne zapísať 2x</a:t>
            </a:r>
          </a:p>
          <a:p>
            <a:endParaRPr lang="sk-SK" dirty="0" smtClean="0"/>
          </a:p>
        </p:txBody>
      </p:sp>
    </p:spTree>
    <p:extLst>
      <p:ext uri="{BB962C8B-B14F-4D97-AF65-F5344CB8AC3E}">
        <p14:creationId xmlns:p14="http://schemas.microsoft.com/office/powerpoint/2010/main" val="376785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Drobnosti</a:t>
            </a:r>
            <a:endParaRPr lang="sk-SK" dirty="0"/>
          </a:p>
        </p:txBody>
      </p:sp>
      <p:sp>
        <p:nvSpPr>
          <p:cNvPr id="3" name="Content Placeholder 2"/>
          <p:cNvSpPr>
            <a:spLocks noGrp="1"/>
          </p:cNvSpPr>
          <p:nvPr>
            <p:ph idx="1"/>
          </p:nvPr>
        </p:nvSpPr>
        <p:spPr/>
        <p:txBody>
          <a:bodyPr>
            <a:normAutofit fontScale="92500" lnSpcReduction="20000"/>
          </a:bodyPr>
          <a:lstStyle/>
          <a:p>
            <a:r>
              <a:rPr lang="sk-SK" dirty="0" smtClean="0"/>
              <a:t>MySQL:</a:t>
            </a:r>
            <a:br>
              <a:rPr lang="sk-SK" dirty="0" smtClean="0"/>
            </a:br>
            <a:r>
              <a:rPr lang="sk-SK" dirty="0" smtClean="0"/>
              <a:t/>
            </a:r>
            <a:br>
              <a:rPr lang="sk-SK" dirty="0" smtClean="0"/>
            </a:br>
            <a:r>
              <a:rPr lang="sk-SK" dirty="0" smtClean="0"/>
              <a:t>V SELECT časti môžem použiť akýkoľvek atribút. Ak je z množiny atribútov, ktoré nie sú v GROUP BY, vyberie sa náhodný prvok zo skupiny</a:t>
            </a:r>
          </a:p>
          <a:p>
            <a:r>
              <a:rPr lang="sk-SK" dirty="0" err="1" smtClean="0"/>
              <a:t>PostgreSQL</a:t>
            </a:r>
            <a:r>
              <a:rPr lang="sk-SK" dirty="0" smtClean="0"/>
              <a:t>: </a:t>
            </a:r>
            <a:br>
              <a:rPr lang="sk-SK" dirty="0" smtClean="0"/>
            </a:br>
            <a:r>
              <a:rPr lang="sk-SK" dirty="0" smtClean="0"/>
              <a:t/>
            </a:r>
            <a:br>
              <a:rPr lang="sk-SK" dirty="0" smtClean="0"/>
            </a:br>
            <a:r>
              <a:rPr lang="en-US" dirty="0" smtClean="0"/>
              <a:t>When GROUP BY is present, or any aggregate functions are present, it is not valid for the SELECT list expressions to refer to ungrouped columns except within aggregate functions or when the ungrouped column is functionally dependent on the grouped columns, since there would otherwise be more than one possible value to return for an ungrouped column. A functional dependency exists if the grouped columns (or a subset thereof) are the primary key of the table containing the ungrouped column.</a:t>
            </a:r>
            <a:endParaRPr lang="sk-SK" dirty="0"/>
          </a:p>
        </p:txBody>
      </p:sp>
    </p:spTree>
    <p:extLst>
      <p:ext uri="{BB962C8B-B14F-4D97-AF65-F5344CB8AC3E}">
        <p14:creationId xmlns:p14="http://schemas.microsoft.com/office/powerpoint/2010/main" val="2024809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334</Words>
  <Application>Microsoft Office PowerPoint</Application>
  <PresentationFormat>Widescreen</PresentationFormat>
  <Paragraphs>189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Agregácia v SQL</vt:lpstr>
      <vt:lpstr>SQL a agregácia</vt:lpstr>
      <vt:lpstr>GROUP BY</vt:lpstr>
      <vt:lpstr>GROUP BY príklad</vt:lpstr>
      <vt:lpstr>GROUP BY príklad</vt:lpstr>
      <vt:lpstr>GROUP BY príklad</vt:lpstr>
      <vt:lpstr>GROUP BY príklad</vt:lpstr>
      <vt:lpstr>Drobnosti</vt:lpstr>
      <vt:lpstr>Drobnosti</vt:lpstr>
      <vt:lpstr>Drobnosti</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Agregácia v SQL</dc:title>
  <dc:creator>Michal</dc:creator>
  <cp:lastModifiedBy>Michal</cp:lastModifiedBy>
  <cp:revision>20</cp:revision>
  <dcterms:created xsi:type="dcterms:W3CDTF">2016-10-09T19:00:10Z</dcterms:created>
  <dcterms:modified xsi:type="dcterms:W3CDTF">2019-10-15T19:01:02Z</dcterms:modified>
</cp:coreProperties>
</file>