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cH3VdMkAEvyivOJff4OsHpQvw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52a8de8e0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952a8de8e0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52a8de8e0_0_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952a8de8e0_0_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52a8de8e0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952a8de8e0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52a8de8e0_0_15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952a8de8e0_0_15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52a8de8e0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952a8de8e0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2a8de8e0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952a8de8e0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52a8de8e0_0_165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952a8de8e0_0_165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52a8de8e0_0_16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952a8de8e0_0_168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52a8de8e0_0_17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952a8de8e0_0_171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952a8de8e0_0_171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52a8de8e0_0_175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2a8de8e0_0_177"/>
          <p:cNvSpPr txBox="1"/>
          <p:nvPr>
            <p:ph idx="1" type="subTitle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52a8de8e0_0_179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952a8de8e0_0_179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952a8de8e0_0_179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952a8de8e0_0_179"/>
          <p:cNvSpPr txBox="1"/>
          <p:nvPr>
            <p:ph idx="3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52a8de8e0_0_184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952a8de8e0_0_184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952a8de8e0_0_184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952a8de8e0_0_184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2a8de8e0_0_189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952a8de8e0_0_189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952a8de8e0_0_189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952a8de8e0_0_189"/>
          <p:cNvSpPr txBox="1"/>
          <p:nvPr>
            <p:ph idx="3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52a8de8e0_0_194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952a8de8e0_0_194"/>
          <p:cNvSpPr txBox="1"/>
          <p:nvPr>
            <p:ph idx="1" type="body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952a8de8e0_0_194"/>
          <p:cNvSpPr txBox="1"/>
          <p:nvPr>
            <p:ph idx="2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52a8de8e0_0_19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952a8de8e0_0_198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952a8de8e0_0_198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952a8de8e0_0_198"/>
          <p:cNvSpPr txBox="1"/>
          <p:nvPr>
            <p:ph idx="3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952a8de8e0_0_198"/>
          <p:cNvSpPr txBox="1"/>
          <p:nvPr>
            <p:ph idx="4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52a8de8e0_0_204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952a8de8e0_0_204"/>
          <p:cNvSpPr txBox="1"/>
          <p:nvPr>
            <p:ph idx="1" type="body"/>
          </p:nvPr>
        </p:nvSpPr>
        <p:spPr>
          <a:xfrm>
            <a:off x="838080" y="182556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952a8de8e0_0_204"/>
          <p:cNvSpPr txBox="1"/>
          <p:nvPr>
            <p:ph idx="2" type="body"/>
          </p:nvPr>
        </p:nvSpPr>
        <p:spPr>
          <a:xfrm>
            <a:off x="4393440" y="182556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952a8de8e0_0_204"/>
          <p:cNvSpPr txBox="1"/>
          <p:nvPr>
            <p:ph idx="3" type="body"/>
          </p:nvPr>
        </p:nvSpPr>
        <p:spPr>
          <a:xfrm>
            <a:off x="7949160" y="182556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952a8de8e0_0_204"/>
          <p:cNvSpPr txBox="1"/>
          <p:nvPr>
            <p:ph idx="4" type="body"/>
          </p:nvPr>
        </p:nvSpPr>
        <p:spPr>
          <a:xfrm>
            <a:off x="838080" y="409824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952a8de8e0_0_204"/>
          <p:cNvSpPr txBox="1"/>
          <p:nvPr>
            <p:ph idx="5" type="body"/>
          </p:nvPr>
        </p:nvSpPr>
        <p:spPr>
          <a:xfrm>
            <a:off x="4393440" y="409824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952a8de8e0_0_204"/>
          <p:cNvSpPr txBox="1"/>
          <p:nvPr>
            <p:ph idx="6" type="body"/>
          </p:nvPr>
        </p:nvSpPr>
        <p:spPr>
          <a:xfrm>
            <a:off x="7949160" y="409824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2a8de8e0_0_15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g952a8de8e0_0_158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g952a8de8e0_0_158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g952a8de8e0_0_158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g952a8de8e0_0_158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azak@dcs.fmph.uniba.sk" TargetMode="External"/><Relationship Id="rId4" Type="http://schemas.openxmlformats.org/officeDocument/2006/relationships/hyperlink" Target="mailto:rjasko@dcs.fmph.uniba.s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Databázové praktikum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52a8de8e0_0_23"/>
          <p:cNvSpPr/>
          <p:nvPr/>
        </p:nvSpPr>
        <p:spPr>
          <a:xfrm>
            <a:off x="838080" y="365040"/>
            <a:ext cx="10514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400">
                <a:latin typeface="Calibri"/>
                <a:ea typeface="Calibri"/>
                <a:cs typeface="Calibri"/>
                <a:sym typeface="Calibri"/>
              </a:rPr>
              <a:t>Negácia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952a8de8e0_0_23"/>
          <p:cNvSpPr/>
          <p:nvPr/>
        </p:nvSpPr>
        <p:spPr>
          <a:xfrm>
            <a:off x="838080" y="1825560"/>
            <a:ext cx="105144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za pravdivé sú v Prologu pokladané atómy (tvrdenia), ku ktorým je možné odvodiť dôkaz z faktov (pomocou odvodzovacích pravidiel)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ostatné veci sú nepravdivé (negation as failure)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nie je možné pridať fakt o nepravdivosti (hlava pravidla neobsahuje negáciu)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tzv. predpoklad uzavretého sveta (pravdivé je práve to, čo máme v databáze, zv</a:t>
            </a: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yšok sú nepravdy</a:t>
            </a: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pravdivosť vo všeobecnosti nie je totožná s dokázateľnosťou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 (“táto veta sa nedá dokázať”, viac na matematickej logike)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952a8de8e0_0_23"/>
          <p:cNvSpPr txBox="1"/>
          <p:nvPr/>
        </p:nvSpPr>
        <p:spPr>
          <a:xfrm>
            <a:off x="7714080" y="4343400"/>
            <a:ext cx="18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52a8de8e0_0_29"/>
          <p:cNvSpPr/>
          <p:nvPr/>
        </p:nvSpPr>
        <p:spPr>
          <a:xfrm>
            <a:off x="838080" y="365040"/>
            <a:ext cx="10514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400">
                <a:latin typeface="Calibri"/>
                <a:ea typeface="Calibri"/>
                <a:cs typeface="Calibri"/>
                <a:sym typeface="Calibri"/>
              </a:rPr>
              <a:t>Negácia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952a8de8e0_0_29"/>
          <p:cNvSpPr/>
          <p:nvPr/>
        </p:nvSpPr>
        <p:spPr>
          <a:xfrm>
            <a:off x="838080" y="1825560"/>
            <a:ext cx="105144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negácia kombinovaná s rekurziou môže pri interpretácii spôsobiť problémy: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p :- \+ q.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q :- \+ p.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ako vyzerá svet popísaný týmto programom?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dva stabilné modely: p je pravda a q nie; alebo naopak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(viac o modeloch na Databázových systémoch)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všetkým súvisiacim problémom sa vieme vyhnúť, ak budeme používať len </a:t>
            </a:r>
            <a:r>
              <a:rPr i="1" lang="sk-SK" sz="2400">
                <a:latin typeface="Calibri"/>
                <a:ea typeface="Calibri"/>
                <a:cs typeface="Calibri"/>
                <a:sym typeface="Calibri"/>
              </a:rPr>
              <a:t>bezpečné pravidlá</a:t>
            </a: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: každá premenná sa musí vyskytnúť v nejakom pozitívnom fakte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príklad nebezpečného pravidla (kvôli Y aj Z):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p(X, Y) :- a(X), \+ b(Y, Z), Z is Y + 1.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952a8de8e0_0_29"/>
          <p:cNvSpPr txBox="1"/>
          <p:nvPr/>
        </p:nvSpPr>
        <p:spPr>
          <a:xfrm>
            <a:off x="7714080" y="4343400"/>
            <a:ext cx="18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52a8de8e0_0_35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Práca s datalogom: SWI-Prolog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52a8de8e0_0_35"/>
          <p:cNvSpPr txBox="1"/>
          <p:nvPr/>
        </p:nvSpPr>
        <p:spPr>
          <a:xfrm>
            <a:off x="838080" y="1654560"/>
            <a:ext cx="10515300" cy="4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 možnosti: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serveri </a:t>
            </a:r>
            <a:r>
              <a:rPr b="0" i="1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cvika</a:t>
            </a: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pripojiť sa cez ssh na cvika.dcs.fmph.uniba.sk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(prihlasovacie meno / heslo ako v AISe)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Linuxe v M217, alebo na vlastnom počítači, kde nainštalujete SWI-Prolog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na https://swish.swi-prolog.org/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odporúčame otvoriť si 3 okná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jednom editujete súbor s dotazmi, napr. </a:t>
            </a:r>
            <a:r>
              <a:rPr b="1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vim queries_emp.pl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druhom okne máte spustené prostredie prologu: </a:t>
            </a:r>
            <a:r>
              <a:rPr b="1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swipl -s queries_emp.pl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treťom okne máte databázu (zoznam faktov)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52a8de8e0_0_15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Práca s datalogom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952a8de8e0_0_153"/>
          <p:cNvSpPr txBox="1"/>
          <p:nvPr/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 zapísaní dotazu do súboru ho treba uložiť na disk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(vim: ESC</a:t>
            </a: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":w", ENTER). 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potom novú verziu skompilovať: </a:t>
            </a:r>
            <a:r>
              <a:rPr b="1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make. </a:t>
            </a: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(aj s tou bodkou)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sk-SK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nezabudnite skontrolovať, či kompilátor hlási chyby a prípadne ich opraviť 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výpočet dotazov:</a:t>
            </a:r>
            <a:br>
              <a:rPr lang="sk-SK" sz="1800"/>
            </a:br>
            <a:r>
              <a:rPr lang="sk-SK" sz="1800"/>
              <a:t>	</a:t>
            </a:r>
            <a:r>
              <a:rPr b="1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?- q(job(J)).</a:t>
            </a: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6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redikát "q(_)" slúži na pekné formátovanie výstupu a elimináciu zdanlivých duplikátov </a:t>
            </a: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(Prolog robí úplný backtracking a konkrétnu hodnotu môže nájsť vo viacerých vetvách)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/>
          <p:nvPr/>
        </p:nvSpPr>
        <p:spPr>
          <a:xfrm>
            <a:off x="838080" y="20880"/>
            <a:ext cx="105144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Databáza EMP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838080" y="992160"/>
            <a:ext cx="8802000" cy="3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%emp(Empno, Ename, Job, </a:t>
            </a:r>
            <a:r>
              <a:rPr lang="sk-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Hiredate, Sal, Deptno)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emp(7839, king, president, null, 19811117, 5000, 10).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emp(7698, blake, manager, 7839, 19810501, 2850, 30).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emp(7782, clark, manager, 7839, 19810609, 1500, </a:t>
            </a:r>
            <a:r>
              <a:rPr lang="sk-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emp(7566, jones, manager, 7839, 19810402, 2975, 20).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emp(7654, martin, salesman, 7698, 19810928, 1250, 30).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emp(7499, allen, salesman, 7698, 19810220, 1600, 30).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emp(7844, turner, salesman, 7698, 19810908, 1500, 30).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emp(7900, james, clerk, 7698, 19811203,  950,</a:t>
            </a:r>
            <a:r>
              <a:rPr lang="sk-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emp(7521, ward, salesman, 7698, 19810222, 1250, 30).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emp(7902, ford, analyst, 7566, 19811203, 3000, 20).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emp(7369, smith, clerk, 7902, 19801217,  800, 20).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emp(7788, scott, analyst, 7566, 19821209, 3000, 20).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emp(7876, adams, clerk, 7788, 19830112, 1100, 20).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emp(7934, miller, clerk, 7782, 19820123, 1300, 10).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838080" y="5148980"/>
            <a:ext cx="60948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%dept(Deptno, Dname, Location)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dept(10, accounting, newyork).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dept(20, research, dallas).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dept(30, sales, chicago).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dept(40, operations, boston).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8786278" y="3713506"/>
            <a:ext cx="209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Organizácia kurzu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6"/>
              <a:buFont typeface="Arial"/>
              <a:buChar char="•"/>
            </a:pPr>
            <a:r>
              <a:rPr b="0" i="0" lang="sk-SK" sz="27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Ján Mazák - </a:t>
            </a:r>
            <a:r>
              <a:rPr b="0" i="0" lang="sk-SK" sz="2716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mazak@dcs.fmph.uniba.sk</a:t>
            </a:r>
            <a:r>
              <a:rPr b="0" i="0" lang="sk-SK" sz="27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7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16"/>
              <a:buFont typeface="Arial"/>
              <a:buChar char="•"/>
            </a:pPr>
            <a:r>
              <a:rPr b="0" i="0" lang="sk-SK" sz="27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Michal Rjaško – </a:t>
            </a:r>
            <a:r>
              <a:rPr b="0" i="0" lang="sk-SK" sz="2716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rjasko@dcs.fmph.uniba.sk</a:t>
            </a:r>
            <a:r>
              <a:rPr b="0" i="0" lang="sk-SK" sz="27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27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16"/>
              <a:buFont typeface="Arial"/>
              <a:buChar char="•"/>
            </a:pPr>
            <a:r>
              <a:rPr b="1" i="0" lang="sk-SK" sz="271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Hodnotenie:</a:t>
            </a:r>
            <a:endParaRPr b="0" i="0" sz="271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1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Arial"/>
              <a:buChar char="•"/>
            </a:pPr>
            <a:r>
              <a:rPr b="1" i="0" lang="sk-SK" sz="23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domáce úlohy po 30 bodov (zadané zhruba v tretinách semestra)</a:t>
            </a:r>
            <a:endParaRPr b="0" i="0" sz="23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1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Arial"/>
              <a:buChar char="•"/>
            </a:pPr>
            <a:r>
              <a:rPr b="1" i="0" lang="sk-SK" sz="23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 cvičení po 1 bod, treba získať aspoň 9 </a:t>
            </a:r>
            <a:r>
              <a:rPr b="0" i="0" lang="sk-SK" sz="23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--- </a:t>
            </a:r>
            <a:endParaRPr b="0" i="0" sz="23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k-SK" sz="2328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i="0" lang="sk-SK" sz="23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3 dní po cvičení treba odovzdať e-mailom vyriešené úlohy (aspoň polovicu)</a:t>
            </a:r>
            <a:endParaRPr b="0" i="0" sz="23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8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576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28"/>
              <a:buFont typeface="Arial"/>
              <a:buChar char="•"/>
            </a:pPr>
            <a:r>
              <a:rPr b="0" i="0" lang="sk-SK" sz="18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 90 a viac bodov</a:t>
            </a:r>
            <a:endParaRPr b="0" i="0" sz="18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576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28"/>
              <a:buFont typeface="Arial"/>
              <a:buChar char="•"/>
            </a:pPr>
            <a:r>
              <a:rPr b="0" i="0" lang="sk-SK" sz="18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 80 až 89 bodov</a:t>
            </a:r>
            <a:endParaRPr b="0" i="0" sz="18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576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28"/>
              <a:buFont typeface="Arial"/>
              <a:buChar char="•"/>
            </a:pPr>
            <a:r>
              <a:rPr b="0" i="0" lang="sk-SK" sz="18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 70 až 79 bodov</a:t>
            </a:r>
            <a:endParaRPr b="0" i="0" sz="18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576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28"/>
              <a:buFont typeface="Arial"/>
              <a:buChar char="•"/>
            </a:pPr>
            <a:r>
              <a:rPr b="0" i="0" lang="sk-SK" sz="18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D: 60 až 69 bodov</a:t>
            </a:r>
            <a:endParaRPr b="0" i="0" sz="18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576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28"/>
              <a:buFont typeface="Arial"/>
              <a:buChar char="•"/>
            </a:pPr>
            <a:r>
              <a:rPr b="0" i="0" lang="sk-SK" sz="182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E: 50 až 59 bodov</a:t>
            </a:r>
            <a:endParaRPr b="0" i="0" sz="182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328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Plán kurzu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Datalog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SQL, DDL, DML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práca s databázou v jazyku Java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- analýza / optimalizácia dotazov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SQLite, PostgreSQL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Deklaratívne programovanie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definuje, </a:t>
            </a:r>
            <a:r>
              <a:rPr b="1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čo</a:t>
            </a: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sa má vypočítať, ale nepopisuje, </a:t>
            </a:r>
            <a:r>
              <a:rPr b="1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všetky bežné databázové jazyky (o.i. SQL) ani neobsahujú na popis výpočtu prostriedky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databáza sama volí postup výpočtu podľa dotazu a existujúcich dát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   (netriviálna optimalizácia)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Prolog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jeden z najbežnejších jazykov pre deklaratívne programovanie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využíva sa v spracovaní prirodzených jazykov a umelej inteligencii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(napr. IBM Watson)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pozostáva z faktov a odvodzovacích pravidiel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interpreter Prologu robí inferenciu (odvodzovanie dôsledkov pravidiel zo známych faktov) pomocou backtrackingu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sk-SK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využijeme ho ako prostredie na prácu s Datalogom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7714080" y="4343400"/>
            <a:ext cx="1807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Prolog </a:t>
            </a:r>
            <a:r>
              <a:rPr lang="sk-SK" sz="4400">
                <a:latin typeface="Calibri"/>
                <a:ea typeface="Calibri"/>
                <a:cs typeface="Calibri"/>
                <a:sym typeface="Calibri"/>
              </a:rPr>
              <a:t>/ Datalog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4"/>
              <a:buFont typeface="Arial"/>
              <a:buChar char="•"/>
            </a:pPr>
            <a:r>
              <a:rPr b="0" i="0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pravidiel:</a:t>
            </a:r>
            <a:endParaRPr b="0" i="0" sz="204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:- x, y, \+ z.</a:t>
            </a:r>
            <a:endParaRPr b="0" i="0" sz="204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good_car(X) :- car(X), reliable(X), fast(X), costs_less(X, 30 000).</a:t>
            </a:r>
            <a:endParaRPr b="0" i="0" sz="204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reliable(toyota).</a:t>
            </a:r>
            <a:endParaRPr b="0" i="0" sz="204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44"/>
              <a:buFont typeface="Arial"/>
              <a:buChar char="•"/>
            </a:pPr>
            <a:r>
              <a:rPr b="0" i="0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sémantika:</a:t>
            </a:r>
            <a:endParaRPr b="0" i="0" sz="204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je pravdivé, ak x a y sú pravdivé a z je nepravdivé</a:t>
            </a:r>
            <a:endParaRPr b="0" i="0" sz="204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44"/>
              <a:buFont typeface="Arial"/>
              <a:buChar char="•"/>
            </a:pPr>
            <a:r>
              <a:rPr b="0" i="0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pravidlá definujú nové </a:t>
            </a:r>
            <a:r>
              <a:rPr b="0" i="1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predikáty</a:t>
            </a:r>
            <a:r>
              <a:rPr b="0" i="0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napr. good_car, pomocou existujúcich predikátov</a:t>
            </a:r>
            <a:endParaRPr b="0" i="0" sz="204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44"/>
              <a:buFont typeface="Arial"/>
              <a:buChar char="•"/>
            </a:pPr>
            <a:r>
              <a:rPr b="0" i="0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počet argumentov predikátu je </a:t>
            </a:r>
            <a:r>
              <a:rPr b="0" i="1" lang="sk-SK" sz="204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arita</a:t>
            </a:r>
            <a:endParaRPr b="0" i="1" sz="204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5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044"/>
              <a:buFont typeface="Calibri"/>
              <a:buChar char="•"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sada pravidiel s rovnakou hlavou slúži na vyjadrenie logickej spojky alebo, napr.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		p :- x.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		p :- y.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sk-SK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Prolog / Datalog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5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8"/>
              <a:buFont typeface="Arial"/>
              <a:buChar char="•"/>
            </a:pPr>
            <a:r>
              <a:rPr lang="sk-SK" sz="2408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sk-SK" sz="24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ríklad datalogovského pravidla:</a:t>
            </a:r>
            <a:endParaRPr b="0" i="0" sz="2408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sk-SK" sz="24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res(N, J) :- emp(_, N, J, _, _, S, _, _), S &gt;= 2000.	</a:t>
            </a:r>
            <a:endParaRPr b="0" i="0" sz="242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64"/>
              <a:buFont typeface="Arial"/>
              <a:buChar char="•"/>
            </a:pPr>
            <a:r>
              <a:rPr lang="sk-SK" sz="2064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sk-SK" sz="20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ľavej strane len jeden pozitívny atóm</a:t>
            </a:r>
            <a:endParaRPr b="0" i="0" sz="206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64"/>
              <a:buFont typeface="Arial"/>
              <a:buChar char="•"/>
            </a:pPr>
            <a:r>
              <a:rPr lang="sk-SK" sz="2064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sk-SK" sz="20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remenné začínajú veľkým písmenom</a:t>
            </a:r>
            <a:endParaRPr b="0" i="0" sz="206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64"/>
              <a:buFont typeface="Arial"/>
              <a:buChar char="•"/>
            </a:pPr>
            <a:r>
              <a:rPr lang="sk-SK" sz="2064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sk-SK" sz="20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onštanty malými písmenami</a:t>
            </a:r>
            <a:endParaRPr b="0" i="0" sz="206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64"/>
              <a:buFont typeface="Arial"/>
              <a:buChar char="•"/>
            </a:pPr>
            <a:r>
              <a:rPr b="0" i="0" lang="sk-SK" sz="20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 </a:t>
            </a:r>
            <a:r>
              <a:rPr lang="sk-SK" sz="2064">
                <a:latin typeface="Calibri"/>
                <a:ea typeface="Calibri"/>
                <a:cs typeface="Calibri"/>
                <a:sym typeface="Calibri"/>
              </a:rPr>
              <a:t>znamená</a:t>
            </a:r>
            <a:r>
              <a:rPr b="0" i="0" lang="sk-SK" sz="20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anonymn</a:t>
            </a:r>
            <a:r>
              <a:rPr lang="sk-SK" sz="2064">
                <a:latin typeface="Calibri"/>
                <a:ea typeface="Calibri"/>
                <a:cs typeface="Calibri"/>
                <a:sym typeface="Calibri"/>
              </a:rPr>
              <a:t>ú</a:t>
            </a:r>
            <a:r>
              <a:rPr b="0" i="0" lang="sk-SK" sz="20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premenn</a:t>
            </a:r>
            <a:r>
              <a:rPr lang="sk-SK" sz="2064">
                <a:latin typeface="Calibri"/>
                <a:ea typeface="Calibri"/>
                <a:cs typeface="Calibri"/>
                <a:sym typeface="Calibri"/>
              </a:rPr>
              <a:t>ú</a:t>
            </a:r>
            <a:r>
              <a:rPr b="0" i="0" lang="sk-SK" sz="20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6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64">
                <a:latin typeface="Calibri"/>
                <a:ea typeface="Calibri"/>
                <a:cs typeface="Calibri"/>
                <a:sym typeface="Calibri"/>
              </a:rPr>
              <a:t>   (ak je _ použité na viac miestach, hodnoty nemusia byť rovnaké, ide o rôzne premenné)</a:t>
            </a:r>
            <a:endParaRPr b="0" i="0" sz="206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2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64"/>
              <a:buFont typeface="Arial"/>
              <a:buChar char="•"/>
            </a:pPr>
            <a:r>
              <a:rPr lang="sk-SK" sz="2064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sk-SK" sz="20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vyhodnocovanie aritmetických výrazov slúži operátor is:</a:t>
            </a:r>
            <a:endParaRPr b="0" i="0" sz="2064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19" lvl="2" marL="6858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sk-SK" sz="17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napr. X is 2+3, </a:t>
            </a:r>
            <a:endParaRPr b="0" i="0" sz="172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519" lvl="2" marL="6858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b="0" i="0" lang="sk-SK" sz="17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nie X = 2+3 </a:t>
            </a:r>
            <a:endParaRPr b="0" i="0" sz="172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sk-SK" sz="17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(symbol = je interpretovaný ako unifikácia termov a nedôjde k žiadnej aritmetickej operácii)</a:t>
            </a:r>
            <a:endParaRPr b="0" i="0" sz="172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52a8de8e0_0_0"/>
          <p:cNvSpPr/>
          <p:nvPr/>
        </p:nvSpPr>
        <p:spPr>
          <a:xfrm>
            <a:off x="838080" y="365040"/>
            <a:ext cx="10514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sk-SK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Prolog / Datalog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952a8de8e0_0_0"/>
          <p:cNvSpPr/>
          <p:nvPr/>
        </p:nvSpPr>
        <p:spPr>
          <a:xfrm>
            <a:off x="311400" y="1825550"/>
            <a:ext cx="57684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bigger(elephant, horse).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bigger(horse, donkey).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bigger(donkey, dog).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bigger(donkey, monkey).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0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952a8de8e0_0_0"/>
          <p:cNvSpPr txBox="1"/>
          <p:nvPr/>
        </p:nvSpPr>
        <p:spPr>
          <a:xfrm>
            <a:off x="6079975" y="1825550"/>
            <a:ext cx="61119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?- bigger(donkey, dog).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?- bigger(monkey, elephant).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?- bigger(elephant, monkey).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2a8de8e0_0_13"/>
          <p:cNvSpPr/>
          <p:nvPr/>
        </p:nvSpPr>
        <p:spPr>
          <a:xfrm>
            <a:off x="838080" y="365040"/>
            <a:ext cx="10514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sk-SK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Prolog / Datalog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952a8de8e0_0_13"/>
          <p:cNvSpPr/>
          <p:nvPr/>
        </p:nvSpPr>
        <p:spPr>
          <a:xfrm>
            <a:off x="289175" y="1825550"/>
            <a:ext cx="57906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bigger(elephant, horse).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bigger(horse, donkey).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bigger(donkey, dog).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bigger(donkey, monkey).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is_bigger(X, Y) :- bigger(X, Y).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latin typeface="Calibri"/>
                <a:ea typeface="Calibri"/>
                <a:cs typeface="Calibri"/>
                <a:sym typeface="Calibri"/>
              </a:rPr>
              <a:t>is_bigger(X, Y) :- bigger(X, Z), is_bigger(Z, Y).</a:t>
            </a:r>
            <a:endParaRPr sz="2044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0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952a8de8e0_0_13"/>
          <p:cNvSpPr txBox="1"/>
          <p:nvPr/>
        </p:nvSpPr>
        <p:spPr>
          <a:xfrm>
            <a:off x="6079975" y="1825550"/>
            <a:ext cx="61119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?- bigger(monkey, elephant).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?- bigger(elephant, monkey).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?- </a:t>
            </a: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is_bigger(elephant, X).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horse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donkey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dog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monkey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k-SK" sz="20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0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2016-09-18T18:41:28Z</dcterms:created>
  <dc:creator>Michal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