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12192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jlZaFKJshQMEtWkVQXSJhB0RSY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126ABC1-8B79-472B-BBBF-81685B38FBF3}">
  <a:tblStyle styleId="{C126ABC1-8B79-472B-BBBF-81685B38FBF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65b69edbb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965b69edbb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13"/>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3"/>
          <p:cNvSpPr txBox="1"/>
          <p:nvPr>
            <p:ph idx="1" type="subTitle"/>
          </p:nvPr>
        </p:nvSpPr>
        <p:spPr>
          <a:xfrm>
            <a:off x="838080" y="1825560"/>
            <a:ext cx="10515240" cy="4350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24"/>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 type="body"/>
          </p:nvPr>
        </p:nvSpPr>
        <p:spPr>
          <a:xfrm>
            <a:off x="838080" y="182556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24"/>
          <p:cNvSpPr txBox="1"/>
          <p:nvPr>
            <p:ph idx="2" type="body"/>
          </p:nvPr>
        </p:nvSpPr>
        <p:spPr>
          <a:xfrm>
            <a:off x="838080" y="409824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25"/>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5"/>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25"/>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25"/>
          <p:cNvSpPr txBox="1"/>
          <p:nvPr>
            <p:ph idx="3" type="body"/>
          </p:nvPr>
        </p:nvSpPr>
        <p:spPr>
          <a:xfrm>
            <a:off x="83808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25"/>
          <p:cNvSpPr txBox="1"/>
          <p:nvPr>
            <p:ph idx="4" type="body"/>
          </p:nvPr>
        </p:nvSpPr>
        <p:spPr>
          <a:xfrm>
            <a:off x="622620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26"/>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 type="body"/>
          </p:nvPr>
        </p:nvSpPr>
        <p:spPr>
          <a:xfrm>
            <a:off x="83808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26"/>
          <p:cNvSpPr txBox="1"/>
          <p:nvPr>
            <p:ph idx="2" type="body"/>
          </p:nvPr>
        </p:nvSpPr>
        <p:spPr>
          <a:xfrm>
            <a:off x="439344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26"/>
          <p:cNvSpPr txBox="1"/>
          <p:nvPr>
            <p:ph idx="3" type="body"/>
          </p:nvPr>
        </p:nvSpPr>
        <p:spPr>
          <a:xfrm>
            <a:off x="794916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26"/>
          <p:cNvSpPr txBox="1"/>
          <p:nvPr>
            <p:ph idx="4" type="body"/>
          </p:nvPr>
        </p:nvSpPr>
        <p:spPr>
          <a:xfrm>
            <a:off x="83808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26"/>
          <p:cNvSpPr txBox="1"/>
          <p:nvPr>
            <p:ph idx="5" type="body"/>
          </p:nvPr>
        </p:nvSpPr>
        <p:spPr>
          <a:xfrm>
            <a:off x="439344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26"/>
          <p:cNvSpPr txBox="1"/>
          <p:nvPr>
            <p:ph idx="6" type="body"/>
          </p:nvPr>
        </p:nvSpPr>
        <p:spPr>
          <a:xfrm>
            <a:off x="794916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5" name="Shape 6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6" name="Shape 66"/>
        <p:cNvGrpSpPr/>
        <p:nvPr/>
      </p:nvGrpSpPr>
      <p:grpSpPr>
        <a:xfrm>
          <a:off x="0" y="0"/>
          <a:ext cx="0" cy="0"/>
          <a:chOff x="0" y="0"/>
          <a:chExt cx="0" cy="0"/>
        </a:xfrm>
      </p:grpSpPr>
      <p:sp>
        <p:nvSpPr>
          <p:cNvPr id="67" name="Google Shape;67;p27"/>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7"/>
          <p:cNvSpPr txBox="1"/>
          <p:nvPr>
            <p:ph idx="1" type="subTitle"/>
          </p:nvPr>
        </p:nvSpPr>
        <p:spPr>
          <a:xfrm>
            <a:off x="838080" y="1825560"/>
            <a:ext cx="10515240" cy="4350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9" name="Shape 69"/>
        <p:cNvGrpSpPr/>
        <p:nvPr/>
      </p:nvGrpSpPr>
      <p:grpSpPr>
        <a:xfrm>
          <a:off x="0" y="0"/>
          <a:ext cx="0" cy="0"/>
          <a:chOff x="0" y="0"/>
          <a:chExt cx="0" cy="0"/>
        </a:xfrm>
      </p:grpSpPr>
      <p:sp>
        <p:nvSpPr>
          <p:cNvPr id="70" name="Google Shape;70;p28"/>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8"/>
          <p:cNvSpPr txBox="1"/>
          <p:nvPr>
            <p:ph idx="1" type="body"/>
          </p:nvPr>
        </p:nvSpPr>
        <p:spPr>
          <a:xfrm>
            <a:off x="838080" y="1825560"/>
            <a:ext cx="1051524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2" name="Shape 72"/>
        <p:cNvGrpSpPr/>
        <p:nvPr/>
      </p:nvGrpSpPr>
      <p:grpSpPr>
        <a:xfrm>
          <a:off x="0" y="0"/>
          <a:ext cx="0" cy="0"/>
          <a:chOff x="0" y="0"/>
          <a:chExt cx="0" cy="0"/>
        </a:xfrm>
      </p:grpSpPr>
      <p:sp>
        <p:nvSpPr>
          <p:cNvPr id="73" name="Google Shape;73;p29"/>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9"/>
          <p:cNvSpPr txBox="1"/>
          <p:nvPr>
            <p:ph idx="1" type="body"/>
          </p:nvPr>
        </p:nvSpPr>
        <p:spPr>
          <a:xfrm>
            <a:off x="83808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5" name="Google Shape;75;p29"/>
          <p:cNvSpPr txBox="1"/>
          <p:nvPr>
            <p:ph idx="2" type="body"/>
          </p:nvPr>
        </p:nvSpPr>
        <p:spPr>
          <a:xfrm>
            <a:off x="622620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30"/>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8" name="Shape 78"/>
        <p:cNvGrpSpPr/>
        <p:nvPr/>
      </p:nvGrpSpPr>
      <p:grpSpPr>
        <a:xfrm>
          <a:off x="0" y="0"/>
          <a:ext cx="0" cy="0"/>
          <a:chOff x="0" y="0"/>
          <a:chExt cx="0" cy="0"/>
        </a:xfrm>
      </p:grpSpPr>
      <p:sp>
        <p:nvSpPr>
          <p:cNvPr id="79" name="Google Shape;79;p31"/>
          <p:cNvSpPr txBox="1"/>
          <p:nvPr>
            <p:ph idx="1" type="subTitle"/>
          </p:nvPr>
        </p:nvSpPr>
        <p:spPr>
          <a:xfrm>
            <a:off x="838080" y="365040"/>
            <a:ext cx="10515240" cy="6144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0" name="Shape 80"/>
        <p:cNvGrpSpPr/>
        <p:nvPr/>
      </p:nvGrpSpPr>
      <p:grpSpPr>
        <a:xfrm>
          <a:off x="0" y="0"/>
          <a:ext cx="0" cy="0"/>
          <a:chOff x="0" y="0"/>
          <a:chExt cx="0" cy="0"/>
        </a:xfrm>
      </p:grpSpPr>
      <p:sp>
        <p:nvSpPr>
          <p:cNvPr id="81" name="Google Shape;81;p32"/>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2"/>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32"/>
          <p:cNvSpPr txBox="1"/>
          <p:nvPr>
            <p:ph idx="2" type="body"/>
          </p:nvPr>
        </p:nvSpPr>
        <p:spPr>
          <a:xfrm>
            <a:off x="622620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32"/>
          <p:cNvSpPr txBox="1"/>
          <p:nvPr>
            <p:ph idx="3" type="body"/>
          </p:nvPr>
        </p:nvSpPr>
        <p:spPr>
          <a:xfrm>
            <a:off x="83808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5" name="Shape 85"/>
        <p:cNvGrpSpPr/>
        <p:nvPr/>
      </p:nvGrpSpPr>
      <p:grpSpPr>
        <a:xfrm>
          <a:off x="0" y="0"/>
          <a:ext cx="0" cy="0"/>
          <a:chOff x="0" y="0"/>
          <a:chExt cx="0" cy="0"/>
        </a:xfrm>
      </p:grpSpPr>
      <p:sp>
        <p:nvSpPr>
          <p:cNvPr id="86" name="Google Shape;86;p33"/>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3"/>
          <p:cNvSpPr txBox="1"/>
          <p:nvPr>
            <p:ph idx="1" type="body"/>
          </p:nvPr>
        </p:nvSpPr>
        <p:spPr>
          <a:xfrm>
            <a:off x="83808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33"/>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33"/>
          <p:cNvSpPr txBox="1"/>
          <p:nvPr>
            <p:ph idx="3" type="body"/>
          </p:nvPr>
        </p:nvSpPr>
        <p:spPr>
          <a:xfrm>
            <a:off x="622620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0" name="Shape 90"/>
        <p:cNvGrpSpPr/>
        <p:nvPr/>
      </p:nvGrpSpPr>
      <p:grpSpPr>
        <a:xfrm>
          <a:off x="0" y="0"/>
          <a:ext cx="0" cy="0"/>
          <a:chOff x="0" y="0"/>
          <a:chExt cx="0" cy="0"/>
        </a:xfrm>
      </p:grpSpPr>
      <p:sp>
        <p:nvSpPr>
          <p:cNvPr id="91" name="Google Shape;91;p34"/>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4"/>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34"/>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34"/>
          <p:cNvSpPr txBox="1"/>
          <p:nvPr>
            <p:ph idx="3" type="body"/>
          </p:nvPr>
        </p:nvSpPr>
        <p:spPr>
          <a:xfrm>
            <a:off x="838080" y="409824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5" name="Shape 95"/>
        <p:cNvGrpSpPr/>
        <p:nvPr/>
      </p:nvGrpSpPr>
      <p:grpSpPr>
        <a:xfrm>
          <a:off x="0" y="0"/>
          <a:ext cx="0" cy="0"/>
          <a:chOff x="0" y="0"/>
          <a:chExt cx="0" cy="0"/>
        </a:xfrm>
      </p:grpSpPr>
      <p:sp>
        <p:nvSpPr>
          <p:cNvPr id="96" name="Google Shape;96;p35"/>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5"/>
          <p:cNvSpPr txBox="1"/>
          <p:nvPr>
            <p:ph idx="1" type="body"/>
          </p:nvPr>
        </p:nvSpPr>
        <p:spPr>
          <a:xfrm>
            <a:off x="838080" y="182556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35"/>
          <p:cNvSpPr txBox="1"/>
          <p:nvPr>
            <p:ph idx="2" type="body"/>
          </p:nvPr>
        </p:nvSpPr>
        <p:spPr>
          <a:xfrm>
            <a:off x="838080" y="409824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9" name="Shape 99"/>
        <p:cNvGrpSpPr/>
        <p:nvPr/>
      </p:nvGrpSpPr>
      <p:grpSpPr>
        <a:xfrm>
          <a:off x="0" y="0"/>
          <a:ext cx="0" cy="0"/>
          <a:chOff x="0" y="0"/>
          <a:chExt cx="0" cy="0"/>
        </a:xfrm>
      </p:grpSpPr>
      <p:sp>
        <p:nvSpPr>
          <p:cNvPr id="100" name="Google Shape;100;p36"/>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6"/>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36"/>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36"/>
          <p:cNvSpPr txBox="1"/>
          <p:nvPr>
            <p:ph idx="3" type="body"/>
          </p:nvPr>
        </p:nvSpPr>
        <p:spPr>
          <a:xfrm>
            <a:off x="83808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36"/>
          <p:cNvSpPr txBox="1"/>
          <p:nvPr>
            <p:ph idx="4" type="body"/>
          </p:nvPr>
        </p:nvSpPr>
        <p:spPr>
          <a:xfrm>
            <a:off x="622620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5" name="Shape 105"/>
        <p:cNvGrpSpPr/>
        <p:nvPr/>
      </p:nvGrpSpPr>
      <p:grpSpPr>
        <a:xfrm>
          <a:off x="0" y="0"/>
          <a:ext cx="0" cy="0"/>
          <a:chOff x="0" y="0"/>
          <a:chExt cx="0" cy="0"/>
        </a:xfrm>
      </p:grpSpPr>
      <p:sp>
        <p:nvSpPr>
          <p:cNvPr id="106" name="Google Shape;106;p37"/>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7"/>
          <p:cNvSpPr txBox="1"/>
          <p:nvPr>
            <p:ph idx="1" type="body"/>
          </p:nvPr>
        </p:nvSpPr>
        <p:spPr>
          <a:xfrm>
            <a:off x="83808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37"/>
          <p:cNvSpPr txBox="1"/>
          <p:nvPr>
            <p:ph idx="2" type="body"/>
          </p:nvPr>
        </p:nvSpPr>
        <p:spPr>
          <a:xfrm>
            <a:off x="439344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37"/>
          <p:cNvSpPr txBox="1"/>
          <p:nvPr>
            <p:ph idx="3" type="body"/>
          </p:nvPr>
        </p:nvSpPr>
        <p:spPr>
          <a:xfrm>
            <a:off x="794916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37"/>
          <p:cNvSpPr txBox="1"/>
          <p:nvPr>
            <p:ph idx="4" type="body"/>
          </p:nvPr>
        </p:nvSpPr>
        <p:spPr>
          <a:xfrm>
            <a:off x="83808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37"/>
          <p:cNvSpPr txBox="1"/>
          <p:nvPr>
            <p:ph idx="5" type="body"/>
          </p:nvPr>
        </p:nvSpPr>
        <p:spPr>
          <a:xfrm>
            <a:off x="439344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37"/>
          <p:cNvSpPr txBox="1"/>
          <p:nvPr>
            <p:ph idx="6" type="body"/>
          </p:nvPr>
        </p:nvSpPr>
        <p:spPr>
          <a:xfrm>
            <a:off x="794916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17"/>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7"/>
          <p:cNvSpPr txBox="1"/>
          <p:nvPr>
            <p:ph idx="1" type="body"/>
          </p:nvPr>
        </p:nvSpPr>
        <p:spPr>
          <a:xfrm>
            <a:off x="838080" y="1825560"/>
            <a:ext cx="1051524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18"/>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 type="body"/>
          </p:nvPr>
        </p:nvSpPr>
        <p:spPr>
          <a:xfrm>
            <a:off x="83808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18"/>
          <p:cNvSpPr txBox="1"/>
          <p:nvPr>
            <p:ph idx="2" type="body"/>
          </p:nvPr>
        </p:nvSpPr>
        <p:spPr>
          <a:xfrm>
            <a:off x="622620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19"/>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20"/>
          <p:cNvSpPr txBox="1"/>
          <p:nvPr>
            <p:ph idx="1" type="subTitle"/>
          </p:nvPr>
        </p:nvSpPr>
        <p:spPr>
          <a:xfrm>
            <a:off x="838080" y="365040"/>
            <a:ext cx="10515240" cy="6144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21"/>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21"/>
          <p:cNvSpPr txBox="1"/>
          <p:nvPr>
            <p:ph idx="2" type="body"/>
          </p:nvPr>
        </p:nvSpPr>
        <p:spPr>
          <a:xfrm>
            <a:off x="622620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21"/>
          <p:cNvSpPr txBox="1"/>
          <p:nvPr>
            <p:ph idx="3" type="body"/>
          </p:nvPr>
        </p:nvSpPr>
        <p:spPr>
          <a:xfrm>
            <a:off x="83808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22"/>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2"/>
          <p:cNvSpPr txBox="1"/>
          <p:nvPr>
            <p:ph idx="1" type="body"/>
          </p:nvPr>
        </p:nvSpPr>
        <p:spPr>
          <a:xfrm>
            <a:off x="83808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22"/>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22"/>
          <p:cNvSpPr txBox="1"/>
          <p:nvPr>
            <p:ph idx="3" type="body"/>
          </p:nvPr>
        </p:nvSpPr>
        <p:spPr>
          <a:xfrm>
            <a:off x="622620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23"/>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23"/>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23"/>
          <p:cNvSpPr txBox="1"/>
          <p:nvPr>
            <p:ph idx="3" type="body"/>
          </p:nvPr>
        </p:nvSpPr>
        <p:spPr>
          <a:xfrm>
            <a:off x="838080" y="409824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1523880" y="1122480"/>
            <a:ext cx="9143640" cy="23871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2"/>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2"/>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2"/>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0" name="Google Shape;10;p12"/>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1" name="Google Shape;61;p14"/>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2" name="Google Shape;62;p14"/>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3" name="Google Shape;63;p14"/>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Google Shape;64;p14"/>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www.postgresql.org/docs/current/static/functions-aggregat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
          <p:cNvSpPr txBox="1"/>
          <p:nvPr/>
        </p:nvSpPr>
        <p:spPr>
          <a:xfrm>
            <a:off x="1523880" y="1122480"/>
            <a:ext cx="9143640" cy="238716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None/>
            </a:pPr>
            <a:r>
              <a:rPr b="0" i="0" lang="en-US" sz="6000" u="none" cap="none" strike="noStrike">
                <a:solidFill>
                  <a:srgbClr val="000000"/>
                </a:solidFill>
                <a:latin typeface="Calibri"/>
                <a:ea typeface="Calibri"/>
                <a:cs typeface="Calibri"/>
                <a:sym typeface="Calibri"/>
              </a:rPr>
              <a:t>Agregácia v SQL</a:t>
            </a:r>
            <a:endParaRPr b="0" i="0" sz="60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0"/>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Ďalšie aspekty</a:t>
            </a:r>
            <a:endParaRPr b="0" i="0" sz="4400" u="none" cap="none" strike="noStrike">
              <a:solidFill>
                <a:srgbClr val="000000"/>
              </a:solidFill>
              <a:latin typeface="Calibri"/>
              <a:ea typeface="Calibri"/>
              <a:cs typeface="Calibri"/>
              <a:sym typeface="Calibri"/>
            </a:endParaRPr>
          </a:p>
        </p:txBody>
      </p:sp>
      <p:sp>
        <p:nvSpPr>
          <p:cNvPr id="183" name="Google Shape;183;p10"/>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Ak SELECT obsahuje agregačnú funkciu, ale bez GROUP BY</a:t>
            </a:r>
            <a:endParaRPr b="0" i="0" sz="28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potom všetky riadky akoby boli zaradené do jednej skupiny – výstupom je riadok, napr. </a:t>
            </a:r>
            <a:endParaRPr b="0" i="0" sz="24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3000"/>
              <a:buFont typeface="Arial"/>
              <a:buChar char="•"/>
            </a:pPr>
            <a:r>
              <a:rPr b="0" i="0" lang="en-US" sz="3000" u="none" cap="none" strike="noStrike">
                <a:solidFill>
                  <a:srgbClr val="000000"/>
                </a:solidFill>
                <a:latin typeface="Calibri"/>
                <a:ea typeface="Calibri"/>
                <a:cs typeface="Calibri"/>
                <a:sym typeface="Calibri"/>
              </a:rPr>
              <a:t>SELECT COUNT(*) FROM emp; </a:t>
            </a:r>
            <a:endParaRPr b="0" i="0" sz="30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3000"/>
              <a:buFont typeface="Arial"/>
              <a:buChar char="•"/>
            </a:pPr>
            <a:r>
              <a:rPr b="0" i="0" lang="en-US" sz="3000" u="none" cap="none" strike="noStrike">
                <a:solidFill>
                  <a:srgbClr val="000000"/>
                </a:solidFill>
                <a:latin typeface="Calibri"/>
                <a:ea typeface="Calibri"/>
                <a:cs typeface="Calibri"/>
                <a:sym typeface="Calibri"/>
              </a:rPr>
              <a:t>SELECT MAX(sal) FROM emp;</a:t>
            </a:r>
            <a:endParaRPr b="0" i="0" sz="3000" u="none" cap="none" strike="noStrike">
              <a:solidFill>
                <a:srgbClr val="000000"/>
              </a:solidFill>
              <a:latin typeface="Calibri"/>
              <a:ea typeface="Calibri"/>
              <a:cs typeface="Calibri"/>
              <a:sym typeface="Calibri"/>
            </a:endParaRPr>
          </a:p>
          <a:p>
            <a:pPr indent="-37739" lvl="1" marL="685800" marR="0" rtl="0" algn="l">
              <a:lnSpc>
                <a:spcPct val="90000"/>
              </a:lnSpc>
              <a:spcBef>
                <a:spcPts val="499"/>
              </a:spcBef>
              <a:spcAft>
                <a:spcPts val="0"/>
              </a:spcAft>
              <a:buClr>
                <a:srgbClr val="000000"/>
              </a:buClr>
              <a:buSzPts val="3000"/>
              <a:buFont typeface="Arial"/>
              <a:buNone/>
            </a:pPr>
            <a:r>
              <a:t/>
            </a:r>
            <a:endParaRPr b="0" i="0" sz="30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podobne ak uvedieme HAVING bez GROUP BY</a:t>
            </a:r>
            <a:endParaRPr b="0" i="0" sz="24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(tomuto sa vyhnite, je to mätúce a na rozdiel od predošlého neužitočné)</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965b69edbb_0_0"/>
          <p:cNvSpPr txBox="1"/>
          <p:nvPr/>
        </p:nvSpPr>
        <p:spPr>
          <a:xfrm>
            <a:off x="838080" y="365040"/>
            <a:ext cx="105153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Ďalšie aspekty</a:t>
            </a:r>
            <a:endParaRPr b="0" i="0" sz="4400" u="none" cap="none" strike="noStrike">
              <a:solidFill>
                <a:srgbClr val="000000"/>
              </a:solidFill>
              <a:latin typeface="Calibri"/>
              <a:ea typeface="Calibri"/>
              <a:cs typeface="Calibri"/>
              <a:sym typeface="Calibri"/>
            </a:endParaRPr>
          </a:p>
        </p:txBody>
      </p:sp>
      <p:sp>
        <p:nvSpPr>
          <p:cNvPr id="189" name="Google Shape;189;g965b69edbb_0_0"/>
          <p:cNvSpPr txBox="1"/>
          <p:nvPr/>
        </p:nvSpPr>
        <p:spPr>
          <a:xfrm>
            <a:off x="838080" y="1825560"/>
            <a:ext cx="10515300" cy="435090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Char char="•"/>
            </a:pPr>
            <a:r>
              <a:rPr lang="en-US" sz="2800">
                <a:latin typeface="Calibri"/>
                <a:ea typeface="Calibri"/>
                <a:cs typeface="Calibri"/>
                <a:sym typeface="Calibri"/>
              </a:rPr>
              <a:t>pozor na NULL pri agregačných funkciách</a:t>
            </a:r>
            <a:endParaRPr sz="2800">
              <a:latin typeface="Calibri"/>
              <a:ea typeface="Calibri"/>
              <a:cs typeface="Calibri"/>
              <a:sym typeface="Calibri"/>
            </a:endParaRPr>
          </a:p>
          <a:p>
            <a:pPr indent="-228240" lvl="0" marL="228600" marR="0" rtl="0" algn="l">
              <a:lnSpc>
                <a:spcPct val="90000"/>
              </a:lnSpc>
              <a:spcBef>
                <a:spcPts val="0"/>
              </a:spcBef>
              <a:spcAft>
                <a:spcPts val="0"/>
              </a:spcAft>
              <a:buSzPts val="2800"/>
              <a:buFont typeface="Calibri"/>
              <a:buChar char="•"/>
            </a:pPr>
            <a:r>
              <a:rPr lang="en-US" sz="2800">
                <a:latin typeface="Calibri"/>
                <a:ea typeface="Calibri"/>
                <a:cs typeface="Calibri"/>
                <a:sym typeface="Calibri"/>
              </a:rPr>
              <a:t>pri niektorých agregačných funkciách sa vynechávajú riadky s NULL</a:t>
            </a:r>
            <a:endParaRPr sz="2800">
              <a:latin typeface="Calibri"/>
              <a:ea typeface="Calibri"/>
              <a:cs typeface="Calibri"/>
              <a:sym typeface="Calibri"/>
            </a:endParaRPr>
          </a:p>
          <a:p>
            <a:pPr indent="-228240" lvl="0" marL="228600" marR="0" rtl="0" algn="l">
              <a:lnSpc>
                <a:spcPct val="90000"/>
              </a:lnSpc>
              <a:spcBef>
                <a:spcPts val="0"/>
              </a:spcBef>
              <a:spcAft>
                <a:spcPts val="0"/>
              </a:spcAft>
              <a:buSzPts val="2800"/>
              <a:buFont typeface="Calibri"/>
              <a:buChar char="•"/>
            </a:pPr>
            <a:r>
              <a:rPr lang="en-US" sz="2800">
                <a:latin typeface="Calibri"/>
                <a:ea typeface="Calibri"/>
                <a:cs typeface="Calibri"/>
                <a:sym typeface="Calibri"/>
              </a:rPr>
              <a:t>napr. SUM pre 1 + NULL je 1, pritom inokedy výraz 1 + NULL má hodnotu NULL</a:t>
            </a:r>
            <a:endParaRPr sz="2800">
              <a:latin typeface="Calibri"/>
              <a:ea typeface="Calibri"/>
              <a:cs typeface="Calibri"/>
              <a:sym typeface="Calibri"/>
            </a:endParaRPr>
          </a:p>
          <a:p>
            <a:pPr indent="-228240" lvl="0" marL="228600" marR="0" rtl="0" algn="l">
              <a:lnSpc>
                <a:spcPct val="90000"/>
              </a:lnSpc>
              <a:spcBef>
                <a:spcPts val="0"/>
              </a:spcBef>
              <a:spcAft>
                <a:spcPts val="0"/>
              </a:spcAft>
              <a:buSzPts val="2800"/>
              <a:buFont typeface="Calibri"/>
              <a:buChar char="•"/>
            </a:pPr>
            <a:r>
              <a:rPr lang="en-US" sz="2800">
                <a:latin typeface="Calibri"/>
                <a:ea typeface="Calibri"/>
                <a:cs typeface="Calibri"/>
                <a:sym typeface="Calibri"/>
              </a:rPr>
              <a:t>navyše ak všetky riadky sú NULL, tak výsledok je NULL</a:t>
            </a:r>
            <a:endParaRPr sz="2800">
              <a:latin typeface="Calibri"/>
              <a:ea typeface="Calibri"/>
              <a:cs typeface="Calibri"/>
              <a:sym typeface="Calibri"/>
            </a:endParaRPr>
          </a:p>
          <a:p>
            <a:pPr indent="0" lvl="0" marL="0" marR="0" rtl="0" algn="l">
              <a:lnSpc>
                <a:spcPct val="90000"/>
              </a:lnSpc>
              <a:spcBef>
                <a:spcPts val="0"/>
              </a:spcBef>
              <a:spcAft>
                <a:spcPts val="0"/>
              </a:spcAft>
              <a:buNone/>
            </a:pPr>
            <a:r>
              <a:t/>
            </a:r>
            <a:endParaRPr sz="28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1"/>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Ďalšie aspekty</a:t>
            </a:r>
            <a:endParaRPr b="0" i="0" sz="4400" u="none" cap="none" strike="noStrike">
              <a:solidFill>
                <a:srgbClr val="000000"/>
              </a:solidFill>
              <a:latin typeface="Calibri"/>
              <a:ea typeface="Calibri"/>
              <a:cs typeface="Calibri"/>
              <a:sym typeface="Calibri"/>
            </a:endParaRPr>
          </a:p>
        </p:txBody>
      </p:sp>
      <p:sp>
        <p:nvSpPr>
          <p:cNvPr id="195" name="Google Shape;195;p11"/>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ak potrebujeme nájsť hodnoty, pre ktoré sa dosahuje napr. maximum (arg max), nedá sa to zapísať v SQL jedným dotazom, treba vnorený dotaz:</a:t>
            </a:r>
            <a:endParaRPr b="0" i="0" sz="2800" u="none" cap="none" strike="noStrike">
              <a:solidFill>
                <a:srgbClr val="000000"/>
              </a:solidFill>
              <a:latin typeface="Calibri"/>
              <a:ea typeface="Calibri"/>
              <a:cs typeface="Calibri"/>
              <a:sym typeface="Calibri"/>
            </a:endParaRPr>
          </a:p>
          <a:p>
            <a:pPr indent="0" lvl="0" marL="914400" marR="0" rtl="0" algn="l">
              <a:spcBef>
                <a:spcPts val="1134"/>
              </a:spcBef>
              <a:spcAft>
                <a:spcPts val="0"/>
              </a:spcAft>
              <a:buNone/>
            </a:pPr>
            <a:r>
              <a:rPr b="1" i="0" lang="en-US" sz="2800" u="none" cap="none" strike="noStrike">
                <a:solidFill>
                  <a:srgbClr val="000000"/>
                </a:solidFill>
                <a:latin typeface="Calibri"/>
                <a:ea typeface="Calibri"/>
                <a:cs typeface="Calibri"/>
                <a:sym typeface="Calibri"/>
              </a:rPr>
              <a:t>SELECT name</a:t>
            </a:r>
            <a:endParaRPr b="0" i="0" sz="2800" u="none" cap="none" strike="noStrike">
              <a:solidFill>
                <a:srgbClr val="000000"/>
              </a:solidFill>
              <a:latin typeface="Calibri"/>
              <a:ea typeface="Calibri"/>
              <a:cs typeface="Calibri"/>
              <a:sym typeface="Calibri"/>
            </a:endParaRPr>
          </a:p>
          <a:p>
            <a:pPr indent="0" lvl="0" marL="914400" marR="0" rtl="0" algn="l">
              <a:spcBef>
                <a:spcPts val="1134"/>
              </a:spcBef>
              <a:spcAft>
                <a:spcPts val="0"/>
              </a:spcAft>
              <a:buNone/>
            </a:pPr>
            <a:r>
              <a:rPr b="1" i="0" lang="en-US" sz="2800" u="none" cap="none" strike="noStrike">
                <a:solidFill>
                  <a:srgbClr val="000000"/>
                </a:solidFill>
                <a:latin typeface="Calibri"/>
                <a:ea typeface="Calibri"/>
                <a:cs typeface="Calibri"/>
                <a:sym typeface="Calibri"/>
              </a:rPr>
              <a:t>FROM emp</a:t>
            </a:r>
            <a:endParaRPr b="0" i="0" sz="2800" u="none" cap="none" strike="noStrike">
              <a:solidFill>
                <a:srgbClr val="000000"/>
              </a:solidFill>
              <a:latin typeface="Calibri"/>
              <a:ea typeface="Calibri"/>
              <a:cs typeface="Calibri"/>
              <a:sym typeface="Calibri"/>
            </a:endParaRPr>
          </a:p>
          <a:p>
            <a:pPr indent="0" lvl="0" marL="914400" marR="0" rtl="0" algn="l">
              <a:spcBef>
                <a:spcPts val="1134"/>
              </a:spcBef>
              <a:spcAft>
                <a:spcPts val="0"/>
              </a:spcAft>
              <a:buNone/>
            </a:pPr>
            <a:r>
              <a:rPr b="1" i="0" lang="en-US" sz="2800" u="none" cap="none" strike="noStrike">
                <a:solidFill>
                  <a:srgbClr val="000000"/>
                </a:solidFill>
                <a:latin typeface="Calibri"/>
                <a:ea typeface="Calibri"/>
                <a:cs typeface="Calibri"/>
                <a:sym typeface="Calibri"/>
              </a:rPr>
              <a:t>WHERE salary = (SELECT MAX(salary) FROM emp);</a:t>
            </a:r>
            <a:endParaRPr b="0" i="0" sz="2800" u="none" cap="none" strike="noStrike">
              <a:solidFill>
                <a:srgbClr val="000000"/>
              </a:solidFill>
              <a:latin typeface="Calibri"/>
              <a:ea typeface="Calibri"/>
              <a:cs typeface="Calibri"/>
              <a:sym typeface="Calibri"/>
            </a:endParaRPr>
          </a:p>
          <a:p>
            <a:pPr indent="-228240" lvl="0" marL="228600" marR="0" rtl="0" algn="l">
              <a:spcBef>
                <a:spcPts val="1417"/>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databázový systém automaticky konvertuje výsledok vnoreného selektu (reláciu s 1 stĺpcom a 1 riadkom) na číslo</a:t>
            </a:r>
            <a:endParaRPr b="0" i="0" sz="2800" u="none" cap="none" strike="noStrike">
              <a:solidFill>
                <a:srgbClr val="000000"/>
              </a:solidFill>
              <a:latin typeface="Calibri"/>
              <a:ea typeface="Calibri"/>
              <a:cs typeface="Calibri"/>
              <a:sym typeface="Calibri"/>
            </a:endParaRPr>
          </a:p>
          <a:p>
            <a:pPr indent="-228240" lvl="0" marL="228600" marR="0" rtl="0" algn="l">
              <a:spcBef>
                <a:spcPts val="1417"/>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vyskúšajte, čo sa stane, ak relácia emp neobsahuje žiadne záznamy</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SQL a agregácia</a:t>
            </a:r>
            <a:endParaRPr b="0" i="0" sz="4400" u="none" cap="none" strike="noStrike">
              <a:solidFill>
                <a:srgbClr val="000000"/>
              </a:solidFill>
              <a:latin typeface="Calibri"/>
              <a:ea typeface="Calibri"/>
              <a:cs typeface="Calibri"/>
              <a:sym typeface="Calibri"/>
            </a:endParaRPr>
          </a:p>
        </p:txBody>
      </p:sp>
      <p:sp>
        <p:nvSpPr>
          <p:cNvPr id="123" name="Google Shape;123;p2"/>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niekedy chceme namiesto vypísania zoznamu riadkov radšej zistiť ich počet / súčet a pod.</a:t>
            </a:r>
            <a:endParaRPr b="0" i="0" sz="28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na to slúžia tzv. agregačné funkcie:</a:t>
            </a:r>
            <a:endParaRPr b="0" i="0" sz="24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Sum, Min, Max, Avg, Stdev, Count, ...</a:t>
            </a:r>
            <a:endParaRPr b="0" i="0" sz="24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sng" cap="none" strike="noStrike">
                <a:solidFill>
                  <a:srgbClr val="0563C1"/>
                </a:solidFill>
                <a:latin typeface="Calibri"/>
                <a:ea typeface="Calibri"/>
                <a:cs typeface="Calibri"/>
                <a:sym typeface="Calibri"/>
                <a:hlinkClick r:id="rId3">
                  <a:extLst>
                    <a:ext uri="{A12FA001-AC4F-418D-AE19-62706E023703}">
                      <ahyp:hlinkClr val="tx"/>
                    </a:ext>
                  </a:extLst>
                </a:hlinkClick>
              </a:rPr>
              <a:t>https://www.postgresql.org/docs/current/static/functions-aggregate.html</a:t>
            </a:r>
            <a:br>
              <a:rPr b="0" i="0" lang="en-US" sz="1800" u="none" cap="none" strike="noStrike"/>
            </a:br>
            <a:r>
              <a:rPr b="0" i="0" lang="en-US" sz="2400" u="none" cap="none" strike="noStrike">
                <a:solidFill>
                  <a:srgbClr val="000000"/>
                </a:solidFill>
                <a:latin typeface="Calibri"/>
                <a:ea typeface="Calibri"/>
                <a:cs typeface="Calibri"/>
                <a:sym typeface="Calibri"/>
              </a:rPr>
              <a:t> </a:t>
            </a:r>
            <a:endParaRPr b="0" i="0" sz="24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niekedy chceme riadky zoskupiť podľa nejakého atribútu</a:t>
            </a:r>
            <a:endParaRPr b="0" i="0" sz="28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napr. chceme zoskupiť zamestnancov podľa ich oddelenia a pod. </a:t>
            </a:r>
            <a:endParaRPr b="0" i="0" sz="24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alebo chceme počet zamestnancov na jednotlivých oddeleniach</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GROUP BY</a:t>
            </a:r>
            <a:endParaRPr b="0" i="0" sz="4400" u="none" cap="none" strike="noStrike">
              <a:solidFill>
                <a:srgbClr val="000000"/>
              </a:solidFill>
              <a:latin typeface="Calibri"/>
              <a:ea typeface="Calibri"/>
              <a:cs typeface="Calibri"/>
              <a:sym typeface="Calibri"/>
            </a:endParaRPr>
          </a:p>
        </p:txBody>
      </p:sp>
      <p:sp>
        <p:nvSpPr>
          <p:cNvPr id="129" name="Google Shape;129;p3"/>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a:bodyPr>
          <a:lstStyle/>
          <a:p>
            <a:pPr indent="-228240" lvl="1" marL="228600" marR="0" rtl="0" algn="l">
              <a:lnSpc>
                <a:spcPct val="90000"/>
              </a:lnSpc>
              <a:spcBef>
                <a:spcPts val="0"/>
              </a:spcBef>
              <a:spcAft>
                <a:spcPts val="0"/>
              </a:spcAft>
              <a:buClr>
                <a:srgbClr val="000000"/>
              </a:buClr>
              <a:buSzPts val="2201"/>
              <a:buFont typeface="Arial"/>
              <a:buChar char="•"/>
            </a:pPr>
            <a:r>
              <a:rPr b="1" i="0" lang="en-US" sz="2201" u="none" cap="none" strike="noStrike">
                <a:solidFill>
                  <a:srgbClr val="000000"/>
                </a:solidFill>
                <a:latin typeface="Calibri"/>
                <a:ea typeface="Calibri"/>
                <a:cs typeface="Calibri"/>
                <a:sym typeface="Calibri"/>
              </a:rPr>
              <a:t>SELECT</a:t>
            </a:r>
            <a:r>
              <a:rPr b="0" i="0" lang="en-US" sz="2201" u="none" cap="none" strike="noStrike">
                <a:solidFill>
                  <a:srgbClr val="000000"/>
                </a:solidFill>
                <a:latin typeface="Calibri"/>
                <a:ea typeface="Calibri"/>
                <a:cs typeface="Calibri"/>
                <a:sym typeface="Calibri"/>
              </a:rPr>
              <a:t> &lt;zoznam atribútov&gt;</a:t>
            </a:r>
            <a:br>
              <a:rPr b="0" i="0" lang="en-US" sz="1278" u="none" cap="none" strike="noStrike"/>
            </a:br>
            <a:r>
              <a:rPr b="1" i="0" lang="en-US" sz="2201" u="none" cap="none" strike="noStrike">
                <a:solidFill>
                  <a:srgbClr val="000000"/>
                </a:solidFill>
                <a:latin typeface="Calibri"/>
                <a:ea typeface="Calibri"/>
                <a:cs typeface="Calibri"/>
                <a:sym typeface="Calibri"/>
              </a:rPr>
              <a:t>FROM</a:t>
            </a:r>
            <a:r>
              <a:rPr b="0" i="0" lang="en-US" sz="2201" u="none" cap="none" strike="noStrike">
                <a:solidFill>
                  <a:srgbClr val="000000"/>
                </a:solidFill>
                <a:latin typeface="Calibri"/>
                <a:ea typeface="Calibri"/>
                <a:cs typeface="Calibri"/>
                <a:sym typeface="Calibri"/>
              </a:rPr>
              <a:t> &lt;zoznam relácií&gt;</a:t>
            </a:r>
            <a:br>
              <a:rPr b="0" i="0" lang="en-US" sz="1278" u="none" cap="none" strike="noStrike"/>
            </a:br>
            <a:r>
              <a:rPr b="1" i="0" lang="en-US" sz="2201" u="none" cap="none" strike="noStrike">
                <a:solidFill>
                  <a:srgbClr val="000000"/>
                </a:solidFill>
                <a:latin typeface="Calibri"/>
                <a:ea typeface="Calibri"/>
                <a:cs typeface="Calibri"/>
                <a:sym typeface="Calibri"/>
              </a:rPr>
              <a:t>WHERE</a:t>
            </a:r>
            <a:r>
              <a:rPr b="0" i="0" lang="en-US" sz="2201" u="none" cap="none" strike="noStrike">
                <a:solidFill>
                  <a:srgbClr val="000000"/>
                </a:solidFill>
                <a:latin typeface="Calibri"/>
                <a:ea typeface="Calibri"/>
                <a:cs typeface="Calibri"/>
                <a:sym typeface="Calibri"/>
              </a:rPr>
              <a:t> &lt;podmienka&gt;</a:t>
            </a:r>
            <a:br>
              <a:rPr b="0" i="0" lang="en-US" sz="1278" u="none" cap="none" strike="noStrike"/>
            </a:br>
            <a:r>
              <a:rPr b="1" i="0" lang="en-US" sz="2201" u="none" cap="none" strike="noStrike">
                <a:solidFill>
                  <a:srgbClr val="FF0000"/>
                </a:solidFill>
                <a:latin typeface="Calibri"/>
                <a:ea typeface="Calibri"/>
                <a:cs typeface="Calibri"/>
                <a:sym typeface="Calibri"/>
              </a:rPr>
              <a:t>GROUP BY</a:t>
            </a:r>
            <a:r>
              <a:rPr b="0" i="0" lang="en-US" sz="2201" u="none" cap="none" strike="noStrike">
                <a:solidFill>
                  <a:srgbClr val="000000"/>
                </a:solidFill>
                <a:latin typeface="Calibri"/>
                <a:ea typeface="Calibri"/>
                <a:cs typeface="Calibri"/>
                <a:sym typeface="Calibri"/>
              </a:rPr>
              <a:t> &lt;zoznam atribútov&gt;</a:t>
            </a:r>
            <a:br>
              <a:rPr b="0" i="0" lang="en-US" sz="1278" u="none" cap="none" strike="noStrike"/>
            </a:br>
            <a:r>
              <a:rPr b="1" i="0" lang="en-US" sz="2201" u="none" cap="none" strike="noStrike">
                <a:solidFill>
                  <a:srgbClr val="FF0000"/>
                </a:solidFill>
                <a:latin typeface="Calibri"/>
                <a:ea typeface="Calibri"/>
                <a:cs typeface="Calibri"/>
                <a:sym typeface="Calibri"/>
              </a:rPr>
              <a:t>HAVING</a:t>
            </a:r>
            <a:r>
              <a:rPr b="0" i="0" lang="en-US" sz="2201" u="none" cap="none" strike="noStrike">
                <a:solidFill>
                  <a:srgbClr val="000000"/>
                </a:solidFill>
                <a:latin typeface="Calibri"/>
                <a:ea typeface="Calibri"/>
                <a:cs typeface="Calibri"/>
                <a:sym typeface="Calibri"/>
              </a:rPr>
              <a:t> &lt;podmienka&gt;</a:t>
            </a:r>
            <a:endParaRPr b="0" i="0" sz="2201" u="none" cap="none" strike="noStrike">
              <a:solidFill>
                <a:srgbClr val="000000"/>
              </a:solidFill>
              <a:latin typeface="Calibri"/>
              <a:ea typeface="Calibri"/>
              <a:cs typeface="Calibri"/>
              <a:sym typeface="Calibri"/>
            </a:endParaRPr>
          </a:p>
          <a:p>
            <a:pPr indent="-88476" lvl="1" marL="228600" marR="0" rtl="0" algn="l">
              <a:lnSpc>
                <a:spcPct val="90000"/>
              </a:lnSpc>
              <a:spcBef>
                <a:spcPts val="1001"/>
              </a:spcBef>
              <a:spcAft>
                <a:spcPts val="0"/>
              </a:spcAft>
              <a:buClr>
                <a:srgbClr val="000000"/>
              </a:buClr>
              <a:buSzPts val="2201"/>
              <a:buFont typeface="Arial"/>
              <a:buNone/>
            </a:pPr>
            <a:r>
              <a:t/>
            </a:r>
            <a:endParaRPr b="0" i="0" sz="2201" u="none" cap="none" strike="noStrike">
              <a:solidFill>
                <a:srgbClr val="000000"/>
              </a:solidFill>
              <a:latin typeface="Calibri"/>
              <a:ea typeface="Calibri"/>
              <a:cs typeface="Calibri"/>
              <a:sym typeface="Calibri"/>
            </a:endParaRPr>
          </a:p>
          <a:p>
            <a:pPr indent="-228240" lvl="1" marL="228600" marR="0" rtl="0" algn="l">
              <a:lnSpc>
                <a:spcPct val="90000"/>
              </a:lnSpc>
              <a:spcBef>
                <a:spcPts val="1001"/>
              </a:spcBef>
              <a:spcAft>
                <a:spcPts val="0"/>
              </a:spcAft>
              <a:buClr>
                <a:srgbClr val="000000"/>
              </a:buClr>
              <a:buSzPts val="1845"/>
              <a:buFont typeface="Arial"/>
              <a:buChar char="•"/>
            </a:pPr>
            <a:r>
              <a:rPr b="0" i="0" lang="en-US" sz="1845" u="none" cap="none" strike="noStrike">
                <a:solidFill>
                  <a:srgbClr val="000000"/>
                </a:solidFill>
                <a:latin typeface="Calibri"/>
                <a:ea typeface="Calibri"/>
                <a:cs typeface="Calibri"/>
                <a:sym typeface="Calibri"/>
              </a:rPr>
              <a:t>GROUP BY zoskupí riadky s rovnakou hodnotou v uvedených atribútoch</a:t>
            </a:r>
            <a:endParaRPr b="0" i="0" sz="1845" u="none" cap="none" strike="noStrike">
              <a:solidFill>
                <a:srgbClr val="000000"/>
              </a:solidFill>
              <a:latin typeface="Calibri"/>
              <a:ea typeface="Calibri"/>
              <a:cs typeface="Calibri"/>
              <a:sym typeface="Calibri"/>
            </a:endParaRPr>
          </a:p>
          <a:p>
            <a:pPr indent="-228240" lvl="1" marL="228600" marR="0" rtl="0" algn="l">
              <a:lnSpc>
                <a:spcPct val="90000"/>
              </a:lnSpc>
              <a:spcBef>
                <a:spcPts val="1001"/>
              </a:spcBef>
              <a:spcAft>
                <a:spcPts val="0"/>
              </a:spcAft>
              <a:buClr>
                <a:srgbClr val="000000"/>
              </a:buClr>
              <a:buSzPts val="1845"/>
              <a:buFont typeface="Arial"/>
              <a:buChar char="•"/>
            </a:pPr>
            <a:r>
              <a:rPr b="0" i="0" lang="en-US" sz="1845" u="none" cap="none" strike="noStrike">
                <a:solidFill>
                  <a:srgbClr val="000000"/>
                </a:solidFill>
                <a:latin typeface="Calibri"/>
                <a:ea typeface="Calibri"/>
                <a:cs typeface="Calibri"/>
                <a:sym typeface="Calibri"/>
              </a:rPr>
              <a:t>pre každú skupinu bude vo výstupe 1 riadok</a:t>
            </a:r>
            <a:endParaRPr b="0" i="0" sz="1845" u="none" cap="none" strike="noStrike">
              <a:solidFill>
                <a:srgbClr val="000000"/>
              </a:solidFill>
              <a:latin typeface="Calibri"/>
              <a:ea typeface="Calibri"/>
              <a:cs typeface="Calibri"/>
              <a:sym typeface="Calibri"/>
            </a:endParaRPr>
          </a:p>
          <a:p>
            <a:pPr indent="-228240" lvl="1" marL="228600" marR="0" rtl="0" algn="l">
              <a:lnSpc>
                <a:spcPct val="90000"/>
              </a:lnSpc>
              <a:spcBef>
                <a:spcPts val="1001"/>
              </a:spcBef>
              <a:spcAft>
                <a:spcPts val="0"/>
              </a:spcAft>
              <a:buClr>
                <a:srgbClr val="000000"/>
              </a:buClr>
              <a:buSzPts val="1845"/>
              <a:buFont typeface="Arial"/>
              <a:buChar char="•"/>
            </a:pPr>
            <a:r>
              <a:rPr b="0" i="0" lang="en-US" sz="1845" u="none" cap="none" strike="noStrike">
                <a:solidFill>
                  <a:srgbClr val="000000"/>
                </a:solidFill>
                <a:latin typeface="Calibri"/>
                <a:ea typeface="Calibri"/>
                <a:cs typeface="Calibri"/>
                <a:sym typeface="Calibri"/>
              </a:rPr>
              <a:t>zoznam atribútov za SELECT môže obsahovať len atribúty uvedené za GROUP BY a agreg. funkcie</a:t>
            </a:r>
            <a:endParaRPr b="0" i="0" sz="1845" u="none" cap="none" strike="noStrike">
              <a:solidFill>
                <a:srgbClr val="000000"/>
              </a:solidFill>
              <a:latin typeface="Calibri"/>
              <a:ea typeface="Calibri"/>
              <a:cs typeface="Calibri"/>
              <a:sym typeface="Calibri"/>
            </a:endParaRPr>
          </a:p>
          <a:p>
            <a:pPr indent="-228240" lvl="2" marL="685800" marR="0" rtl="0" algn="l">
              <a:lnSpc>
                <a:spcPct val="90000"/>
              </a:lnSpc>
              <a:spcBef>
                <a:spcPts val="1001"/>
              </a:spcBef>
              <a:spcAft>
                <a:spcPts val="0"/>
              </a:spcAft>
              <a:buClr>
                <a:srgbClr val="000000"/>
              </a:buClr>
              <a:buSzPts val="1420"/>
              <a:buFont typeface="Arial"/>
              <a:buChar char="•"/>
            </a:pPr>
            <a:r>
              <a:rPr b="0" i="0" lang="en-US" sz="1420" u="none" cap="none" strike="noStrike">
                <a:solidFill>
                  <a:srgbClr val="000000"/>
                </a:solidFill>
                <a:latin typeface="Calibri"/>
                <a:ea typeface="Calibri"/>
                <a:cs typeface="Calibri"/>
                <a:sym typeface="Calibri"/>
              </a:rPr>
              <a:t>Toto nie je celkom pravda pre všetky databázové systémy (napr. MySQL takúto reštrikciu nemá)</a:t>
            </a:r>
            <a:endParaRPr b="0" i="0" sz="142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1987"/>
              <a:buFont typeface="Arial"/>
              <a:buChar char="•"/>
            </a:pPr>
            <a:r>
              <a:rPr b="0" i="0" lang="en-US" sz="1987" u="none" cap="none" strike="noStrike">
                <a:solidFill>
                  <a:srgbClr val="000000"/>
                </a:solidFill>
                <a:latin typeface="Calibri"/>
                <a:ea typeface="Calibri"/>
                <a:cs typeface="Calibri"/>
                <a:sym typeface="Calibri"/>
              </a:rPr>
              <a:t>podmienka v HAVING môže obsahovať agregačné funkcie, zatiaľ čo za WHERE nemôže</a:t>
            </a:r>
            <a:endParaRPr b="0" i="0" sz="1987"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GROUP BY príklad</a:t>
            </a:r>
            <a:endParaRPr b="0" i="0" sz="4400" u="none" cap="none" strike="noStrike">
              <a:solidFill>
                <a:srgbClr val="000000"/>
              </a:solidFill>
              <a:latin typeface="Calibri"/>
              <a:ea typeface="Calibri"/>
              <a:cs typeface="Calibri"/>
              <a:sym typeface="Calibri"/>
            </a:endParaRPr>
          </a:p>
        </p:txBody>
      </p:sp>
      <p:sp>
        <p:nvSpPr>
          <p:cNvPr id="135" name="Google Shape;135;p4"/>
          <p:cNvSpPr txBox="1"/>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800"/>
              <a:buFont typeface="Arial"/>
              <a:buChar char="•"/>
            </a:pPr>
            <a:r>
              <a:rPr b="1" i="0" lang="en-US" sz="2800" u="none" cap="none" strike="noStrike">
                <a:solidFill>
                  <a:srgbClr val="000000"/>
                </a:solidFill>
                <a:latin typeface="Calibri"/>
                <a:ea typeface="Calibri"/>
                <a:cs typeface="Calibri"/>
                <a:sym typeface="Calibri"/>
              </a:rPr>
              <a:t>SELECT</a:t>
            </a:r>
            <a:r>
              <a:rPr b="0" i="0" lang="en-US" sz="2800" u="none" cap="none" strike="noStrike">
                <a:solidFill>
                  <a:srgbClr val="000000"/>
                </a:solidFill>
                <a:latin typeface="Calibri"/>
                <a:ea typeface="Calibri"/>
                <a:cs typeface="Calibri"/>
                <a:sym typeface="Calibri"/>
              </a:rPr>
              <a:t> deptno, COUNT(*) as c</a:t>
            </a:r>
            <a:br>
              <a:rPr b="0" i="0" lang="en-US" sz="1800" u="none" cap="none" strike="noStrike"/>
            </a:br>
            <a:r>
              <a:rPr b="1" i="0" lang="en-US" sz="2800" u="none" cap="none" strike="noStrike">
                <a:solidFill>
                  <a:srgbClr val="000000"/>
                </a:solidFill>
                <a:latin typeface="Calibri"/>
                <a:ea typeface="Calibri"/>
                <a:cs typeface="Calibri"/>
                <a:sym typeface="Calibri"/>
              </a:rPr>
              <a:t>FROM</a:t>
            </a:r>
            <a:r>
              <a:rPr b="0" i="0" lang="en-US" sz="2800" u="none" cap="none" strike="noStrike">
                <a:solidFill>
                  <a:srgbClr val="000000"/>
                </a:solidFill>
                <a:latin typeface="Calibri"/>
                <a:ea typeface="Calibri"/>
                <a:cs typeface="Calibri"/>
                <a:sym typeface="Calibri"/>
              </a:rPr>
              <a:t> emp</a:t>
            </a:r>
            <a:br>
              <a:rPr b="0" i="0" lang="en-US" sz="1800" u="none" cap="none" strike="noStrike"/>
            </a:br>
            <a:r>
              <a:rPr b="1" i="0" lang="en-US" sz="2800" u="none" cap="none" strike="noStrike">
                <a:solidFill>
                  <a:srgbClr val="000000"/>
                </a:solidFill>
                <a:latin typeface="Calibri"/>
                <a:ea typeface="Calibri"/>
                <a:cs typeface="Calibri"/>
                <a:sym typeface="Calibri"/>
              </a:rPr>
              <a:t>WHERE</a:t>
            </a:r>
            <a:r>
              <a:rPr b="0" i="0" lang="en-US" sz="2800" u="none" cap="none" strike="noStrike">
                <a:solidFill>
                  <a:srgbClr val="000000"/>
                </a:solidFill>
                <a:latin typeface="Calibri"/>
                <a:ea typeface="Calibri"/>
                <a:cs typeface="Calibri"/>
                <a:sym typeface="Calibri"/>
              </a:rPr>
              <a:t> sal &gt; 3000</a:t>
            </a:r>
            <a:br>
              <a:rPr b="0" i="0" lang="en-US" sz="1800" u="none" cap="none" strike="noStrike"/>
            </a:br>
            <a:r>
              <a:rPr b="1" i="0" lang="en-US" sz="2800" u="none" cap="none" strike="noStrike">
                <a:solidFill>
                  <a:srgbClr val="000000"/>
                </a:solidFill>
                <a:latin typeface="Calibri"/>
                <a:ea typeface="Calibri"/>
                <a:cs typeface="Calibri"/>
                <a:sym typeface="Calibri"/>
              </a:rPr>
              <a:t>GROUP BY</a:t>
            </a:r>
            <a:r>
              <a:rPr b="0" i="0" lang="en-US" sz="2800" u="none" cap="none" strike="noStrike">
                <a:solidFill>
                  <a:srgbClr val="000000"/>
                </a:solidFill>
                <a:latin typeface="Calibri"/>
                <a:ea typeface="Calibri"/>
                <a:cs typeface="Calibri"/>
                <a:sym typeface="Calibri"/>
              </a:rPr>
              <a:t> deptno</a:t>
            </a:r>
            <a:br>
              <a:rPr b="0" i="0" lang="en-US" sz="1800" u="none" cap="none" strike="noStrike"/>
            </a:br>
            <a:r>
              <a:rPr b="1" i="0" lang="en-US" sz="2800" u="none" cap="none" strike="noStrike">
                <a:solidFill>
                  <a:srgbClr val="000000"/>
                </a:solidFill>
                <a:latin typeface="Calibri"/>
                <a:ea typeface="Calibri"/>
                <a:cs typeface="Calibri"/>
                <a:sym typeface="Calibri"/>
              </a:rPr>
              <a:t>HAVING</a:t>
            </a:r>
            <a:r>
              <a:rPr b="0" i="0" lang="en-US" sz="2800" u="none" cap="none" strike="noStrike">
                <a:solidFill>
                  <a:srgbClr val="000000"/>
                </a:solidFill>
                <a:latin typeface="Calibri"/>
                <a:ea typeface="Calibri"/>
                <a:cs typeface="Calibri"/>
                <a:sym typeface="Calibri"/>
              </a:rPr>
              <a:t> COUNT(*)&gt;=2</a:t>
            </a:r>
            <a:endParaRPr b="0" i="0" sz="2800" u="none" cap="none" strike="noStrike">
              <a:solidFill>
                <a:srgbClr val="000000"/>
              </a:solidFill>
              <a:latin typeface="Calibri"/>
              <a:ea typeface="Calibri"/>
              <a:cs typeface="Calibri"/>
              <a:sym typeface="Calibri"/>
            </a:endParaRPr>
          </a:p>
          <a:p>
            <a:pPr indent="-50440" lvl="0" marL="228600" marR="0" rtl="0" algn="l">
              <a:lnSpc>
                <a:spcPct val="90000"/>
              </a:lnSpc>
              <a:spcBef>
                <a:spcPts val="1001"/>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všimnite si, že COUNT(*) musíme napísať dvakrát</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GROUP BY príklad</a:t>
            </a:r>
            <a:endParaRPr b="0" i="0" sz="4400" u="none" cap="none" strike="noStrike">
              <a:solidFill>
                <a:srgbClr val="000000"/>
              </a:solidFill>
              <a:latin typeface="Calibri"/>
              <a:ea typeface="Calibri"/>
              <a:cs typeface="Calibri"/>
              <a:sym typeface="Calibri"/>
            </a:endParaRPr>
          </a:p>
        </p:txBody>
      </p:sp>
      <p:graphicFrame>
        <p:nvGraphicFramePr>
          <p:cNvPr id="141" name="Google Shape;141;p5"/>
          <p:cNvGraphicFramePr/>
          <p:nvPr/>
        </p:nvGraphicFramePr>
        <p:xfrm>
          <a:off x="838080" y="1690560"/>
          <a:ext cx="3000000" cy="3000000"/>
        </p:xfrm>
        <a:graphic>
          <a:graphicData uri="http://schemas.openxmlformats.org/drawingml/2006/table">
            <a:tbl>
              <a:tblPr>
                <a:noFill/>
                <a:tableStyleId>{C126ABC1-8B79-472B-BBBF-81685B38FBF3}</a:tableStyleId>
              </a:tblPr>
              <a:tblGrid>
                <a:gridCol w="1312200"/>
                <a:gridCol w="1108800"/>
                <a:gridCol w="1354675"/>
              </a:tblGrid>
              <a:tr h="370800">
                <a:tc>
                  <a:txBody>
                    <a:bodyPr/>
                    <a:lstStyle/>
                    <a:p>
                      <a:pPr indent="0" lvl="0" marL="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name</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deptno</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sal</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5B9BD5"/>
                    </a:solidFill>
                  </a:tcPr>
                </a:tc>
              </a:tr>
              <a:tr h="370800">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John</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10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1000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r>
              <a:tr h="370800">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Thomas</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10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3100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r>
              <a:tr h="370800">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George</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10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3200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r>
              <a:tr h="370800">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Lucas</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20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3100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r>
              <a:tr h="370800">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Bob</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20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2050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r>
              <a:tr h="370800">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Joe</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30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1000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r>
              <a:tr h="370800">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Francis</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30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3050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r>
              <a:tr h="370800">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Hugo</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40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1000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r>
              <a:tr h="370800">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Mike</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40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5000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r>
              <a:tr h="370800">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Robert</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40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2900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r>
              <a:tr h="370800">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Anna</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50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8000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r>
            </a:tbl>
          </a:graphicData>
        </a:graphic>
      </p:graphicFrame>
      <p:graphicFrame>
        <p:nvGraphicFramePr>
          <p:cNvPr id="142" name="Google Shape;142;p5"/>
          <p:cNvGraphicFramePr/>
          <p:nvPr/>
        </p:nvGraphicFramePr>
        <p:xfrm>
          <a:off x="6781680" y="1690560"/>
          <a:ext cx="3000000" cy="3000000"/>
        </p:xfrm>
        <a:graphic>
          <a:graphicData uri="http://schemas.openxmlformats.org/drawingml/2006/table">
            <a:tbl>
              <a:tblPr>
                <a:noFill/>
                <a:tableStyleId>{C126ABC1-8B79-472B-BBBF-81685B38FBF3}</a:tableStyleId>
              </a:tblPr>
              <a:tblGrid>
                <a:gridCol w="1312200"/>
                <a:gridCol w="1108800"/>
                <a:gridCol w="1354675"/>
              </a:tblGrid>
              <a:tr h="321850">
                <a:tc>
                  <a:txBody>
                    <a:bodyPr/>
                    <a:lstStyle/>
                    <a:p>
                      <a:pPr indent="0" lvl="0" marL="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name</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deptno</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sal</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5B9BD5"/>
                    </a:solidFill>
                  </a:tcPr>
                </a:tc>
              </a:tr>
              <a:tr h="358925">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George</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10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3200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r>
              <a:tr h="358925">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Thomas</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10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3100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r>
              <a:tr h="358925">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Lucas</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20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3100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r>
              <a:tr h="358925">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Francis</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30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3050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r>
              <a:tr h="358925">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Mike</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40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5000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r>
              <a:tr h="357850">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Anna</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50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8000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r>
            </a:tbl>
          </a:graphicData>
        </a:graphic>
      </p:graphicFrame>
      <p:sp>
        <p:nvSpPr>
          <p:cNvPr id="143" name="Google Shape;143;p5"/>
          <p:cNvSpPr/>
          <p:nvPr/>
        </p:nvSpPr>
        <p:spPr>
          <a:xfrm>
            <a:off x="4910760" y="2852280"/>
            <a:ext cx="1574280" cy="694080"/>
          </a:xfrm>
          <a:prstGeom prst="rightArrow">
            <a:avLst>
              <a:gd fmla="val 50000" name="adj1"/>
              <a:gd fmla="val 50000" name="adj2"/>
            </a:avLst>
          </a:prstGeom>
          <a:solidFill>
            <a:schemeClr val="accent1"/>
          </a:solidFill>
          <a:ln cap="flat" cmpd="sng" w="25400">
            <a:solidFill>
              <a:srgbClr val="42719B"/>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5145120" y="2369520"/>
            <a:ext cx="871560" cy="3646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WHERE</a:t>
            </a:r>
            <a:endParaRPr b="0" i="0" sz="1800" u="none" cap="none" strike="noStrike">
              <a:latin typeface="Arial"/>
              <a:ea typeface="Arial"/>
              <a:cs typeface="Arial"/>
              <a:sym typeface="Arial"/>
            </a:endParaRPr>
          </a:p>
        </p:txBody>
      </p:sp>
      <p:sp>
        <p:nvSpPr>
          <p:cNvPr id="145" name="Google Shape;145;p5"/>
          <p:cNvSpPr/>
          <p:nvPr/>
        </p:nvSpPr>
        <p:spPr>
          <a:xfrm>
            <a:off x="5376240" y="4960440"/>
            <a:ext cx="6095520" cy="1461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SELECT</a:t>
            </a:r>
            <a:r>
              <a:rPr b="0" i="0" lang="en-US" sz="1800" u="none" cap="none" strike="noStrike">
                <a:solidFill>
                  <a:srgbClr val="000000"/>
                </a:solidFill>
                <a:latin typeface="Calibri"/>
                <a:ea typeface="Calibri"/>
                <a:cs typeface="Calibri"/>
                <a:sym typeface="Calibri"/>
              </a:rPr>
              <a:t> deptno, COUNT(*)</a:t>
            </a:r>
            <a:br>
              <a:rPr b="0" i="0" lang="en-US" sz="1800" u="none" cap="none" strike="noStrike">
                <a:latin typeface="Arial"/>
                <a:ea typeface="Arial"/>
                <a:cs typeface="Arial"/>
                <a:sym typeface="Arial"/>
              </a:rPr>
            </a:br>
            <a:r>
              <a:rPr b="1" i="0" lang="en-US" sz="1800" u="none" cap="none" strike="noStrike">
                <a:solidFill>
                  <a:srgbClr val="000000"/>
                </a:solidFill>
                <a:latin typeface="Calibri"/>
                <a:ea typeface="Calibri"/>
                <a:cs typeface="Calibri"/>
                <a:sym typeface="Calibri"/>
              </a:rPr>
              <a:t>FROM</a:t>
            </a:r>
            <a:r>
              <a:rPr b="0" i="0" lang="en-US" sz="1800" u="none" cap="none" strike="noStrike">
                <a:solidFill>
                  <a:srgbClr val="000000"/>
                </a:solidFill>
                <a:latin typeface="Calibri"/>
                <a:ea typeface="Calibri"/>
                <a:cs typeface="Calibri"/>
                <a:sym typeface="Calibri"/>
              </a:rPr>
              <a:t> emp </a:t>
            </a:r>
            <a:br>
              <a:rPr b="0" i="0" lang="en-US" sz="1800" u="none" cap="none" strike="noStrike">
                <a:latin typeface="Arial"/>
                <a:ea typeface="Arial"/>
                <a:cs typeface="Arial"/>
                <a:sym typeface="Arial"/>
              </a:rPr>
            </a:br>
            <a:r>
              <a:rPr b="1" i="0" lang="en-US" sz="1800" u="none" cap="none" strike="noStrike">
                <a:solidFill>
                  <a:srgbClr val="000000"/>
                </a:solidFill>
                <a:latin typeface="Calibri"/>
                <a:ea typeface="Calibri"/>
                <a:cs typeface="Calibri"/>
                <a:sym typeface="Calibri"/>
              </a:rPr>
              <a:t>WHERE </a:t>
            </a:r>
            <a:r>
              <a:rPr b="0" i="0" lang="en-US" sz="1800" u="none" cap="none" strike="noStrike">
                <a:solidFill>
                  <a:srgbClr val="000000"/>
                </a:solidFill>
                <a:latin typeface="Calibri"/>
                <a:ea typeface="Calibri"/>
                <a:cs typeface="Calibri"/>
                <a:sym typeface="Calibri"/>
              </a:rPr>
              <a:t>sal &gt; 3000</a:t>
            </a:r>
            <a:br>
              <a:rPr b="0" i="0" lang="en-US" sz="1800" u="none" cap="none" strike="noStrike">
                <a:latin typeface="Arial"/>
                <a:ea typeface="Arial"/>
                <a:cs typeface="Arial"/>
                <a:sym typeface="Arial"/>
              </a:rPr>
            </a:br>
            <a:r>
              <a:rPr b="1" i="0" lang="en-US" sz="1800" u="none" cap="none" strike="noStrike">
                <a:solidFill>
                  <a:srgbClr val="000000"/>
                </a:solidFill>
                <a:latin typeface="Calibri"/>
                <a:ea typeface="Calibri"/>
                <a:cs typeface="Calibri"/>
                <a:sym typeface="Calibri"/>
              </a:rPr>
              <a:t>GROUP BY </a:t>
            </a:r>
            <a:r>
              <a:rPr b="0" i="0" lang="en-US" sz="1800" u="none" cap="none" strike="noStrike">
                <a:solidFill>
                  <a:srgbClr val="000000"/>
                </a:solidFill>
                <a:latin typeface="Calibri"/>
                <a:ea typeface="Calibri"/>
                <a:cs typeface="Calibri"/>
                <a:sym typeface="Calibri"/>
              </a:rPr>
              <a:t>deptno</a:t>
            </a:r>
            <a:br>
              <a:rPr b="0" i="0" lang="en-US" sz="1800" u="none" cap="none" strike="noStrike">
                <a:latin typeface="Arial"/>
                <a:ea typeface="Arial"/>
                <a:cs typeface="Arial"/>
                <a:sym typeface="Arial"/>
              </a:rPr>
            </a:br>
            <a:r>
              <a:rPr b="1" i="0" lang="en-US" sz="1800" u="none" cap="none" strike="noStrike">
                <a:solidFill>
                  <a:srgbClr val="000000"/>
                </a:solidFill>
                <a:latin typeface="Calibri"/>
                <a:ea typeface="Calibri"/>
                <a:cs typeface="Calibri"/>
                <a:sym typeface="Calibri"/>
              </a:rPr>
              <a:t>HAVING</a:t>
            </a:r>
            <a:r>
              <a:rPr b="0" i="0" lang="en-US" sz="1800" u="none" cap="none" strike="noStrike">
                <a:solidFill>
                  <a:srgbClr val="000000"/>
                </a:solidFill>
                <a:latin typeface="Calibri"/>
                <a:ea typeface="Calibri"/>
                <a:cs typeface="Calibri"/>
                <a:sym typeface="Calibri"/>
              </a:rPr>
              <a:t> COUNT(*)&gt;=2</a:t>
            </a:r>
            <a:endParaRPr b="0" i="0" sz="18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GROUP BY príklad</a:t>
            </a:r>
            <a:endParaRPr b="0" i="0" sz="4400" u="none" cap="none" strike="noStrike">
              <a:solidFill>
                <a:srgbClr val="000000"/>
              </a:solidFill>
              <a:latin typeface="Calibri"/>
              <a:ea typeface="Calibri"/>
              <a:cs typeface="Calibri"/>
              <a:sym typeface="Calibri"/>
            </a:endParaRPr>
          </a:p>
        </p:txBody>
      </p:sp>
      <p:graphicFrame>
        <p:nvGraphicFramePr>
          <p:cNvPr id="151" name="Google Shape;151;p6"/>
          <p:cNvGraphicFramePr/>
          <p:nvPr/>
        </p:nvGraphicFramePr>
        <p:xfrm>
          <a:off x="838080" y="2030040"/>
          <a:ext cx="3000000" cy="3000000"/>
        </p:xfrm>
        <a:graphic>
          <a:graphicData uri="http://schemas.openxmlformats.org/drawingml/2006/table">
            <a:tbl>
              <a:tblPr>
                <a:noFill/>
                <a:tableStyleId>{C126ABC1-8B79-472B-BBBF-81685B38FBF3}</a:tableStyleId>
              </a:tblPr>
              <a:tblGrid>
                <a:gridCol w="1312200"/>
                <a:gridCol w="1108800"/>
                <a:gridCol w="1354675"/>
              </a:tblGrid>
              <a:tr h="321850">
                <a:tc>
                  <a:txBody>
                    <a:bodyPr/>
                    <a:lstStyle/>
                    <a:p>
                      <a:pPr indent="0" lvl="0" marL="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name</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deptno</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sal</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5B9BD5"/>
                    </a:solidFill>
                  </a:tcPr>
                </a:tc>
              </a:tr>
              <a:tr h="358925">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George</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10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3200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r>
              <a:tr h="358925">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Thomas</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10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3100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r>
              <a:tr h="358925">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Lucas</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20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3100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r>
              <a:tr h="358925">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Francis</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30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3050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r>
              <a:tr h="358925">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Mike</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40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5000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r>
              <a:tr h="357850">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Anna</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50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8000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r>
            </a:tbl>
          </a:graphicData>
        </a:graphic>
      </p:graphicFrame>
      <p:sp>
        <p:nvSpPr>
          <p:cNvPr id="152" name="Google Shape;152;p6"/>
          <p:cNvSpPr/>
          <p:nvPr/>
        </p:nvSpPr>
        <p:spPr>
          <a:xfrm>
            <a:off x="4910760" y="2852280"/>
            <a:ext cx="758520" cy="531000"/>
          </a:xfrm>
          <a:prstGeom prst="rightArrow">
            <a:avLst>
              <a:gd fmla="val 50000" name="adj1"/>
              <a:gd fmla="val 50000" name="adj2"/>
            </a:avLst>
          </a:prstGeom>
          <a:solidFill>
            <a:schemeClr val="accent1"/>
          </a:solidFill>
          <a:ln cap="flat" cmpd="sng" w="25400">
            <a:solidFill>
              <a:srgbClr val="42719B"/>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p:nvPr/>
        </p:nvSpPr>
        <p:spPr>
          <a:xfrm>
            <a:off x="4800960" y="2379240"/>
            <a:ext cx="114264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GROUP BY</a:t>
            </a:r>
            <a:endParaRPr b="0" i="0" sz="1800" u="none" cap="none" strike="noStrike">
              <a:latin typeface="Arial"/>
              <a:ea typeface="Arial"/>
              <a:cs typeface="Arial"/>
              <a:sym typeface="Arial"/>
            </a:endParaRPr>
          </a:p>
        </p:txBody>
      </p:sp>
      <p:sp>
        <p:nvSpPr>
          <p:cNvPr id="154" name="Google Shape;154;p6"/>
          <p:cNvSpPr/>
          <p:nvPr/>
        </p:nvSpPr>
        <p:spPr>
          <a:xfrm>
            <a:off x="838080" y="4960440"/>
            <a:ext cx="6095520" cy="1461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SELECT</a:t>
            </a:r>
            <a:r>
              <a:rPr b="0" i="0" lang="en-US" sz="1800" u="none" cap="none" strike="noStrike">
                <a:solidFill>
                  <a:srgbClr val="000000"/>
                </a:solidFill>
                <a:latin typeface="Calibri"/>
                <a:ea typeface="Calibri"/>
                <a:cs typeface="Calibri"/>
                <a:sym typeface="Calibri"/>
              </a:rPr>
              <a:t> deptno, COUNT(*)</a:t>
            </a:r>
            <a:br>
              <a:rPr b="0" i="0" lang="en-US" sz="1800" u="none" cap="none" strike="noStrike">
                <a:latin typeface="Arial"/>
                <a:ea typeface="Arial"/>
                <a:cs typeface="Arial"/>
                <a:sym typeface="Arial"/>
              </a:rPr>
            </a:br>
            <a:r>
              <a:rPr b="1" i="0" lang="en-US" sz="1800" u="none" cap="none" strike="noStrike">
                <a:solidFill>
                  <a:srgbClr val="000000"/>
                </a:solidFill>
                <a:latin typeface="Calibri"/>
                <a:ea typeface="Calibri"/>
                <a:cs typeface="Calibri"/>
                <a:sym typeface="Calibri"/>
              </a:rPr>
              <a:t>FROM</a:t>
            </a:r>
            <a:r>
              <a:rPr b="0" i="0" lang="en-US" sz="1800" u="none" cap="none" strike="noStrike">
                <a:solidFill>
                  <a:srgbClr val="000000"/>
                </a:solidFill>
                <a:latin typeface="Calibri"/>
                <a:ea typeface="Calibri"/>
                <a:cs typeface="Calibri"/>
                <a:sym typeface="Calibri"/>
              </a:rPr>
              <a:t> emp </a:t>
            </a:r>
            <a:br>
              <a:rPr b="0" i="0" lang="en-US" sz="1800" u="none" cap="none" strike="noStrike">
                <a:latin typeface="Arial"/>
                <a:ea typeface="Arial"/>
                <a:cs typeface="Arial"/>
                <a:sym typeface="Arial"/>
              </a:rPr>
            </a:br>
            <a:r>
              <a:rPr b="1" i="0" lang="en-US" sz="1800" u="none" cap="none" strike="noStrike">
                <a:solidFill>
                  <a:srgbClr val="000000"/>
                </a:solidFill>
                <a:latin typeface="Calibri"/>
                <a:ea typeface="Calibri"/>
                <a:cs typeface="Calibri"/>
                <a:sym typeface="Calibri"/>
              </a:rPr>
              <a:t>WHERE </a:t>
            </a:r>
            <a:r>
              <a:rPr b="0" i="0" lang="en-US" sz="1800" u="none" cap="none" strike="noStrike">
                <a:solidFill>
                  <a:srgbClr val="000000"/>
                </a:solidFill>
                <a:latin typeface="Calibri"/>
                <a:ea typeface="Calibri"/>
                <a:cs typeface="Calibri"/>
                <a:sym typeface="Calibri"/>
              </a:rPr>
              <a:t>sal &gt; 3000</a:t>
            </a:r>
            <a:br>
              <a:rPr b="0" i="0" lang="en-US" sz="1800" u="none" cap="none" strike="noStrike">
                <a:latin typeface="Arial"/>
                <a:ea typeface="Arial"/>
                <a:cs typeface="Arial"/>
                <a:sym typeface="Arial"/>
              </a:rPr>
            </a:br>
            <a:r>
              <a:rPr b="1" i="0" lang="en-US" sz="1800" u="none" cap="none" strike="noStrike">
                <a:solidFill>
                  <a:srgbClr val="000000"/>
                </a:solidFill>
                <a:latin typeface="Calibri"/>
                <a:ea typeface="Calibri"/>
                <a:cs typeface="Calibri"/>
                <a:sym typeface="Calibri"/>
              </a:rPr>
              <a:t>GROUP BY </a:t>
            </a:r>
            <a:r>
              <a:rPr b="0" i="0" lang="en-US" sz="1800" u="none" cap="none" strike="noStrike">
                <a:solidFill>
                  <a:srgbClr val="000000"/>
                </a:solidFill>
                <a:latin typeface="Calibri"/>
                <a:ea typeface="Calibri"/>
                <a:cs typeface="Calibri"/>
                <a:sym typeface="Calibri"/>
              </a:rPr>
              <a:t>deptno</a:t>
            </a:r>
            <a:br>
              <a:rPr b="0" i="0" lang="en-US" sz="1800" u="none" cap="none" strike="noStrike">
                <a:latin typeface="Arial"/>
                <a:ea typeface="Arial"/>
                <a:cs typeface="Arial"/>
                <a:sym typeface="Arial"/>
              </a:rPr>
            </a:br>
            <a:r>
              <a:rPr b="1" i="0" lang="en-US" sz="1800" u="none" cap="none" strike="noStrike">
                <a:solidFill>
                  <a:srgbClr val="000000"/>
                </a:solidFill>
                <a:latin typeface="Calibri"/>
                <a:ea typeface="Calibri"/>
                <a:cs typeface="Calibri"/>
                <a:sym typeface="Calibri"/>
              </a:rPr>
              <a:t>HAVING</a:t>
            </a:r>
            <a:r>
              <a:rPr b="0" i="0" lang="en-US" sz="1800" u="none" cap="none" strike="noStrike">
                <a:solidFill>
                  <a:srgbClr val="000000"/>
                </a:solidFill>
                <a:latin typeface="Calibri"/>
                <a:ea typeface="Calibri"/>
                <a:cs typeface="Calibri"/>
                <a:sym typeface="Calibri"/>
              </a:rPr>
              <a:t> COUNT(*)&gt;=2</a:t>
            </a:r>
            <a:endParaRPr b="0" i="0" sz="1800" u="none" cap="none" strike="noStrike">
              <a:latin typeface="Arial"/>
              <a:ea typeface="Arial"/>
              <a:cs typeface="Arial"/>
              <a:sym typeface="Arial"/>
            </a:endParaRPr>
          </a:p>
        </p:txBody>
      </p:sp>
      <p:graphicFrame>
        <p:nvGraphicFramePr>
          <p:cNvPr id="155" name="Google Shape;155;p6"/>
          <p:cNvGraphicFramePr/>
          <p:nvPr/>
        </p:nvGraphicFramePr>
        <p:xfrm>
          <a:off x="6086880" y="1122480"/>
          <a:ext cx="3000000" cy="3000000"/>
        </p:xfrm>
        <a:graphic>
          <a:graphicData uri="http://schemas.openxmlformats.org/drawingml/2006/table">
            <a:tbl>
              <a:tblPr>
                <a:noFill/>
                <a:tableStyleId>{C126ABC1-8B79-472B-BBBF-81685B38FBF3}</a:tableStyleId>
              </a:tblPr>
              <a:tblGrid>
                <a:gridCol w="1207450"/>
                <a:gridCol w="1207450"/>
                <a:gridCol w="1207450"/>
                <a:gridCol w="1019875"/>
                <a:gridCol w="1249550"/>
              </a:tblGrid>
              <a:tr h="677150">
                <a:tc>
                  <a:txBody>
                    <a:bodyPr/>
                    <a:lstStyle/>
                    <a:p>
                      <a:pPr indent="0" lvl="0" marL="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deptno</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COUNT(*)</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Name</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deptno</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sal</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5B9BD5"/>
                    </a:solidFill>
                  </a:tcPr>
                </a:tc>
              </a:tr>
              <a:tr h="387000">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10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2</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r>
              <a:tr h="322200">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George</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10</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3200</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r>
              <a:tr h="322200">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Thomas</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10</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3100</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r>
              <a:tr h="387000">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20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1</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r>
              <a:tr h="322200">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Lucas</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20</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3100</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r>
              <a:tr h="387000">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30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1</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r>
              <a:tr h="322200">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Francis</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30</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3050</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r>
              <a:tr h="387000">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40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1</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r>
              <a:tr h="322200">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Mike</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40</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5000</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r>
              <a:tr h="387000">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50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1</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r>
              <a:tr h="325800">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Anna</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50</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8000</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GROUP BY príklad</a:t>
            </a:r>
            <a:endParaRPr b="0" i="0" sz="4400" u="none" cap="none" strike="noStrike">
              <a:solidFill>
                <a:srgbClr val="000000"/>
              </a:solidFill>
              <a:latin typeface="Calibri"/>
              <a:ea typeface="Calibri"/>
              <a:cs typeface="Calibri"/>
              <a:sym typeface="Calibri"/>
            </a:endParaRPr>
          </a:p>
        </p:txBody>
      </p:sp>
      <p:sp>
        <p:nvSpPr>
          <p:cNvPr id="161" name="Google Shape;161;p7"/>
          <p:cNvSpPr/>
          <p:nvPr/>
        </p:nvSpPr>
        <p:spPr>
          <a:xfrm>
            <a:off x="6049800" y="3148560"/>
            <a:ext cx="1574280" cy="694080"/>
          </a:xfrm>
          <a:prstGeom prst="rightArrow">
            <a:avLst>
              <a:gd fmla="val 50000" name="adj1"/>
              <a:gd fmla="val 50000" name="adj2"/>
            </a:avLst>
          </a:prstGeom>
          <a:solidFill>
            <a:schemeClr val="accent1"/>
          </a:solidFill>
          <a:ln cap="flat" cmpd="sng" w="25400">
            <a:solidFill>
              <a:srgbClr val="42719B"/>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
          <p:cNvSpPr/>
          <p:nvPr/>
        </p:nvSpPr>
        <p:spPr>
          <a:xfrm>
            <a:off x="6101280" y="2736720"/>
            <a:ext cx="924840" cy="3646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HAVING</a:t>
            </a:r>
            <a:endParaRPr b="0" i="0" sz="1800" u="none" cap="none" strike="noStrike">
              <a:latin typeface="Arial"/>
              <a:ea typeface="Arial"/>
              <a:cs typeface="Arial"/>
              <a:sym typeface="Arial"/>
            </a:endParaRPr>
          </a:p>
        </p:txBody>
      </p:sp>
      <p:sp>
        <p:nvSpPr>
          <p:cNvPr id="163" name="Google Shape;163;p7"/>
          <p:cNvSpPr/>
          <p:nvPr/>
        </p:nvSpPr>
        <p:spPr>
          <a:xfrm>
            <a:off x="6934320" y="4399920"/>
            <a:ext cx="3682800" cy="1461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SELECT</a:t>
            </a:r>
            <a:r>
              <a:rPr b="0" i="0" lang="en-US" sz="1800" u="none" cap="none" strike="noStrike">
                <a:solidFill>
                  <a:srgbClr val="000000"/>
                </a:solidFill>
                <a:latin typeface="Calibri"/>
                <a:ea typeface="Calibri"/>
                <a:cs typeface="Calibri"/>
                <a:sym typeface="Calibri"/>
              </a:rPr>
              <a:t> deptno, COUNT(*)</a:t>
            </a:r>
            <a:br>
              <a:rPr b="0" i="0" lang="en-US" sz="1800" u="none" cap="none" strike="noStrike">
                <a:latin typeface="Arial"/>
                <a:ea typeface="Arial"/>
                <a:cs typeface="Arial"/>
                <a:sym typeface="Arial"/>
              </a:rPr>
            </a:br>
            <a:r>
              <a:rPr b="1" i="0" lang="en-US" sz="1800" u="none" cap="none" strike="noStrike">
                <a:solidFill>
                  <a:srgbClr val="000000"/>
                </a:solidFill>
                <a:latin typeface="Calibri"/>
                <a:ea typeface="Calibri"/>
                <a:cs typeface="Calibri"/>
                <a:sym typeface="Calibri"/>
              </a:rPr>
              <a:t>FROM</a:t>
            </a:r>
            <a:r>
              <a:rPr b="0" i="0" lang="en-US" sz="1800" u="none" cap="none" strike="noStrike">
                <a:solidFill>
                  <a:srgbClr val="000000"/>
                </a:solidFill>
                <a:latin typeface="Calibri"/>
                <a:ea typeface="Calibri"/>
                <a:cs typeface="Calibri"/>
                <a:sym typeface="Calibri"/>
              </a:rPr>
              <a:t> emp </a:t>
            </a:r>
            <a:br>
              <a:rPr b="0" i="0" lang="en-US" sz="1800" u="none" cap="none" strike="noStrike">
                <a:latin typeface="Arial"/>
                <a:ea typeface="Arial"/>
                <a:cs typeface="Arial"/>
                <a:sym typeface="Arial"/>
              </a:rPr>
            </a:br>
            <a:r>
              <a:rPr b="1" i="0" lang="en-US" sz="1800" u="none" cap="none" strike="noStrike">
                <a:solidFill>
                  <a:srgbClr val="000000"/>
                </a:solidFill>
                <a:latin typeface="Calibri"/>
                <a:ea typeface="Calibri"/>
                <a:cs typeface="Calibri"/>
                <a:sym typeface="Calibri"/>
              </a:rPr>
              <a:t>WHERE </a:t>
            </a:r>
            <a:r>
              <a:rPr b="0" i="0" lang="en-US" sz="1800" u="none" cap="none" strike="noStrike">
                <a:solidFill>
                  <a:srgbClr val="000000"/>
                </a:solidFill>
                <a:latin typeface="Calibri"/>
                <a:ea typeface="Calibri"/>
                <a:cs typeface="Calibri"/>
                <a:sym typeface="Calibri"/>
              </a:rPr>
              <a:t>sal &gt; 3000</a:t>
            </a:r>
            <a:br>
              <a:rPr b="0" i="0" lang="en-US" sz="1800" u="none" cap="none" strike="noStrike">
                <a:latin typeface="Arial"/>
                <a:ea typeface="Arial"/>
                <a:cs typeface="Arial"/>
                <a:sym typeface="Arial"/>
              </a:rPr>
            </a:br>
            <a:r>
              <a:rPr b="1" i="0" lang="en-US" sz="1800" u="none" cap="none" strike="noStrike">
                <a:solidFill>
                  <a:srgbClr val="000000"/>
                </a:solidFill>
                <a:latin typeface="Calibri"/>
                <a:ea typeface="Calibri"/>
                <a:cs typeface="Calibri"/>
                <a:sym typeface="Calibri"/>
              </a:rPr>
              <a:t>GROUP BY </a:t>
            </a:r>
            <a:r>
              <a:rPr b="0" i="0" lang="en-US" sz="1800" u="none" cap="none" strike="noStrike">
                <a:solidFill>
                  <a:srgbClr val="000000"/>
                </a:solidFill>
                <a:latin typeface="Calibri"/>
                <a:ea typeface="Calibri"/>
                <a:cs typeface="Calibri"/>
                <a:sym typeface="Calibri"/>
              </a:rPr>
              <a:t>deptno</a:t>
            </a:r>
            <a:br>
              <a:rPr b="0" i="0" lang="en-US" sz="1800" u="none" cap="none" strike="noStrike">
                <a:latin typeface="Arial"/>
                <a:ea typeface="Arial"/>
                <a:cs typeface="Arial"/>
                <a:sym typeface="Arial"/>
              </a:rPr>
            </a:br>
            <a:r>
              <a:rPr b="1" i="0" lang="en-US" sz="1800" u="none" cap="none" strike="noStrike">
                <a:solidFill>
                  <a:srgbClr val="000000"/>
                </a:solidFill>
                <a:latin typeface="Calibri"/>
                <a:ea typeface="Calibri"/>
                <a:cs typeface="Calibri"/>
                <a:sym typeface="Calibri"/>
              </a:rPr>
              <a:t>HAVING</a:t>
            </a:r>
            <a:r>
              <a:rPr b="0" i="0" lang="en-US" sz="1800" u="none" cap="none" strike="noStrike">
                <a:solidFill>
                  <a:srgbClr val="000000"/>
                </a:solidFill>
                <a:latin typeface="Calibri"/>
                <a:ea typeface="Calibri"/>
                <a:cs typeface="Calibri"/>
                <a:sym typeface="Calibri"/>
              </a:rPr>
              <a:t> COUNT(*)&gt;=2</a:t>
            </a:r>
            <a:endParaRPr b="0" i="0" sz="1800" u="none" cap="none" strike="noStrike">
              <a:latin typeface="Arial"/>
              <a:ea typeface="Arial"/>
              <a:cs typeface="Arial"/>
              <a:sym typeface="Arial"/>
            </a:endParaRPr>
          </a:p>
        </p:txBody>
      </p:sp>
      <p:graphicFrame>
        <p:nvGraphicFramePr>
          <p:cNvPr id="164" name="Google Shape;164;p7"/>
          <p:cNvGraphicFramePr/>
          <p:nvPr/>
        </p:nvGraphicFramePr>
        <p:xfrm>
          <a:off x="838080" y="1830240"/>
          <a:ext cx="3000000" cy="3000000"/>
        </p:xfrm>
        <a:graphic>
          <a:graphicData uri="http://schemas.openxmlformats.org/drawingml/2006/table">
            <a:tbl>
              <a:tblPr>
                <a:noFill/>
                <a:tableStyleId>{C126ABC1-8B79-472B-BBBF-81685B38FBF3}</a:tableStyleId>
              </a:tblPr>
              <a:tblGrid>
                <a:gridCol w="1010150"/>
                <a:gridCol w="1010150"/>
                <a:gridCol w="1010150"/>
                <a:gridCol w="853550"/>
                <a:gridCol w="1043275"/>
              </a:tblGrid>
              <a:tr h="366125">
                <a:tc>
                  <a:txBody>
                    <a:bodyPr/>
                    <a:lstStyle/>
                    <a:p>
                      <a:pPr indent="0" lvl="0" marL="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deptno</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count(*)</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Name</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deptn</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sal</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5B9BD5"/>
                    </a:solidFill>
                  </a:tcPr>
                </a:tc>
              </a:tr>
              <a:tr h="366125">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10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2</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r>
              <a:tr h="336250">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George</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10</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3200</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r>
              <a:tr h="336250">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Thomas</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10</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3100</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r>
              <a:tr h="366125">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20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1</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r>
              <a:tr h="336250">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Lucas</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20</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3100</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r>
              <a:tr h="366125">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30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1</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r>
              <a:tr h="336250">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Francis</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30</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3050</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r>
              <a:tr h="366125">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40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1</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r>
              <a:tr h="336250">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Mike</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40</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5000</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r>
              <a:tr h="366125">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50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1</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9EFF7"/>
                    </a:solidFill>
                  </a:tcPr>
                </a:tc>
              </a:tr>
              <a:tr h="334450">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rtl="0" algn="l">
                        <a:spcBef>
                          <a:spcPts val="0"/>
                        </a:spcBef>
                        <a:spcAft>
                          <a:spcPts val="0"/>
                        </a:spcAft>
                        <a:buNone/>
                      </a:pPr>
                      <a:r>
                        <a:t/>
                      </a:r>
                      <a:endParaRPr/>
                    </a:p>
                  </a:txBody>
                  <a:tcPr marT="91425" marB="91425" marR="91425" marL="91425">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Anna</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50</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400" u="none" cap="none" strike="noStrike">
                          <a:solidFill>
                            <a:srgbClr val="808080"/>
                          </a:solidFill>
                          <a:latin typeface="Calibri"/>
                          <a:ea typeface="Calibri"/>
                          <a:cs typeface="Calibri"/>
                          <a:sym typeface="Calibri"/>
                        </a:rPr>
                        <a:t>8000</a:t>
                      </a:r>
                      <a:endParaRPr b="0" sz="14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r>
            </a:tbl>
          </a:graphicData>
        </a:graphic>
      </p:graphicFrame>
      <p:graphicFrame>
        <p:nvGraphicFramePr>
          <p:cNvPr id="165" name="Google Shape;165;p7"/>
          <p:cNvGraphicFramePr/>
          <p:nvPr/>
        </p:nvGraphicFramePr>
        <p:xfrm>
          <a:off x="8094240" y="3106080"/>
          <a:ext cx="3000000" cy="3000000"/>
        </p:xfrm>
        <a:graphic>
          <a:graphicData uri="http://schemas.openxmlformats.org/drawingml/2006/table">
            <a:tbl>
              <a:tblPr>
                <a:noFill/>
                <a:tableStyleId>{C126ABC1-8B79-472B-BBBF-81685B38FBF3}</a:tableStyleId>
              </a:tblPr>
              <a:tblGrid>
                <a:gridCol w="1010150"/>
                <a:gridCol w="1010150"/>
              </a:tblGrid>
              <a:tr h="366125">
                <a:tc>
                  <a:txBody>
                    <a:bodyPr/>
                    <a:lstStyle/>
                    <a:p>
                      <a:pPr indent="0" lvl="0" marL="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deptno</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count(*)</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5B9BD5"/>
                    </a:solidFill>
                  </a:tcPr>
                </a:tc>
              </a:tr>
              <a:tr h="366125">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10</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c>
                  <a:txBody>
                    <a:bodyPr/>
                    <a:lstStyle/>
                    <a:p>
                      <a:pPr indent="0" lvl="0" marL="0" marR="0" rtl="0" algn="l">
                        <a:lnSpc>
                          <a:spcPct val="100000"/>
                        </a:lnSpc>
                        <a:spcBef>
                          <a:spcPts val="0"/>
                        </a:spcBef>
                        <a:spcAft>
                          <a:spcPts val="0"/>
                        </a:spcAft>
                        <a:buNone/>
                      </a:pPr>
                      <a:r>
                        <a:rPr b="0" lang="en-US" sz="1800" u="none" cap="none" strike="noStrike">
                          <a:solidFill>
                            <a:srgbClr val="000000"/>
                          </a:solidFill>
                          <a:latin typeface="Calibri"/>
                          <a:ea typeface="Calibri"/>
                          <a:cs typeface="Calibri"/>
                          <a:sym typeface="Calibri"/>
                        </a:rPr>
                        <a:t>2</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D1DEEF"/>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Ďalšie aspekty</a:t>
            </a:r>
            <a:endParaRPr b="0" i="0" sz="4400" u="none" cap="none" strike="noStrike">
              <a:solidFill>
                <a:srgbClr val="000000"/>
              </a:solidFill>
              <a:latin typeface="Calibri"/>
              <a:ea typeface="Calibri"/>
              <a:cs typeface="Calibri"/>
              <a:sym typeface="Calibri"/>
            </a:endParaRPr>
          </a:p>
        </p:txBody>
      </p:sp>
      <p:sp>
        <p:nvSpPr>
          <p:cNvPr id="171" name="Google Shape;171;p8"/>
          <p:cNvSpPr txBox="1"/>
          <p:nvPr/>
        </p:nvSpPr>
        <p:spPr>
          <a:xfrm>
            <a:off x="838080" y="1690560"/>
            <a:ext cx="10515240" cy="4485960"/>
          </a:xfrm>
          <a:prstGeom prst="rect">
            <a:avLst/>
          </a:prstGeom>
          <a:noFill/>
          <a:ln>
            <a:noFill/>
          </a:ln>
        </p:spPr>
        <p:txBody>
          <a:bodyPr anchorCtr="0" anchor="t" bIns="45700" lIns="91425" spcFirstLastPara="1" rIns="91425" wrap="square" tIns="45700">
            <a:normAutofit/>
          </a:bodyPr>
          <a:lstStyle/>
          <a:p>
            <a:pPr indent="-228240" lvl="1" marL="228600"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zoznam atribútov za SELECT môže obsahovať len atribúty uvedené za GROUP BY a agregačné funkcie</a:t>
            </a:r>
            <a:endParaRPr b="0" i="0" sz="28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toto je pre programátorov trochu otrava:</a:t>
            </a:r>
            <a:endParaRPr b="0" i="0" sz="28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student(StudentID, Meno, Priezvisko, TriedaID)</a:t>
            </a:r>
            <a:br>
              <a:rPr b="0" i="0" lang="en-US" sz="1800" u="none" cap="none" strike="noStrike"/>
            </a:br>
            <a:r>
              <a:rPr b="0" i="0" lang="en-US" sz="2400" u="none" cap="none" strike="noStrike">
                <a:solidFill>
                  <a:srgbClr val="000000"/>
                </a:solidFill>
                <a:latin typeface="Calibri"/>
                <a:ea typeface="Calibri"/>
                <a:cs typeface="Calibri"/>
                <a:sym typeface="Calibri"/>
              </a:rPr>
              <a:t>trieda(TriedaID, Nazov)</a:t>
            </a:r>
            <a:endParaRPr b="0" i="0" sz="24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SELECT s.triedaid, t.</a:t>
            </a:r>
            <a:r>
              <a:rPr b="1" i="0" lang="en-US" sz="2400" u="none" cap="none" strike="noStrike">
                <a:solidFill>
                  <a:srgbClr val="FF0000"/>
                </a:solidFill>
                <a:latin typeface="Calibri"/>
                <a:ea typeface="Calibri"/>
                <a:cs typeface="Calibri"/>
                <a:sym typeface="Calibri"/>
              </a:rPr>
              <a:t>nazov</a:t>
            </a:r>
            <a:r>
              <a:rPr b="1" i="0" lang="en-US" sz="2400" u="none" cap="none" strike="noStrike">
                <a:solidFill>
                  <a:srgbClr val="000000"/>
                </a:solidFill>
                <a:latin typeface="Calibri"/>
                <a:ea typeface="Calibri"/>
                <a:cs typeface="Calibri"/>
                <a:sym typeface="Calibri"/>
              </a:rPr>
              <a:t>, COUNT(*) </a:t>
            </a:r>
            <a:endParaRPr b="0" i="0" sz="24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FROM student as s, trieda as t</a:t>
            </a:r>
            <a:endParaRPr b="0" i="0" sz="24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WHERE  s.triedaid = t.triedaid GROUP BY s.triedaid, t.</a:t>
            </a:r>
            <a:r>
              <a:rPr b="1" i="0" lang="en-US" sz="2400" u="none" cap="none" strike="noStrike">
                <a:solidFill>
                  <a:srgbClr val="FF0000"/>
                </a:solidFill>
                <a:latin typeface="Calibri"/>
                <a:ea typeface="Calibri"/>
                <a:cs typeface="Calibri"/>
                <a:sym typeface="Calibri"/>
              </a:rPr>
              <a:t>nazov</a:t>
            </a:r>
            <a:endParaRPr b="0" i="0" sz="24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TriedaID jednoznačne určuje názov triedy, no programátor to musí zbytočne zapísať 2x</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9"/>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Ďalšie aspekty</a:t>
            </a:r>
            <a:endParaRPr b="0" i="0" sz="4400" u="none" cap="none" strike="noStrike">
              <a:solidFill>
                <a:srgbClr val="000000"/>
              </a:solidFill>
              <a:latin typeface="Calibri"/>
              <a:ea typeface="Calibri"/>
              <a:cs typeface="Calibri"/>
              <a:sym typeface="Calibri"/>
            </a:endParaRPr>
          </a:p>
        </p:txBody>
      </p:sp>
      <p:sp>
        <p:nvSpPr>
          <p:cNvPr id="177" name="Google Shape;177;p9"/>
          <p:cNvSpPr txBox="1"/>
          <p:nvPr/>
        </p:nvSpPr>
        <p:spPr>
          <a:xfrm>
            <a:off x="838080" y="1825560"/>
            <a:ext cx="10515240" cy="4350960"/>
          </a:xfrm>
          <a:prstGeom prst="rect">
            <a:avLst/>
          </a:prstGeom>
          <a:noFill/>
          <a:ln>
            <a:noFill/>
          </a:ln>
        </p:spPr>
        <p:txBody>
          <a:bodyPr anchorCtr="0" anchor="t" bIns="45700" lIns="91425" spcFirstLastPara="1" rIns="91425" wrap="square" tIns="45700">
            <a:normAutofit/>
          </a:bodyPr>
          <a:lstStyle/>
          <a:p>
            <a:pPr indent="-228240" lvl="0" marL="228600" marR="0" rtl="0" algn="l">
              <a:lnSpc>
                <a:spcPct val="90000"/>
              </a:lnSpc>
              <a:spcBef>
                <a:spcPts val="0"/>
              </a:spcBef>
              <a:spcAft>
                <a:spcPts val="0"/>
              </a:spcAft>
              <a:buClr>
                <a:srgbClr val="000000"/>
              </a:buClr>
              <a:buSzPts val="2240"/>
              <a:buFont typeface="Arial"/>
              <a:buChar char="•"/>
            </a:pPr>
            <a:r>
              <a:rPr b="0" i="0" lang="en-US" sz="2240" u="none" cap="none" strike="noStrike">
                <a:solidFill>
                  <a:srgbClr val="000000"/>
                </a:solidFill>
                <a:latin typeface="Calibri"/>
                <a:ea typeface="Calibri"/>
                <a:cs typeface="Calibri"/>
                <a:sym typeface="Calibri"/>
              </a:rPr>
              <a:t>MySQL:</a:t>
            </a:r>
            <a:br>
              <a:rPr b="0" i="0" lang="en-US" sz="1440" u="none" cap="none" strike="noStrike"/>
            </a:br>
            <a:br>
              <a:rPr b="0" i="0" lang="en-US" sz="1440" u="none" cap="none" strike="noStrike"/>
            </a:br>
            <a:r>
              <a:rPr b="0" i="0" lang="en-US" sz="2240" u="none" cap="none" strike="noStrike">
                <a:solidFill>
                  <a:srgbClr val="000000"/>
                </a:solidFill>
                <a:latin typeface="Calibri"/>
                <a:ea typeface="Calibri"/>
                <a:cs typeface="Calibri"/>
                <a:sym typeface="Calibri"/>
              </a:rPr>
              <a:t>V SELECT časti môžem použiť akýkoľvek atribút. Ak je z množiny atribútov, ktoré nie sú v GROUP BY, vyberie sa náhodný prvok zo skupiny</a:t>
            </a:r>
            <a:endParaRPr b="0" i="0" sz="224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240"/>
              <a:buFont typeface="Arial"/>
              <a:buChar char="•"/>
            </a:pPr>
            <a:r>
              <a:rPr b="0" i="0" lang="en-US" sz="2240" u="none" cap="none" strike="noStrike">
                <a:solidFill>
                  <a:srgbClr val="000000"/>
                </a:solidFill>
                <a:latin typeface="Calibri"/>
                <a:ea typeface="Calibri"/>
                <a:cs typeface="Calibri"/>
                <a:sym typeface="Calibri"/>
              </a:rPr>
              <a:t>PostgreSQL: </a:t>
            </a:r>
            <a:br>
              <a:rPr b="0" i="0" lang="en-US" sz="1440" u="none" cap="none" strike="noStrike"/>
            </a:br>
            <a:br>
              <a:rPr b="0" i="0" lang="en-US" sz="1440" u="none" cap="none" strike="noStrike"/>
            </a:br>
            <a:r>
              <a:rPr b="0" i="0" lang="en-US" sz="2240" u="none" cap="none" strike="noStrike">
                <a:solidFill>
                  <a:srgbClr val="000000"/>
                </a:solidFill>
                <a:latin typeface="Calibri"/>
                <a:ea typeface="Calibri"/>
                <a:cs typeface="Calibri"/>
                <a:sym typeface="Calibri"/>
              </a:rPr>
              <a:t>When GROUP BY is present, or any aggregate functions are present, it is not valid for the SELECT list expressions to refer to ungrouped columns except within aggregate functions or when the ungrouped column is functionally dependent on the grouped columns, since there would otherwise be more than one possible value to return for an ungrouped column. A functional dependency exists if the grouped columns (or a subset thereof) are the primary key of the table containing the ungrouped column.</a:t>
            </a:r>
            <a:endParaRPr b="0" i="0" sz="224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2016-10-09T19:00:10Z</dcterms:created>
  <dc:creator>Michal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Grizli777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