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k-SK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5D3BADC-E223-4D48-9A0F-FA05D8D8B4D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331648-A081-4EA8-87DA-0D2ACA5C811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7803FCE-A493-498B-9204-FE787DDA318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07DE2A-4B24-4A05-BABA-B4F74AEA00E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108B876-3444-49A5-BC85-9DE5084C72A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65039D1-7541-44FA-BA5A-580DC4E3F3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postgresql.org/docs/current/static/tutorial-window.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postgresql.org/docs/current/static/functions-window.html" TargetMode="External"/><Relationship Id="rId2" Type="http://schemas.openxmlformats.org/officeDocument/2006/relationships/hyperlink" Target="https://www.postgresql.org/docs/current/static/functions-window.html" TargetMode="External"/><Relationship Id="rId3" Type="http://schemas.openxmlformats.org/officeDocument/2006/relationships/hyperlink" Target="https://www.postgresql.org/docs/current/static/functions-window.html" TargetMode="External"/><Relationship Id="rId4" Type="http://schemas.openxmlformats.org/officeDocument/2006/relationships/hyperlink" Target="https://www.postgresql.org/docs/current/static/sql-expressions.html#SYNTAX-WINDOW-FUNCTIONS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Window functions</a:t>
            </a:r>
            <a:endParaRPr b="0" lang="sk-SK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Window functions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https://www.postgresql.org/docs/current/static/tutorial-window.html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Window function“ vykoná výpočet nad riadkami tabuľky, ktoré sú nejakým spôsobom „podobné“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Oproti agregačným funkciám však nedochádza k zoskupovaniu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Funkcia vidí len riadky, ktoré sú výsledkom celého SELECT dotazu, t.j. až po odfiltrovaní riadkov príkazmi WHERE, GROUP BY a HAVING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Ak je potrebné filtrovať riadky až po výpočte window funkcie, je potrebné použiť podselekt. 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Príklad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latin typeface="Calibri"/>
              </a:rPr>
              <a:t>SELECT depname, empno, salary, avg(salary) </a:t>
            </a:r>
            <a:r>
              <a:rPr b="1" lang="sk-SK" sz="3200" spc="-1" strike="noStrike">
                <a:solidFill>
                  <a:srgbClr val="000000"/>
                </a:solidFill>
                <a:latin typeface="Calibri"/>
              </a:rPr>
              <a:t>OVER</a:t>
            </a:r>
            <a:r>
              <a:rPr b="0" lang="sk-SK" sz="3200" spc="-1" strike="noStrike">
                <a:solidFill>
                  <a:srgbClr val="000000"/>
                </a:solidFill>
                <a:latin typeface="Calibri"/>
              </a:rPr>
              <a:t> (PARTITION BY depname) FROM empsalary;</a:t>
            </a:r>
            <a:br/>
            <a:r>
              <a:rPr b="0" lang="sk-SK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sk-SK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</a:t>
            </a: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depname  | empno | salary |          avg          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-----------+-------+--------+-----------------------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develop   |    11 |   5200 | 5020.0000000000000000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develop   |     7 |   4200 | 5020.0000000000000000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develop   |     9 |   4500 | 5020.0000000000000000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develop   |     8 |   6000 | 5020.0000000000000000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develop   |    10 |   5200 | 5020.0000000000000000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personnel |     5 |   3500 | 3700.0000000000000000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personnel |     2 |   3900 | 3700.0000000000000000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sales     |     3 |   4800 | 4866.6666666666666667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sales     |     1 |   5000 | 4866.6666666666666667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600" spc="-1" strike="noStrike">
                <a:solidFill>
                  <a:srgbClr val="2e75b6"/>
                </a:solidFill>
                <a:latin typeface="Consolas"/>
              </a:rPr>
              <a:t>sales     |     4 |   4800 | 4866.6666666666666667</a:t>
            </a:r>
            <a:endParaRPr b="0" lang="sk-SK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Príklad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</a:rPr>
              <a:t>SELECT depname, empno, salary, rank() </a:t>
            </a:r>
            <a:r>
              <a:rPr b="1" lang="sk-SK" sz="4400" spc="-1" strike="noStrike">
                <a:solidFill>
                  <a:srgbClr val="000000"/>
                </a:solidFill>
                <a:latin typeface="Calibri"/>
              </a:rPr>
              <a:t>OVER</a:t>
            </a:r>
            <a:r>
              <a:rPr b="0" lang="sk-SK" sz="4400" spc="-1" strike="noStrike">
                <a:solidFill>
                  <a:srgbClr val="000000"/>
                </a:solidFill>
                <a:latin typeface="Calibri"/>
              </a:rPr>
              <a:t> (PARTITION BY depname </a:t>
            </a:r>
            <a:r>
              <a:rPr b="1" lang="sk-SK" sz="4400" spc="-1" strike="noStrike">
                <a:solidFill>
                  <a:srgbClr val="000000"/>
                </a:solidFill>
                <a:latin typeface="Calibri"/>
              </a:rPr>
              <a:t>ORDER BY salary DESC</a:t>
            </a:r>
            <a:r>
              <a:rPr b="0" lang="sk-SK" sz="4400" spc="-1" strike="noStrike">
                <a:solidFill>
                  <a:srgbClr val="000000"/>
                </a:solidFill>
                <a:latin typeface="Calibri"/>
              </a:rPr>
              <a:t>) FROM empsalary;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depname  | empno | salary | rank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-----------+-------+--------+------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develop   |     8 |   6000 |    1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develop   |    10 |   5200 |    2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develop   |    11 |   5200 |    2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develop   |     9 |   4500 |    4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develop   |     7 |   4200 |    5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personnel |     2 |   3900 |    1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personnel |     5 |   3500 |    2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sales     |     1 |   5000 |    1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sales     |     4 |   4800 |    2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sales     |     3 |   4800 |    2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Príklad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4000" spc="-1" strike="noStrike">
                <a:solidFill>
                  <a:srgbClr val="000000"/>
                </a:solidFill>
                <a:latin typeface="Calibri"/>
              </a:rPr>
              <a:t>Ak vynecháme PARTITION BY, partícia je celá tabuľka:</a:t>
            </a:r>
            <a:endParaRPr b="0" lang="sk-SK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3800" spc="-1" strike="noStrike">
                <a:solidFill>
                  <a:srgbClr val="000000"/>
                </a:solidFill>
                <a:latin typeface="Calibri"/>
              </a:rPr>
              <a:t>SELECT salary, sum(salary) </a:t>
            </a:r>
            <a:r>
              <a:rPr b="1" lang="sk-SK" sz="3800" spc="-1" strike="noStrike">
                <a:solidFill>
                  <a:srgbClr val="000000"/>
                </a:solidFill>
                <a:latin typeface="Calibri"/>
              </a:rPr>
              <a:t>OVER ()</a:t>
            </a:r>
            <a:r>
              <a:rPr b="0" lang="sk-SK" sz="3800" spc="-1" strike="noStrike">
                <a:solidFill>
                  <a:srgbClr val="000000"/>
                </a:solidFill>
                <a:latin typeface="Calibri"/>
              </a:rPr>
              <a:t> FROM empsalary;</a:t>
            </a:r>
            <a:endParaRPr b="0" lang="sk-SK" sz="3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salary |  sum 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--------+-------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5200 | 47100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5000 | 47100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3500 | 47100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4800 | 47100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3900 | 47100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4200 | 47100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4500 | 47100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4800 | 47100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6000 | 47100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2e75b6"/>
                </a:solidFill>
                <a:latin typeface="Consolas"/>
              </a:rPr>
              <a:t>5200 | 47100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Príklad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Window frame“ – každý riadok má svoj zoznam riadkov v rámci partície, nad ktorým sa vykoná „window function“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Platí pre niektoré window funkcie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Ak uvedieme order by, tak window frame obsahuje riadky v partícii po daný riadok (+ riadky s rovnakou hodnotou) 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SELECT salary, sum(salary) OVER (ORDER BY salary) FROM empsalary;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salary |  sum 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--------+-------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3500 |  3500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3900 |  7400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4200 | 11600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4500 | 16100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4800 | 25700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4800 | 25700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5000 | 30700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5200 | 41100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5200 | 41100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6000 | 47100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Príklad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Aby sme nemuseli okno špecifikovať viac krát, môžeme si ho pomenovať: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SELECT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sum(salary) OVER w,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avg(salary) OVER w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FROM empsalary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WINDOW w AS (PARTITION BY depname ORDER BY salary DESC);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Zoznam window funkcií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Všetky agregačné funkcie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https://www.postgresql.org/docs/current/static/functions</a:t>
            </a:r>
            <a:r>
              <a:rPr b="0" lang="sk-SK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-</a:t>
            </a:r>
            <a:r>
              <a:rPr b="0" lang="sk-SK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window.html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4000" spc="-1" strike="noStrike">
                <a:solidFill>
                  <a:srgbClr val="000000"/>
                </a:solidFill>
                <a:latin typeface="Calibri Light"/>
              </a:rPr>
              <a:t>Syntax</a:t>
            </a:r>
            <a:endParaRPr b="0" lang="sk-SK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https://www.postgresql.org/docs/current/static/sql-expressions.html#SYNTAX-WINDOW-FUNCTIONS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LibreOffice/6.3.4.2.0$Linux_X86_64 LibreOffice_project/30$Build-2</Application>
  <Words>364</Words>
  <Paragraphs>84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2017-11-19T19:05:29Z</dcterms:created>
  <dc:creator>Michal</dc:creator>
  <dc:description/>
  <dc:language>en-US</dc:language>
  <cp:lastModifiedBy/>
  <dcterms:modified xsi:type="dcterms:W3CDTF">2020-02-01T14:16:52Z</dcterms:modified>
  <cp:revision>12</cp:revision>
  <dc:subject/>
  <dc:title>Window functions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