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datatype-json.html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sql-altertable.html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indexes.html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indexes-types.html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multibyte.html" TargetMode="External"/><Relationship Id="rId2" Type="http://schemas.openxmlformats.org/officeDocument/2006/relationships/hyperlink" Target="http://www.postgresql.org/docs/current/static/multibyte.html" TargetMode="External"/><Relationship Id="rId3" Type="http://schemas.openxmlformats.org/officeDocument/2006/relationships/hyperlink" Target="http://www.postgresql.org/docs/current/static/collation.html" TargetMode="External"/><Relationship Id="rId4" Type="http://schemas.openxmlformats.org/officeDocument/2006/relationships/hyperlink" Target="http://www.postgresql.org/docs/current/static/collation.html" TargetMode="External"/><Relationship Id="rId5" Type="http://schemas.openxmlformats.org/officeDocument/2006/relationships/hyperlink" Target="http://www.postgresql.org/docs/current/static/collation.html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sql-insert.html" TargetMode="External"/><Relationship Id="rId2" Type="http://schemas.openxmlformats.org/officeDocument/2006/relationships/hyperlink" Target="http://www.postgresql.org/docs/current/static/sql-update.html" TargetMode="External"/><Relationship Id="rId3" Type="http://schemas.openxmlformats.org/officeDocument/2006/relationships/hyperlink" Target="http://www.postgresql.org/docs/current/static/sql-delete.html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postgresql.org/docs/current/static/datatype.html" TargetMode="External"/><Relationship Id="rId2" Type="http://schemas.openxmlformats.org/officeDocument/2006/relationships/hyperlink" Target="http://www.postgresql.org/docs/current/static/sql-createtable.html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SQL: DML, DDL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Špeciálne dátové typy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0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serial / auto_increment – automatické číslovanie riadkov (vhodné ako primárny kľúč)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JSON / JSONB – JavaScript Object Notation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{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meno: ‘Laco’, 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priezvisko: ‘Novák’, 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adresa: {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‘ulica’: ‘Štúrova’,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      cislo:’2/B’,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}</a:t>
            </a:r>
            <a:br/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niekedy dopredu neviete povedať aké dáta / stĺpce budete potrebovať, alebo sú variabilné (napr. pre každý riadok niekoľko individuálnych položiek)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rapid development, dáta prebraté z NoSQL databázy či RESTful API, ...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http://www.postgresql.org/docs/current/static/datatype-json.html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ALTER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zmena definície tabuľky bez straty obsahu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http://www.postgresql.org/docs/current/static/sql-altertable.html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pridávanie stĺpcov: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ALTER TABLE &lt;table-name&gt; ADD COLUMN &lt;colum-name&gt; &lt;type&gt;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mazanie stĺpcov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ALTER TABLE &lt;table-name&gt; DROP COLUMN &lt;colum-name&gt;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zmena stĺpcov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ALTER TABLE &lt;table-name&gt; ALTER COLUMN &lt;column-name&gt; TYPE &lt;type&gt; ...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veľa ďalších funkcií, viď dokumentáciu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Indexy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umožňujú rýchlejšie vyhľadávanie záznamov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rýchlejšie oproti tzv. full table scan (prehľadávaniu všetkých riadkov tabuľky)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pre zrýchlené vyhľadávanie systém uchováva samostatný index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rýchlejšie vyhľadávanie --- O(1) resp. O(log n) oproti O(n)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možno pomalšie vkladanie / úprava --- O(log n) oproti O(1)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primárny kľúč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stĺpec resp. množina stĺpcov, ktoré jednoznačne určujú ostatné stĺpce tabuľky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unique index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dva základné typy indexov: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hašovacie tabuľky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vyhľadávacie stromy (B/B+)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http://www.postgresql.org/docs/current/static/indexes.html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Indexy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vytvorenie: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INDEX &lt;name&gt; ON &lt;table&gt; USING btree (&lt;columns&gt;)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TABLE &lt;table&gt; (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firstname TEXT, lastname TEXT,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UNIQUE (lastname, firstname),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index môže byť vytvorený aj na viacerých stĺpcoch a na výraze zostrojenom z hodnôt v jednotlivých stĺpcoch, napr. </a:t>
            </a:r>
            <a:r>
              <a:rPr b="0" i="1" lang="sk-SK" sz="2800" spc="-1" strike="noStrike">
                <a:solidFill>
                  <a:srgbClr val="000000"/>
                </a:solidFill>
                <a:latin typeface="Calibri"/>
              </a:rPr>
              <a:t>lower(firstname)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Indexy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typ indexu určuje aj to, ako vieme vyhľadávať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HASH indexy (USING hash) – funguje len na “=“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B-Stromy (USING btree) – funguje aj na “&lt;“, “&gt;”,”&lt;=“, “&gt;=“, “=“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vieme vyhľadávať prefixy v reťazcoch (napr. funguje &lt;column&gt; LIKE “prefix%”)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špeciálne indexy (GIST v postgres) umožňujú vyhľadávať napr. najbližšieho suseda na mape a pod.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http://www.postgresql.org/docs/current/static/indexes-types.html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Kódovanie a collations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nekompatibilné kódovania reťazcov sú častým zdrojom problémov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kódovanie – ako sú jednotlivé znaky textu binárne kódované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UTF8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, WIN1250, LATIN1,…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ak chceme porovnať reťazce v rôznom kódovaní, musíme ich najprv „prekódovať“ na jednotný formát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nie vždy sa to dá (rôzne sady znakov)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pozor na rôzne typy kódovania klienta (napr. konzola, .sql súbor) a servera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SET CLIENT ENCODING utf8;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súčasnosti je asi vhodné všade používať UTF8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pozor: utf8 v MySQL nie je utf8, treba použiť utf8mb4...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k-SK" sz="12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sk-SK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sk-SK" sz="1400" spc="-1" strike="noStrike">
                <a:solidFill>
                  <a:srgbClr val="000000"/>
                </a:solidFill>
                <a:latin typeface="Calibri"/>
              </a:rPr>
              <a:t>https://medium.com/@adamhooper/in-mysql-never-use-utf8-use-utf8mb4-11761243e434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Kódovanie a collations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collation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Pravidlá pre usporiadavanie reťazcov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Klasifikácia znakov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čo je písmeno?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aký je UPPER-CASE ekvivalent písmena?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niektorých prípadoch (napr. MySQL) vieme povedať, či rozlišujeme malé/veľké písmená pri vyhľadávaní a pod. 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modul CITEXT v Postgres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Kódovanie a collations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nejednotnosť medzi databázovými systémami, niekedy chaos,...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postgres: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CREATE DATABASE &lt;db-name&gt; 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ENCODING=‘UTF8’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LC_COLLATE=“sk_SK.UTF8”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LC_CTYPE=“sk_SK.UTF8”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CREATE TABLE &lt;table-name&gt; (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	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 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description TEXT COLLATE ‘sk_SK.UTF8’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   </a:t>
            </a:r>
            <a:r>
              <a:rPr b="0" lang="sk-SK" sz="2400" spc="-1" strike="noStrike">
                <a:solidFill>
                  <a:srgbClr val="5b9bd5"/>
                </a:solidFill>
                <a:latin typeface="Consola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www.postgresql.org/docs/current/static/multibyte.html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</a:t>
            </a: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://</a:t>
            </a:r>
            <a:r>
              <a:rPr b="0" lang="sk-SK" sz="22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www.postgresql.org/docs/current/static/collation.html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SQL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Structured Query Language, v zásade štandard starý 20 rokov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zatiaľ sme hovorili iba o príkaze SELECT, ktorý slúži na získavanie dát z databázy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súčasťou štandardu SQL sú aj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DDL: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Data definition language (CREATE TABLE, ALTER TABLE, …)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DML: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Data manipulation language (INSERT / UPDATE / DELETE)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DCL: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Data control language (GRANT / REVOKE) 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štandard SQL definuje „základnú“  funkcionalitu, ktorú viac-menej podporuje každý databázový systém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databázové systémy však často rozširujú štandard o ďalšie funkcie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napr. INSERT .... ON DUPLICATE KEY ... (MySQL), špecifické typy polí, funkcie a pod.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vkladanie záznamov (riadkov):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INSERT INTO &lt;table-name&gt; (&lt;col1&gt;,&lt;col2&gt;,…) VALUES (…),(…)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INSERT INTO &lt;table-name&gt; (&lt;col1&gt;,&lt;col2&gt;,…) SELECT … FROM …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http://www.postgresql.org/docs/current/static/sql-insert.html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úprava riadkov: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UPDATE &lt;table-name&gt; SET &lt;col1&gt;=&lt;val1&gt;, &lt;col2&gt;=&lt;val2&gt; WHERE &lt;condition&gt;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http://www.postgresql.org/docs/current/static/sql-update.html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mazanie riadkov: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DELETE FROM &lt;table&gt; WHERE &lt;condition&gt;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http://www.postgresql.org/docs/current/static/sql-delete.html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INSERT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sk-SK" sz="2800" spc="-1" strike="noStrike">
                <a:solidFill>
                  <a:srgbClr val="000000"/>
                </a:solidFill>
                <a:latin typeface="Calibri"/>
              </a:rPr>
              <a:t>purchase(id, buyer, seller, product, store)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INSERT  INTO 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purchase (buyer, seller, product, store)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VALUES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(‘Joe’, ‘Fred’, ‘espresso-machine’, ‘The Sharper’)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INSERT INTO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purchase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(1, ‘Joe’, ‘Fred’, ‘espresso-machine’, ‘The Sharper’),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(2, ‘Joe’, ‘John’, ‘smart-tv’, ‘unknown’);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INSERT INTO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purchase (buyer, seller, product, store)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SELECT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order_to, order_from, product, store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 FROM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orders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 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processed=‘1’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UPDATE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UPDATE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product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price = price/2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 productid &gt; 20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UPDATE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product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price = price / 2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product.name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IN</a:t>
            </a:r>
            <a:r>
              <a:rPr b="0" lang="sk-SK" sz="2800" spc="-1" strike="noStrike">
                <a:solidFill>
                  <a:srgbClr val="ed7d31"/>
                </a:solidFill>
                <a:latin typeface="Calibri"/>
              </a:rPr>
              <a:t>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                (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SELECT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product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FROM</a:t>
            </a:r>
            <a:r>
              <a:rPr b="0" lang="sk-SK" sz="2800" spc="-1" strike="noStrike">
                <a:solidFill>
                  <a:srgbClr val="ed7d31"/>
                </a:solidFill>
                <a:latin typeface="Calibri"/>
              </a:rPr>
              <a:t>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purchase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 date = ‘2015-11-09’);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DELETE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5b9bd5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DELETE FROM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purchase</a:t>
            </a:r>
            <a:br/>
            <a:r>
              <a:rPr b="0" lang="sk-SK" sz="2800" spc="-1" strike="noStrike">
                <a:solidFill>
                  <a:srgbClr val="5b9bd5"/>
                </a:solidFill>
                <a:latin typeface="Calibri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seller = ‘joe’ and product = ‘Brooklyn Bridge’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DDL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DATABASE &lt;db-name&gt;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DROP DATABASE [IF EXISTS] &lt;db-name&gt;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vaše konto na cvika.dcs.fmph.uniba.sk nemá oprávnenie na vytváranie a mazanie databáz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TABLE &lt;table-name&gt; (…)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vytvorenie novej tabuľky v databáze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zátvorkách sú uvedené názvy polí a ich typy (prípadne ďalšie parametre)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DROP TABLE [IF EXISTS] &lt;table-name&gt;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vymazanie tabuľky z databázy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ALTER TABLE &lt;tablename&gt; ADD/MODIFY/DROP [column] &lt;colum name&gt; …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zmena atribútov (stĺpcov), podobne sa pridávajú / rušia indexy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CREATE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sk-SK" sz="2000" spc="-1" strike="noStrike">
                <a:solidFill>
                  <a:srgbClr val="000000"/>
                </a:solidFill>
                <a:latin typeface="Consolas"/>
              </a:rPr>
              <a:t>CREATE TABLE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 person 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personid SERIAL NOT NULL,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firstname VARCHAR(50),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lastname VARCHAR(50) NOT NULL,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date_of_birth DATE,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login_count INTEGER NOT NULL DEFAULT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veľa rôznych typov polí: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http://www.postgresql.org/docs/current/static/datatype.html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http://www.postgresql.org/docs/current/static/sql-createtable.html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sk-SK" sz="4400" spc="-1" strike="noStrike">
                <a:solidFill>
                  <a:srgbClr val="000000"/>
                </a:solidFill>
                <a:latin typeface="Calibri Light"/>
              </a:rPr>
              <a:t>Dátové typy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897480" y="1627200"/>
          <a:ext cx="10515240" cy="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deebf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varchar(n)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string, variable-length with limit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string, variable unlimited length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deebf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int/smallint/bigint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celé číslo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real, numeric, double precision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reálne číslo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decimal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  <a:ea typeface="Noto Sans CJK SC"/>
                        </a:rPr>
                        <a:t>fixný počet desatinných miest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and time: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deebf7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calendar date (year, month, day)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 of day (no time zone)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timestamp [with timezone]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and time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Application>LibreOffice/7.0.1.1.0$Linux_X86_64 LibreOffice_project/00$Build-1</Application>
  <Words>729</Words>
  <Paragraphs>153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2015-11-08T18:52:32Z</dcterms:created>
  <dc:creator>Michal</dc:creator>
  <dc:description/>
  <dc:language>en-US</dc:language>
  <cp:lastModifiedBy/>
  <dcterms:modified xsi:type="dcterms:W3CDTF">2020-09-03T23:51:11Z</dcterms:modified>
  <cp:revision>122</cp:revision>
  <dc:subject/>
  <dc:title>SQL, DDL, DML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