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 id="265"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4225" y="1583055"/>
            <a:ext cx="7809230" cy="1082675"/>
          </a:xfrm>
        </p:spPr>
        <p:txBody>
          <a:bodyPr/>
          <a:lstStyle/>
          <a:p>
            <a:r>
              <a:rPr lang="en-IN" altLang="en-US" dirty="0">
                <a:latin typeface="Arial Black" panose="020B0A04020102020204" charset="0"/>
                <a:cs typeface="Arial Black" panose="020B0A04020102020204" charset="0"/>
              </a:rPr>
              <a:t>The Expense Tracker</a:t>
            </a:r>
            <a:endParaRPr lang="en-IN" altLang="en-US" dirty="0">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1673860" y="2319655"/>
            <a:ext cx="8570595" cy="680085"/>
          </a:xfrm>
        </p:spPr>
        <p:txBody>
          <a:bodyPr/>
          <a:lstStyle/>
          <a:p>
            <a:r>
              <a:rPr lang="en-US" sz="1000"/>
              <a:t>To keep a daily record of expenses of the user by tracking receipts, invoices and other outgoing expenses .</a:t>
            </a:r>
            <a:endParaRPr lang="en-US" sz="1000"/>
          </a:p>
        </p:txBody>
      </p:sp>
      <p:sp>
        <p:nvSpPr>
          <p:cNvPr id="4" name="Text Box 3"/>
          <p:cNvSpPr txBox="1"/>
          <p:nvPr/>
        </p:nvSpPr>
        <p:spPr>
          <a:xfrm>
            <a:off x="7576185" y="4885690"/>
            <a:ext cx="4615815" cy="275590"/>
          </a:xfrm>
          <a:prstGeom prst="rect">
            <a:avLst/>
          </a:prstGeom>
          <a:noFill/>
        </p:spPr>
        <p:txBody>
          <a:bodyPr wrap="square" rtlCol="0" anchor="t">
            <a:spAutoFit/>
          </a:bodyPr>
          <a:p>
            <a:r>
              <a:rPr lang="en-US" sz="1200"/>
              <a:t>Daily Expense Tracker Android App Project SRS Documentation</a:t>
            </a:r>
            <a:endParaRPr lang="en-US" sz="1200"/>
          </a:p>
        </p:txBody>
      </p:sp>
      <p:sp>
        <p:nvSpPr>
          <p:cNvPr id="5" name="Text Box 4"/>
          <p:cNvSpPr txBox="1"/>
          <p:nvPr/>
        </p:nvSpPr>
        <p:spPr>
          <a:xfrm>
            <a:off x="10066020" y="5309870"/>
            <a:ext cx="3110865" cy="245110"/>
          </a:xfrm>
          <a:prstGeom prst="rect">
            <a:avLst/>
          </a:prstGeom>
          <a:noFill/>
        </p:spPr>
        <p:txBody>
          <a:bodyPr wrap="square" rtlCol="0">
            <a:spAutoFit/>
          </a:bodyPr>
          <a:p>
            <a:r>
              <a:rPr lang="en-IN" altLang="en-US" sz="1000"/>
              <a:t>18CSE051,Janmejaya Bai </a:t>
            </a:r>
            <a:endParaRPr lang="en-IN" altLang="en-US" sz="1000"/>
          </a:p>
        </p:txBody>
      </p:sp>
      <p:sp>
        <p:nvSpPr>
          <p:cNvPr id="6" name="Text Box 5"/>
          <p:cNvSpPr txBox="1"/>
          <p:nvPr/>
        </p:nvSpPr>
        <p:spPr>
          <a:xfrm>
            <a:off x="10066020" y="5554980"/>
            <a:ext cx="1842770" cy="245110"/>
          </a:xfrm>
          <a:prstGeom prst="rect">
            <a:avLst/>
          </a:prstGeom>
          <a:noFill/>
        </p:spPr>
        <p:txBody>
          <a:bodyPr wrap="square" rtlCol="0">
            <a:spAutoFit/>
          </a:bodyPr>
          <a:p>
            <a:r>
              <a:rPr lang="en-IN" altLang="en-US" sz="1000"/>
              <a:t>18CSE181,Jasmin Patnaik</a:t>
            </a:r>
            <a:endParaRPr lang="en-IN" altLang="en-US" sz="1000"/>
          </a:p>
        </p:txBody>
      </p:sp>
      <p:sp>
        <p:nvSpPr>
          <p:cNvPr id="7" name="Text Box 6"/>
          <p:cNvSpPr txBox="1"/>
          <p:nvPr/>
        </p:nvSpPr>
        <p:spPr>
          <a:xfrm>
            <a:off x="10066020" y="5800090"/>
            <a:ext cx="1743710" cy="245110"/>
          </a:xfrm>
          <a:prstGeom prst="rect">
            <a:avLst/>
          </a:prstGeom>
          <a:noFill/>
        </p:spPr>
        <p:txBody>
          <a:bodyPr wrap="square" rtlCol="0">
            <a:spAutoFit/>
          </a:bodyPr>
          <a:p>
            <a:r>
              <a:rPr lang="en-IN" altLang="en-US" sz="1000"/>
              <a:t>18CSE043,Ankit Tripathy</a:t>
            </a:r>
            <a:endParaRPr lang="en-IN" alt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Content Placeholder 7"/>
          <p:cNvGraphicFramePr/>
          <p:nvPr>
            <p:ph idx="1"/>
          </p:nvPr>
        </p:nvGraphicFramePr>
        <p:xfrm>
          <a:off x="619760" y="1174750"/>
          <a:ext cx="10962640" cy="6918960"/>
        </p:xfrm>
        <a:graphic>
          <a:graphicData uri="http://schemas.openxmlformats.org/drawingml/2006/table">
            <a:tbl>
              <a:tblPr firstRow="1" bandRow="1">
                <a:tableStyleId>{5C22544A-7EE6-4342-B048-85BDC9FD1C3A}</a:tableStyleId>
              </a:tblPr>
              <a:tblGrid>
                <a:gridCol w="5476240"/>
                <a:gridCol w="5486400"/>
              </a:tblGrid>
              <a:tr h="381000">
                <a:tc>
                  <a:txBody>
                    <a:bodyPr/>
                    <a:p>
                      <a:pPr>
                        <a:buNone/>
                      </a:pPr>
                      <a:endParaRPr lang="en-US"/>
                    </a:p>
                  </a:txBody>
                  <a:tcPr/>
                </a:tc>
                <a:tc>
                  <a:txBody>
                    <a:bodyPr/>
                    <a:p>
                      <a:pPr>
                        <a:buNone/>
                      </a:pPr>
                      <a:endParaRPr lang="en-US"/>
                    </a:p>
                  </a:txBody>
                  <a:tcPr/>
                </a:tc>
              </a:tr>
              <a:tr h="381000">
                <a:tc>
                  <a:txBody>
                    <a:bodyPr/>
                    <a:p>
                      <a:pPr>
                        <a:buNone/>
                      </a:pPr>
                      <a:r>
                        <a:rPr lang="en-US"/>
                        <a:t>Req:8 Pie representation</a:t>
                      </a:r>
                      <a:endParaRPr lang="en-US"/>
                    </a:p>
                  </a:txBody>
                  <a:tcPr/>
                </a:tc>
                <a:tc>
                  <a:txBody>
                    <a:bodyPr/>
                    <a:p>
                      <a:pPr>
                        <a:buNone/>
                      </a:pPr>
                      <a:r>
                        <a:rPr lang="en-US"/>
                        <a:t>This application will show the pie.</a:t>
                      </a:r>
                      <a:endParaRPr lang="en-US"/>
                    </a:p>
                  </a:txBody>
                  <a:tcPr/>
                </a:tc>
              </a:tr>
              <a:tr h="381000">
                <a:tc>
                  <a:txBody>
                    <a:bodyPr/>
                    <a:p>
                      <a:pPr>
                        <a:buNone/>
                      </a:pPr>
                      <a:r>
                        <a:rPr lang="en-US"/>
                        <a:t>Req:9 Bar representation</a:t>
                      </a:r>
                      <a:endParaRPr lang="en-US"/>
                    </a:p>
                  </a:txBody>
                  <a:tcPr/>
                </a:tc>
                <a:tc>
                  <a:txBody>
                    <a:bodyPr/>
                    <a:p>
                      <a:pPr>
                        <a:buNone/>
                      </a:pPr>
                      <a:r>
                        <a:rPr lang="en-US"/>
                        <a:t>This application will show the bar.</a:t>
                      </a:r>
                      <a:endParaRPr lang="en-US"/>
                    </a:p>
                  </a:txBody>
                  <a:tcPr/>
                </a:tc>
              </a:tr>
              <a:tr h="381000">
                <a:tc>
                  <a:txBody>
                    <a:bodyPr/>
                    <a:p>
                      <a:pPr>
                        <a:buNone/>
                      </a:pPr>
                      <a:r>
                        <a:rPr lang="en-US"/>
                        <a:t>Req:1</a:t>
                      </a:r>
                      <a:r>
                        <a:rPr lang="en-IN" altLang="en-US"/>
                        <a:t>0</a:t>
                      </a:r>
                      <a:r>
                        <a:rPr lang="en-US"/>
                        <a:t> Passcode</a:t>
                      </a:r>
                      <a:endParaRPr lang="en-US"/>
                    </a:p>
                  </a:txBody>
                  <a:tcPr/>
                </a:tc>
                <a:tc>
                  <a:txBody>
                    <a:bodyPr/>
                    <a:p>
                      <a:pPr>
                        <a:buNone/>
                      </a:pPr>
                      <a:r>
                        <a:rPr lang="en-US"/>
                        <a:t>This application has the option to set a passcode for security.</a:t>
                      </a:r>
                      <a:endParaRPr lang="en-US"/>
                    </a:p>
                  </a:txBody>
                  <a:tcPr/>
                </a:tc>
              </a:tr>
              <a:tr h="381000">
                <a:tc>
                  <a:txBody>
                    <a:bodyPr/>
                    <a:p>
                      <a:pPr>
                        <a:buNone/>
                      </a:pPr>
                      <a:r>
                        <a:rPr lang="en-US"/>
                        <a:t>Req:1</a:t>
                      </a:r>
                      <a:r>
                        <a:rPr lang="en-IN" altLang="en-US"/>
                        <a:t>1</a:t>
                      </a:r>
                      <a:r>
                        <a:rPr lang="en-US"/>
                        <a:t> Add multiple accounts</a:t>
                      </a:r>
                      <a:endParaRPr lang="en-US"/>
                    </a:p>
                  </a:txBody>
                  <a:tcPr/>
                </a:tc>
                <a:tc>
                  <a:txBody>
                    <a:bodyPr/>
                    <a:p>
                      <a:pPr>
                        <a:buNone/>
                      </a:pPr>
                      <a:r>
                        <a:rPr lang="en-US"/>
                        <a:t>This application</a:t>
                      </a:r>
                      <a:endParaRPr lang="en-US"/>
                    </a:p>
                  </a:txBody>
                  <a:tcPr/>
                </a:tc>
              </a:tr>
              <a:tr h="381000">
                <a:tc>
                  <a:txBody>
                    <a:bodyPr/>
                    <a:p>
                      <a:pPr>
                        <a:buNone/>
                      </a:pPr>
                      <a:r>
                        <a:rPr lang="en-US"/>
                        <a:t>Req:1</a:t>
                      </a:r>
                      <a:r>
                        <a:rPr lang="en-IN" altLang="en-US"/>
                        <a:t>2</a:t>
                      </a:r>
                      <a:r>
                        <a:rPr lang="en-US"/>
                        <a:t> Transaction time/date</a:t>
                      </a:r>
                      <a:endParaRPr lang="en-US"/>
                    </a:p>
                  </a:txBody>
                  <a:tcPr/>
                </a:tc>
                <a:tc>
                  <a:txBody>
                    <a:bodyPr/>
                    <a:p>
                      <a:pPr>
                        <a:buNone/>
                      </a:pPr>
                      <a:r>
                        <a:rPr lang="en-US"/>
                        <a:t>This application has the ability to show the transaction time along with the date on which it was created.</a:t>
                      </a:r>
                      <a:endParaRPr lang="en-US"/>
                    </a:p>
                  </a:txBody>
                  <a:tcPr/>
                </a:tc>
              </a:tr>
              <a:tr h="381000">
                <a:tc>
                  <a:txBody>
                    <a:bodyPr/>
                    <a:p>
                      <a:pPr>
                        <a:buNone/>
                      </a:pPr>
                      <a:r>
                        <a:rPr lang="en-US"/>
                        <a:t>Req:1</a:t>
                      </a:r>
                      <a:r>
                        <a:rPr lang="en-IN" altLang="en-US"/>
                        <a:t>3</a:t>
                      </a:r>
                      <a:r>
                        <a:rPr lang="en-US"/>
                        <a:t> Currency symbol</a:t>
                      </a:r>
                      <a:endParaRPr lang="en-US"/>
                    </a:p>
                  </a:txBody>
                  <a:tcPr/>
                </a:tc>
                <a:tc>
                  <a:txBody>
                    <a:bodyPr/>
                    <a:p>
                      <a:pPr>
                        <a:buNone/>
                      </a:pPr>
                      <a:r>
                        <a:rPr lang="en-US"/>
                        <a:t>This application has many currency symbols as per user requirements.</a:t>
                      </a:r>
                      <a:endParaRPr lang="en-US"/>
                    </a:p>
                  </a:txBody>
                  <a:tcPr/>
                </a:tc>
              </a:tr>
              <a:tr h="381000">
                <a:tc>
                  <a:txBody>
                    <a:bodyPr/>
                    <a:p>
                      <a:pPr>
                        <a:buNone/>
                      </a:pPr>
                      <a:r>
                        <a:rPr lang="en-US"/>
                        <a:t>Req:1</a:t>
                      </a:r>
                      <a:r>
                        <a:rPr lang="en-IN" altLang="en-US"/>
                        <a:t>4</a:t>
                      </a:r>
                      <a:r>
                        <a:rPr lang="en-US"/>
                        <a:t> Reminder</a:t>
                      </a:r>
                      <a:endParaRPr lang="en-US"/>
                    </a:p>
                  </a:txBody>
                  <a:tcPr/>
                </a:tc>
                <a:tc>
                  <a:txBody>
                    <a:bodyPr/>
                    <a:p>
                      <a:pPr>
                        <a:buNone/>
                      </a:pPr>
                      <a:r>
                        <a:rPr lang="en-US"/>
                        <a:t>This application has the option to set a reminder to make the transaction.</a:t>
                      </a:r>
                      <a:endParaRPr lang="en-US"/>
                    </a:p>
                  </a:txBody>
                  <a:tcPr/>
                </a:tc>
              </a:tr>
              <a:tr h="381000">
                <a:tc>
                  <a:txBody>
                    <a:bodyPr/>
                    <a:p>
                      <a:pPr>
                        <a:buNone/>
                      </a:pPr>
                      <a:r>
                        <a:rPr lang="en-US"/>
                        <a:t>Req:1</a:t>
                      </a:r>
                      <a:r>
                        <a:rPr lang="en-IN" altLang="en-US"/>
                        <a:t>5</a:t>
                      </a:r>
                      <a:r>
                        <a:rPr lang="en-US"/>
                        <a:t> Delete account</a:t>
                      </a:r>
                      <a:endParaRPr lang="en-US"/>
                    </a:p>
                  </a:txBody>
                  <a:tcPr/>
                </a:tc>
                <a:tc>
                  <a:txBody>
                    <a:bodyPr/>
                    <a:p>
                      <a:pPr>
                        <a:buNone/>
                      </a:pPr>
                      <a:r>
                        <a:rPr lang="en-US"/>
                        <a:t>This application will generate PDF reports of the transactions.</a:t>
                      </a:r>
                      <a:endParaRPr 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endParaRPr lang="en-US"/>
          </a:p>
        </p:txBody>
      </p:sp>
      <p:graphicFrame>
        <p:nvGraphicFramePr>
          <p:cNvPr id="4" name="Content Placeholder 3"/>
          <p:cNvGraphicFramePr/>
          <p:nvPr>
            <p:ph idx="1"/>
          </p:nvPr>
        </p:nvGraphicFramePr>
        <p:xfrm>
          <a:off x="791845" y="2606040"/>
          <a:ext cx="10972800" cy="1645920"/>
        </p:xfrm>
        <a:graphic>
          <a:graphicData uri="http://schemas.openxmlformats.org/drawingml/2006/table">
            <a:tbl>
              <a:tblPr firstRow="1" bandRow="1">
                <a:tableStyleId>{5C22544A-7EE6-4342-B048-85BDC9FD1C3A}</a:tableStyleId>
              </a:tblPr>
              <a:tblGrid>
                <a:gridCol w="5486400"/>
                <a:gridCol w="5486400"/>
              </a:tblGrid>
              <a:tr h="0">
                <a:tc>
                  <a:txBody>
                    <a:bodyPr/>
                    <a:p>
                      <a:pPr>
                        <a:buNone/>
                      </a:pPr>
                      <a:endParaRPr lang="en-US"/>
                    </a:p>
                  </a:txBody>
                  <a:tcPr/>
                </a:tc>
                <a:tc>
                  <a:txBody>
                    <a:bodyPr/>
                    <a:p>
                      <a:pPr>
                        <a:buNone/>
                      </a:pPr>
                      <a:endParaRPr lang="en-US"/>
                    </a:p>
                  </a:txBody>
                  <a:tcPr/>
                </a:tc>
              </a:tr>
              <a:tr h="381000">
                <a:tc>
                  <a:txBody>
                    <a:bodyPr/>
                    <a:p>
                      <a:pPr>
                        <a:buNone/>
                      </a:pPr>
                      <a:r>
                        <a:rPr lang="en-US"/>
                        <a:t>Req:1</a:t>
                      </a:r>
                      <a:r>
                        <a:rPr lang="en-IN" altLang="en-US"/>
                        <a:t>6</a:t>
                      </a:r>
                      <a:r>
                        <a:rPr lang="en-US"/>
                        <a:t> PDF report</a:t>
                      </a:r>
                      <a:endParaRPr lang="en-US"/>
                    </a:p>
                  </a:txBody>
                  <a:tcPr/>
                </a:tc>
                <a:tc>
                  <a:txBody>
                    <a:bodyPr/>
                    <a:p>
                      <a:pPr>
                        <a:buNone/>
                      </a:pPr>
                      <a:r>
                        <a:rPr lang="en-US"/>
                        <a:t>This application has the option to view and filter transactions by day, month and year.</a:t>
                      </a:r>
                      <a:endParaRPr lang="en-US"/>
                    </a:p>
                  </a:txBody>
                  <a:tcPr/>
                </a:tc>
              </a:tr>
              <a:tr h="381000">
                <a:tc>
                  <a:txBody>
                    <a:bodyPr/>
                    <a:p>
                      <a:pPr>
                        <a:buNone/>
                      </a:pPr>
                      <a:r>
                        <a:rPr lang="en-US"/>
                        <a:t>Req:1</a:t>
                      </a:r>
                      <a:r>
                        <a:rPr lang="en-IN" altLang="en-US"/>
                        <a:t>7</a:t>
                      </a:r>
                      <a:r>
                        <a:rPr lang="en-US"/>
                        <a:t> Note</a:t>
                      </a:r>
                      <a:endParaRPr lang="en-US"/>
                    </a:p>
                  </a:txBody>
                  <a:tcPr/>
                </a:tc>
                <a:tc>
                  <a:txBody>
                    <a:bodyPr/>
                    <a:p>
                      <a:pPr>
                        <a:buNone/>
                      </a:pPr>
                      <a:r>
                        <a:rPr lang="en-US"/>
                        <a:t>This application has the option to add a note about income and expenses.</a:t>
                      </a:r>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endParaRPr lang="en-US"/>
          </a:p>
        </p:txBody>
      </p:sp>
      <p:sp>
        <p:nvSpPr>
          <p:cNvPr id="3" name="Content Placeholder 2"/>
          <p:cNvSpPr>
            <a:spLocks noGrp="1"/>
          </p:cNvSpPr>
          <p:nvPr>
            <p:ph idx="1"/>
          </p:nvPr>
        </p:nvSpPr>
        <p:spPr>
          <a:xfrm>
            <a:off x="3789045" y="3056890"/>
            <a:ext cx="4755515" cy="1401445"/>
          </a:xfrm>
        </p:spPr>
        <p:txBody>
          <a:bodyPr/>
          <a:p>
            <a:pPr marL="0" indent="0">
              <a:buNone/>
            </a:pPr>
            <a:r>
              <a:rPr lang="en-IN" altLang="en-US" sz="6600"/>
              <a:t>Thank you.</a:t>
            </a:r>
            <a:endParaRPr lang="en-IN" altLang="en-US"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ABSTRACT</a:t>
            </a:r>
            <a:endParaRPr lang="en-US"/>
          </a:p>
        </p:txBody>
      </p:sp>
      <p:sp>
        <p:nvSpPr>
          <p:cNvPr id="3" name="Content Placeholder 2"/>
          <p:cNvSpPr>
            <a:spLocks noGrp="1"/>
          </p:cNvSpPr>
          <p:nvPr>
            <p:ph idx="1"/>
          </p:nvPr>
        </p:nvSpPr>
        <p:spPr/>
        <p:txBody>
          <a:bodyPr/>
          <a:p>
            <a:pPr marL="0" indent="0">
              <a:buNone/>
            </a:pPr>
            <a:r>
              <a:rPr lang="en-US" sz="1600"/>
              <a:t>As the name itself suggests, this project is an attempt to manage our daily expenses in a more efficient and manageable way. Sometime we can’t remember where our money goes. And we can’t handle our cash flow.</a:t>
            </a:r>
            <a:endParaRPr lang="en-US" sz="1600"/>
          </a:p>
          <a:p>
            <a:endParaRPr lang="en-US" sz="1600"/>
          </a:p>
          <a:p>
            <a:pPr marL="0" indent="0">
              <a:buNone/>
            </a:pPr>
            <a:r>
              <a:rPr lang="en-US" sz="1600"/>
              <a:t>For this problem, we need a solution that everyone can manage their expenses. So we decided to find an easier way to get rid of this problem. So, our application attempts to free the user with as much as possible the burden of manual calculation and to keep the track of the expenditure.</a:t>
            </a:r>
            <a:endParaRPr lang="en-US" sz="1600"/>
          </a:p>
          <a:p>
            <a:endParaRPr lang="en-US" sz="1600"/>
          </a:p>
          <a:p>
            <a:pPr marL="0" indent="0">
              <a:buNone/>
            </a:pPr>
            <a:r>
              <a:rPr lang="en-US" sz="1600"/>
              <a:t>Instead of keeping a diary or a log of the expenses, this application enables the user to not just keep the control on the expenses but also to generate and save reports.</a:t>
            </a:r>
            <a:endParaRPr lang="en-US" sz="1600"/>
          </a:p>
          <a:p>
            <a:endParaRPr lang="en-US" sz="1600"/>
          </a:p>
          <a:p>
            <a:pPr marL="0" indent="0">
              <a:buNone/>
            </a:pPr>
            <a:r>
              <a:rPr lang="en-US" sz="1600"/>
              <a:t>With the help of this application, the user can manage their expenses on a daily, weekly and monthly basis. Users can insert and delete transactions as well as can generate and save their reports.</a:t>
            </a:r>
            <a:endParaRPr lang="en-US" sz="1600"/>
          </a:p>
          <a:p>
            <a:endParaRPr lang="en-US" sz="1600"/>
          </a:p>
          <a:p>
            <a:pPr marL="0" indent="0">
              <a:buNone/>
            </a:pPr>
            <a:r>
              <a:rPr lang="en-US" sz="1600"/>
              <a:t>The graphical representation of the application is the main part of the system as it appeals to the user more and is easy to understand.</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and Technologies</a:t>
            </a:r>
            <a:endParaRPr lang="en-US"/>
          </a:p>
        </p:txBody>
      </p:sp>
      <p:sp>
        <p:nvSpPr>
          <p:cNvPr id="3" name="Content Placeholder 2"/>
          <p:cNvSpPr>
            <a:spLocks noGrp="1"/>
          </p:cNvSpPr>
          <p:nvPr>
            <p:ph idx="1"/>
          </p:nvPr>
        </p:nvSpPr>
        <p:spPr>
          <a:xfrm>
            <a:off x="609600" y="1174750"/>
            <a:ext cx="10972800" cy="5514975"/>
          </a:xfrm>
        </p:spPr>
        <p:txBody>
          <a:bodyPr/>
          <a:p>
            <a:pPr marL="0" indent="0">
              <a:buNone/>
            </a:pPr>
            <a:r>
              <a:rPr lang="en-US" sz="1600" b="1"/>
              <a:t>Hardware</a:t>
            </a:r>
            <a:endParaRPr lang="en-US" sz="1600" b="1"/>
          </a:p>
          <a:p>
            <a:pPr marL="0" indent="0">
              <a:buNone/>
            </a:pPr>
            <a:endParaRPr lang="en-US" sz="1600"/>
          </a:p>
          <a:p>
            <a:pPr marL="0" indent="0">
              <a:buNone/>
            </a:pPr>
            <a:r>
              <a:rPr lang="en-US" sz="1600"/>
              <a:t>Processor</a:t>
            </a:r>
            <a:endParaRPr lang="en-US" sz="1600"/>
          </a:p>
          <a:p>
            <a:pPr marL="0" indent="0">
              <a:buNone/>
            </a:pPr>
            <a:r>
              <a:rPr lang="en-US" sz="1600"/>
              <a:t>Intel ® Core™ i3-2370 CPU @2.40GHz</a:t>
            </a:r>
            <a:endParaRPr lang="en-US" sz="1600"/>
          </a:p>
          <a:p>
            <a:pPr marL="0" indent="0">
              <a:buNone/>
            </a:pPr>
            <a:endParaRPr lang="en-US" sz="1600"/>
          </a:p>
          <a:p>
            <a:pPr marL="0" indent="0">
              <a:buNone/>
            </a:pPr>
            <a:r>
              <a:rPr lang="en-US" sz="1600"/>
              <a:t>Installed Memory (RAM)</a:t>
            </a:r>
            <a:endParaRPr lang="en-US" sz="1600"/>
          </a:p>
          <a:p>
            <a:pPr marL="0" indent="0">
              <a:buNone/>
            </a:pPr>
            <a:r>
              <a:rPr lang="en-US" sz="1600"/>
              <a:t>1.00 GB or above</a:t>
            </a:r>
            <a:endParaRPr lang="en-US" sz="1600"/>
          </a:p>
          <a:p>
            <a:pPr marL="0" indent="0">
              <a:buNone/>
            </a:pPr>
            <a:endParaRPr lang="en-US" sz="1600"/>
          </a:p>
          <a:p>
            <a:pPr marL="0" indent="0">
              <a:buNone/>
            </a:pPr>
            <a:r>
              <a:rPr lang="en-IN" altLang="en-US" sz="1600" b="1"/>
              <a:t>Software</a:t>
            </a:r>
            <a:endParaRPr lang="en-IN" altLang="en-US" sz="1600" b="1"/>
          </a:p>
          <a:p>
            <a:pPr marL="0" indent="0">
              <a:buNone/>
            </a:pPr>
            <a:endParaRPr lang="en-US" sz="1600" b="1"/>
          </a:p>
          <a:p>
            <a:pPr marL="0" indent="0">
              <a:buNone/>
            </a:pPr>
            <a:r>
              <a:rPr lang="en-US" sz="1600"/>
              <a:t>System Type</a:t>
            </a:r>
            <a:endParaRPr lang="en-US" sz="1600"/>
          </a:p>
          <a:p>
            <a:pPr marL="0" indent="0">
              <a:buNone/>
            </a:pPr>
            <a:r>
              <a:rPr lang="en-US" sz="1600"/>
              <a:t>32/64 bit Operating System</a:t>
            </a:r>
            <a:endParaRPr lang="en-US" sz="1600"/>
          </a:p>
          <a:p>
            <a:pPr marL="0" indent="0">
              <a:buNone/>
            </a:pPr>
            <a:endParaRPr lang="en-US" sz="1600"/>
          </a:p>
          <a:p>
            <a:pPr marL="0" indent="0">
              <a:buNone/>
            </a:pPr>
            <a:r>
              <a:rPr lang="en-IN" altLang="en-US" sz="1600"/>
              <a:t>Implimented using</a:t>
            </a:r>
            <a:endParaRPr lang="en-IN" altLang="en-US" sz="1600"/>
          </a:p>
          <a:p>
            <a:pPr marL="0" indent="0">
              <a:buNone/>
            </a:pPr>
            <a:r>
              <a:rPr lang="en-US" sz="1600"/>
              <a:t>Javascript, HTML and CSS</a:t>
            </a:r>
            <a:endParaRPr lang="en-US" sz="1600"/>
          </a:p>
          <a:p>
            <a:endParaRPr lang="en-US" sz="1600"/>
          </a:p>
          <a:p>
            <a:pPr marL="0" indent="0">
              <a:buNone/>
            </a:pPr>
            <a:r>
              <a:rPr lang="en-US" sz="1600"/>
              <a:t>Database Server</a:t>
            </a:r>
            <a:endParaRPr lang="en-US" sz="1600"/>
          </a:p>
          <a:p>
            <a:pPr marL="0" indent="0">
              <a:buNone/>
            </a:pPr>
            <a:r>
              <a:rPr lang="en-US" sz="1600"/>
              <a:t>SQLite Databas</a:t>
            </a:r>
            <a:r>
              <a:rPr lang="en-IN" altLang="en-US" sz="1600"/>
              <a:t>e</a:t>
            </a:r>
            <a:endParaRPr lang="en-I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Flaws in the current system</a:t>
            </a:r>
            <a:endParaRPr lang="en-US"/>
          </a:p>
        </p:txBody>
      </p:sp>
      <p:sp>
        <p:nvSpPr>
          <p:cNvPr id="3" name="Content Placeholder 2"/>
          <p:cNvSpPr>
            <a:spLocks noGrp="1"/>
          </p:cNvSpPr>
          <p:nvPr>
            <p:ph idx="1"/>
          </p:nvPr>
        </p:nvSpPr>
        <p:spPr/>
        <p:txBody>
          <a:bodyPr/>
          <a:p>
            <a:r>
              <a:rPr lang="en-US" sz="1600"/>
              <a:t>No offline data storage</a:t>
            </a:r>
            <a:endParaRPr lang="en-US" sz="1600"/>
          </a:p>
          <a:p>
            <a:r>
              <a:rPr lang="en-US" sz="1600"/>
              <a:t>Overcrowded interface and inappropriate color schemes</a:t>
            </a:r>
            <a:endParaRPr lang="en-US" sz="1600"/>
          </a:p>
          <a:p>
            <a:r>
              <a:rPr lang="en-US" sz="1600"/>
              <a:t>Unable to create multiple accounts</a:t>
            </a:r>
            <a:endParaRPr lang="en-US" sz="1600"/>
          </a:p>
          <a:p>
            <a:r>
              <a:rPr lang="en-US" sz="1600"/>
              <a:t>Users get interrupted by annoying advertisements</a:t>
            </a:r>
            <a:endParaRPr lang="en-US" sz="1600"/>
          </a:p>
          <a:p>
            <a:r>
              <a:rPr lang="en-US" sz="1600"/>
              <a:t>No privacy function</a:t>
            </a:r>
            <a:endParaRPr lang="en-US" sz="1600"/>
          </a:p>
          <a:p>
            <a:r>
              <a:rPr lang="en-US" sz="1600"/>
              <a:t>Unable to generate PDF reports</a:t>
            </a:r>
            <a:endParaRPr lang="en-US" sz="1600"/>
          </a:p>
          <a:p>
            <a:r>
              <a:rPr lang="en-US" sz="1600"/>
              <a:t>Unable to set budget mode (Weekly/Monthly)</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3515" y="190500"/>
            <a:ext cx="11765915" cy="582930"/>
          </a:xfrm>
        </p:spPr>
        <p:txBody>
          <a:bodyPr/>
          <a:p>
            <a:r>
              <a:rPr lang="en-US"/>
              <a:t>Features of Daily Expense Tracker Android App Project</a:t>
            </a:r>
            <a:endParaRPr lang="en-US"/>
          </a:p>
        </p:txBody>
      </p:sp>
      <p:sp>
        <p:nvSpPr>
          <p:cNvPr id="3" name="Content Placeholder 2"/>
          <p:cNvSpPr>
            <a:spLocks noGrp="1"/>
          </p:cNvSpPr>
          <p:nvPr>
            <p:ph idx="1"/>
          </p:nvPr>
        </p:nvSpPr>
        <p:spPr/>
        <p:txBody>
          <a:bodyPr/>
          <a:p>
            <a:r>
              <a:rPr lang="en-US" sz="1600"/>
              <a:t>Create multiple accounts/budget</a:t>
            </a:r>
            <a:endParaRPr lang="en-US" sz="1600"/>
          </a:p>
          <a:p>
            <a:r>
              <a:rPr lang="en-US" sz="1600"/>
              <a:t>Delete account</a:t>
            </a:r>
            <a:endParaRPr lang="en-US" sz="1600"/>
          </a:p>
          <a:p>
            <a:r>
              <a:rPr lang="en-US" sz="1600"/>
              <a:t>Background color</a:t>
            </a:r>
            <a:endParaRPr lang="en-US" sz="1600"/>
          </a:p>
          <a:p>
            <a:r>
              <a:rPr lang="en-US" sz="1600"/>
              <a:t>Modify Transactions</a:t>
            </a:r>
            <a:endParaRPr lang="en-US" sz="1600"/>
          </a:p>
          <a:p>
            <a:r>
              <a:rPr lang="en-US" sz="1600"/>
              <a:t>Offline datastore</a:t>
            </a:r>
            <a:endParaRPr lang="en-US" sz="1600"/>
          </a:p>
          <a:p>
            <a:r>
              <a:rPr lang="en-US" sz="1600"/>
              <a:t>Passcode security</a:t>
            </a:r>
            <a:endParaRPr lang="en-US" sz="1600"/>
          </a:p>
          <a:p>
            <a:r>
              <a:rPr lang="en-US" sz="1600"/>
              <a:t>Selecting budget mode(Weekly/Monthly)</a:t>
            </a:r>
            <a:endParaRPr lang="en-US" sz="1600"/>
          </a:p>
          <a:p>
            <a:r>
              <a:rPr lang="en-US" sz="1600"/>
              <a:t>Generate reports as PDF files</a:t>
            </a:r>
            <a:endParaRPr lang="en-US" sz="1600"/>
          </a:p>
          <a:p>
            <a:r>
              <a:rPr lang="en-US" sz="1600"/>
              <a:t>Fully customizable categories</a:t>
            </a:r>
            <a:endParaRPr lang="en-US" sz="1600"/>
          </a:p>
          <a:p>
            <a:r>
              <a:rPr lang="en-US" sz="1600"/>
              <a:t>Cash flow (Pie/Bar/Graph)</a:t>
            </a:r>
            <a:endParaRPr lang="en-US" sz="1600"/>
          </a:p>
          <a:p>
            <a:r>
              <a:rPr lang="en-US" sz="1600"/>
              <a:t>Expenses percentage</a:t>
            </a:r>
            <a:endParaRPr lang="en-US" sz="1600"/>
          </a:p>
          <a:p>
            <a:r>
              <a:rPr lang="en-US" sz="1600"/>
              <a:t>Carryover</a:t>
            </a:r>
            <a:endParaRPr lang="en-US" sz="1600"/>
          </a:p>
          <a:p>
            <a:r>
              <a:rPr lang="en-US" sz="1600"/>
              <a:t>Show transaction note</a:t>
            </a:r>
            <a:endParaRPr lang="en-US" sz="1600"/>
          </a:p>
          <a:p>
            <a:r>
              <a:rPr lang="en-US" sz="1600"/>
              <a:t>Currency Symbol</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Modules of Daily Expense Tracker </a:t>
            </a:r>
            <a:endParaRPr lang="en-US"/>
          </a:p>
        </p:txBody>
      </p:sp>
      <p:sp>
        <p:nvSpPr>
          <p:cNvPr id="3" name="Content Placeholder 2"/>
          <p:cNvSpPr>
            <a:spLocks noGrp="1"/>
          </p:cNvSpPr>
          <p:nvPr>
            <p:ph idx="1"/>
          </p:nvPr>
        </p:nvSpPr>
        <p:spPr/>
        <p:txBody>
          <a:bodyPr/>
          <a:p>
            <a:pPr marL="0" indent="0">
              <a:buNone/>
            </a:pPr>
            <a:r>
              <a:rPr lang="en-US" sz="1600"/>
              <a:t>The modules which are currently covered are:</a:t>
            </a:r>
            <a:endParaRPr lang="en-US" sz="1600"/>
          </a:p>
          <a:p>
            <a:pPr marL="0" indent="0">
              <a:buNone/>
            </a:pPr>
            <a:endParaRPr lang="en-US" sz="1600"/>
          </a:p>
          <a:p>
            <a:pPr marL="0" indent="0">
              <a:buNone/>
            </a:pPr>
            <a:r>
              <a:rPr lang="en-US" sz="1600" b="1"/>
              <a:t>Add income/add expense</a:t>
            </a:r>
            <a:endParaRPr lang="en-US" sz="1600"/>
          </a:p>
          <a:p>
            <a:pPr marL="0" indent="0">
              <a:buNone/>
            </a:pPr>
            <a:r>
              <a:rPr lang="en-US" sz="1600"/>
              <a:t>This module deals with adding income and expenses. The user has both options available for adding income and expense. But there is a condition if the user hasn’t entered the amount yet then the user can’t enter expenses. When the user enters any transaction then that transaction will be added in both Spending and Transaction tabs. If the user wants to delete that transaction then the user has to long click the transaction available in the spending tab then that transaction will be deleted from both tabs.</a:t>
            </a:r>
            <a:endParaRPr lang="en-US" sz="1600"/>
          </a:p>
          <a:p>
            <a:pPr marL="0" indent="0">
              <a:buNone/>
            </a:pPr>
            <a:endParaRPr lang="en-US" sz="1600"/>
          </a:p>
          <a:p>
            <a:pPr marL="0" indent="0">
              <a:buNone/>
            </a:pPr>
            <a:r>
              <a:rPr lang="en-US" sz="1600" b="1"/>
              <a:t>Modify Transactions</a:t>
            </a:r>
            <a:endParaRPr lang="en-US" sz="1600" b="1"/>
          </a:p>
          <a:p>
            <a:pPr marL="0" indent="0">
              <a:buNone/>
            </a:pPr>
            <a:r>
              <a:rPr lang="en-US" sz="1600"/>
              <a:t>If the user wants to delete that transaction then the user has to click the transaction available in the spending tab then that transaction will be deleted from both tabs.</a:t>
            </a:r>
            <a:endParaRPr lang="en-US" sz="1600"/>
          </a:p>
          <a:p>
            <a:pPr marL="0" indent="0">
              <a:buNone/>
            </a:pPr>
            <a:endParaRPr lang="en-US" sz="1600"/>
          </a:p>
          <a:p>
            <a:pPr marL="0" indent="0">
              <a:buNone/>
            </a:pPr>
            <a:r>
              <a:rPr lang="en-US" sz="1600" b="1"/>
              <a:t>Filter Transaction view</a:t>
            </a:r>
            <a:endParaRPr lang="en-US" sz="1600" b="1"/>
          </a:p>
          <a:p>
            <a:pPr marL="0" indent="0">
              <a:buNone/>
            </a:pPr>
            <a:r>
              <a:rPr lang="en-US" sz="1600"/>
              <a:t>In the transaction tab, the user can filter the transactions. In the Spinner, users can select the day, month and year and then click the filter button and according to the day, month and year transactions will appear. If the user wants to filter the transactions only on the basis of day, for example, user-selected Monday then all transactions will appear that were made on Monday.</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endParaRPr lang="en-US"/>
          </a:p>
        </p:txBody>
      </p:sp>
      <p:sp>
        <p:nvSpPr>
          <p:cNvPr id="3" name="Content Placeholder 2"/>
          <p:cNvSpPr>
            <a:spLocks noGrp="1"/>
          </p:cNvSpPr>
          <p:nvPr>
            <p:ph idx="1"/>
          </p:nvPr>
        </p:nvSpPr>
        <p:spPr/>
        <p:txBody>
          <a:bodyPr/>
          <a:p>
            <a:pPr marL="0" indent="0" algn="just">
              <a:buNone/>
            </a:pPr>
            <a:r>
              <a:rPr lang="en-US" sz="1600" b="1"/>
              <a:t>PDF Report</a:t>
            </a:r>
            <a:endParaRPr lang="en-US" sz="1600" b="1"/>
          </a:p>
          <a:p>
            <a:pPr marL="0" indent="0" algn="just">
              <a:buNone/>
            </a:pPr>
            <a:r>
              <a:rPr lang="en-US" sz="1600"/>
              <a:t>In the transaction, the tab user has an option available for creating a report in PDF. Users click on the PDF button then PDF report will be generated and the user can view that report and that report will be automatically saved in the device.</a:t>
            </a:r>
            <a:endParaRPr lang="en-US" sz="1600"/>
          </a:p>
          <a:p>
            <a:pPr algn="just"/>
            <a:endParaRPr lang="en-US" sz="1600"/>
          </a:p>
          <a:p>
            <a:pPr marL="0" indent="0" algn="just">
              <a:buNone/>
            </a:pPr>
            <a:r>
              <a:rPr lang="en-US" sz="1600" b="1"/>
              <a:t>Multiple Accounts</a:t>
            </a:r>
            <a:endParaRPr lang="en-US" sz="1600" b="1"/>
          </a:p>
          <a:p>
            <a:pPr marL="0" indent="0" algn="just">
              <a:buNone/>
            </a:pPr>
            <a:r>
              <a:rPr lang="en-US" sz="1600"/>
              <a:t>Users can create multiple accounts. In the account tab. User has the option available for creating a new account.  Users will click the “+” sign button then a dialog will appear on the screen and the user can enter the name of the account then that name will be saved in the account tab. If a user wants to delete the particular account then the user has to l click the account name user want to delete. Then that account will be deleted.</a:t>
            </a:r>
            <a:endParaRPr lang="en-US" sz="1600"/>
          </a:p>
          <a:p>
            <a:pPr algn="just"/>
            <a:endParaRPr lang="en-US" sz="1600" b="1"/>
          </a:p>
          <a:p>
            <a:pPr marL="0" indent="0" algn="just">
              <a:buNone/>
            </a:pPr>
            <a:r>
              <a:rPr lang="en-US" sz="1600" b="1"/>
              <a:t>Transactions overview as Pie/Bar/Graph</a:t>
            </a:r>
            <a:endParaRPr lang="en-US" sz="1600" b="1"/>
          </a:p>
          <a:p>
            <a:pPr marL="0" indent="0" algn="just">
              <a:buNone/>
            </a:pPr>
            <a:r>
              <a:rPr lang="en-US" sz="1600"/>
              <a:t>The user has three options available for graphical representation. When the user rotates the device then the pie chart will appear on the screen and also switch is available on the screen when the user will click on the bar chart will appear on the screen and when the user clicks on graph then Graph will appear on the screen.</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endParaRPr lang="en-US"/>
          </a:p>
        </p:txBody>
      </p:sp>
      <p:sp>
        <p:nvSpPr>
          <p:cNvPr id="3" name="Content Placeholder 2"/>
          <p:cNvSpPr>
            <a:spLocks noGrp="1"/>
          </p:cNvSpPr>
          <p:nvPr>
            <p:ph idx="1"/>
          </p:nvPr>
        </p:nvSpPr>
        <p:spPr/>
        <p:txBody>
          <a:bodyPr/>
          <a:p>
            <a:pPr marL="0" indent="0">
              <a:buNone/>
            </a:pPr>
            <a:r>
              <a:rPr lang="en-US" sz="1600" b="1"/>
              <a:t>Themes</a:t>
            </a:r>
            <a:endParaRPr lang="en-US" sz="1600" b="1"/>
          </a:p>
          <a:p>
            <a:pPr marL="0" indent="0">
              <a:buNone/>
            </a:pPr>
            <a:r>
              <a:rPr lang="en-US" sz="1600"/>
              <a:t>At the top bar, the user has a setting option when the user clicks that then background option will appear user can select different background colors. After selecting the particular color background color will be changed.</a:t>
            </a:r>
            <a:endParaRPr lang="en-US" sz="1600"/>
          </a:p>
          <a:p>
            <a:endParaRPr lang="en-US" sz="1600"/>
          </a:p>
          <a:p>
            <a:pPr marL="0" indent="0">
              <a:buNone/>
            </a:pPr>
            <a:r>
              <a:rPr lang="en-US" sz="1600" b="1"/>
              <a:t>Passcode</a:t>
            </a:r>
            <a:endParaRPr lang="en-US" sz="1600" b="1"/>
          </a:p>
          <a:p>
            <a:pPr marL="0" indent="0">
              <a:buNone/>
            </a:pPr>
            <a:r>
              <a:rPr lang="en-US" sz="1600"/>
              <a:t>The passcode is available in setting option at the top bar. When the user clicks on the passcode switch when the user switches on then the passcode screen will appear and the user can choose the password and that password will be saved in the database. After that when the user will open the application user have to enter the passcode and that passcode will be matched with passcode saved in the database. If the user entered the wrong passcode then the error message will appear.</a:t>
            </a:r>
            <a:endParaRPr lang="en-US" sz="1600"/>
          </a:p>
          <a:p>
            <a:endParaRPr lang="en-US" sz="1600"/>
          </a:p>
          <a:p>
            <a:pPr marL="0" indent="0">
              <a:buNone/>
            </a:pPr>
            <a:r>
              <a:rPr lang="en-US" sz="1600" b="1"/>
              <a:t>Currency Symbol</a:t>
            </a:r>
            <a:endParaRPr lang="en-US" sz="1600" b="1"/>
          </a:p>
          <a:p>
            <a:pPr marL="0" indent="0">
              <a:buNone/>
            </a:pPr>
            <a:r>
              <a:rPr lang="en-US" sz="1600"/>
              <a:t>The currency symbol option is available at the top bar setting button. Users can select different currency symbols. If the user selects the dollar symbol then that symbol will appear on the spending tab.</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Functional Requirements</a:t>
            </a:r>
            <a:endParaRPr lang="en-US"/>
          </a:p>
        </p:txBody>
      </p:sp>
      <p:graphicFrame>
        <p:nvGraphicFramePr>
          <p:cNvPr id="6" name="Content Placeholder 5"/>
          <p:cNvGraphicFramePr/>
          <p:nvPr>
            <p:ph idx="1"/>
          </p:nvPr>
        </p:nvGraphicFramePr>
        <p:xfrm>
          <a:off x="629285" y="1174750"/>
          <a:ext cx="10953115" cy="10515600"/>
        </p:xfrm>
        <a:graphic>
          <a:graphicData uri="http://schemas.openxmlformats.org/drawingml/2006/table">
            <a:tbl>
              <a:tblPr firstRow="1" bandRow="1">
                <a:tableStyleId>{5C22544A-7EE6-4342-B048-85BDC9FD1C3A}</a:tableStyleId>
              </a:tblPr>
              <a:tblGrid>
                <a:gridCol w="5466715"/>
                <a:gridCol w="5486400"/>
              </a:tblGrid>
              <a:tr h="381000">
                <a:tc>
                  <a:txBody>
                    <a:bodyPr/>
                    <a:p>
                      <a:pPr>
                        <a:buNone/>
                      </a:pPr>
                      <a:r>
                        <a:rPr lang="en-US"/>
                        <a:t>Identifie</a:t>
                      </a:r>
                      <a:r>
                        <a:rPr lang="en-IN" altLang="en-US"/>
                        <a:t>r</a:t>
                      </a:r>
                      <a:endParaRPr lang="en-IN" altLang="en-US"/>
                    </a:p>
                  </a:txBody>
                  <a:tcPr/>
                </a:tc>
                <a:tc>
                  <a:txBody>
                    <a:bodyPr/>
                    <a:p>
                      <a:pPr>
                        <a:buNone/>
                      </a:pPr>
                      <a:r>
                        <a:rPr lang="en-US"/>
                        <a:t>Requirement</a:t>
                      </a:r>
                      <a:endParaRPr lang="en-US"/>
                    </a:p>
                  </a:txBody>
                  <a:tcPr/>
                </a:tc>
              </a:tr>
              <a:tr h="381000">
                <a:tc>
                  <a:txBody>
                    <a:bodyPr/>
                    <a:p>
                      <a:pPr>
                        <a:buNone/>
                      </a:pPr>
                      <a:r>
                        <a:rPr lang="en-US"/>
                        <a:t>Req:1 Add transaction</a:t>
                      </a:r>
                      <a:endParaRPr lang="en-US"/>
                    </a:p>
                  </a:txBody>
                  <a:tcPr/>
                </a:tc>
                <a:tc>
                  <a:txBody>
                    <a:bodyPr/>
                    <a:p>
                      <a:pPr>
                        <a:buNone/>
                      </a:pPr>
                      <a:r>
                        <a:rPr lang="en-US"/>
                        <a:t>This application will allow adding transaction.</a:t>
                      </a:r>
                      <a:endParaRPr lang="en-US"/>
                    </a:p>
                  </a:txBody>
                  <a:tcPr/>
                </a:tc>
              </a:tr>
              <a:tr h="381000">
                <a:tc>
                  <a:txBody>
                    <a:bodyPr/>
                    <a:p>
                      <a:pPr>
                        <a:buNone/>
                      </a:pPr>
                      <a:r>
                        <a:rPr lang="en-US"/>
                        <a:t>Req:2 Delete transaction</a:t>
                      </a:r>
                      <a:endParaRPr lang="en-US"/>
                    </a:p>
                  </a:txBody>
                  <a:tcPr/>
                </a:tc>
                <a:tc>
                  <a:txBody>
                    <a:bodyPr/>
                    <a:p>
                      <a:pPr>
                        <a:buNone/>
                      </a:pPr>
                      <a:r>
                        <a:rPr lang="en-US"/>
                        <a:t>This application will allow the deleting transactions.</a:t>
                      </a:r>
                      <a:endParaRPr lang="en-US"/>
                    </a:p>
                  </a:txBody>
                  <a:tcPr/>
                </a:tc>
              </a:tr>
              <a:tr h="381000">
                <a:tc>
                  <a:txBody>
                    <a:bodyPr/>
                    <a:p>
                      <a:pPr>
                        <a:buNone/>
                      </a:pPr>
                      <a:r>
                        <a:rPr lang="en-US"/>
                        <a:t>Req:3 Amount spent in categories</a:t>
                      </a:r>
                      <a:endParaRPr lang="en-US"/>
                    </a:p>
                  </a:txBody>
                  <a:tcPr/>
                </a:tc>
                <a:tc>
                  <a:txBody>
                    <a:bodyPr/>
                    <a:p>
                      <a:pPr>
                        <a:buNone/>
                      </a:pPr>
                      <a:r>
                        <a:rPr lang="en-US"/>
                        <a:t>This application will allow adding the amount spent in a particular category.</a:t>
                      </a:r>
                      <a:endParaRPr lang="en-US"/>
                    </a:p>
                  </a:txBody>
                  <a:tcPr/>
                </a:tc>
              </a:tr>
              <a:tr h="381000">
                <a:tc>
                  <a:txBody>
                    <a:bodyPr/>
                    <a:p>
                      <a:pPr>
                        <a:buNone/>
                      </a:pPr>
                      <a:r>
                        <a:rPr lang="en-US"/>
                        <a:t>Req:4 View all transactions</a:t>
                      </a:r>
                      <a:endParaRPr lang="en-US"/>
                    </a:p>
                  </a:txBody>
                  <a:tcPr/>
                </a:tc>
                <a:tc>
                  <a:txBody>
                    <a:bodyPr/>
                    <a:p>
                      <a:pPr>
                        <a:buNone/>
                      </a:pPr>
                      <a:r>
                        <a:rPr lang="en-US"/>
                        <a:t>This application will allow viewing all previous transactions</a:t>
                      </a:r>
                      <a:endParaRPr lang="en-US"/>
                    </a:p>
                  </a:txBody>
                  <a:tcPr/>
                </a:tc>
              </a:tr>
              <a:tr h="381000">
                <a:tc>
                  <a:txBody>
                    <a:bodyPr/>
                    <a:p>
                      <a:pPr>
                        <a:buNone/>
                      </a:pPr>
                      <a:r>
                        <a:rPr lang="en-US"/>
                        <a:t>Req:5 Total amount</a:t>
                      </a:r>
                      <a:endParaRPr lang="en-US"/>
                    </a:p>
                  </a:txBody>
                  <a:tcPr/>
                </a:tc>
                <a:tc>
                  <a:txBody>
                    <a:bodyPr/>
                    <a:p>
                      <a:pPr>
                        <a:buNone/>
                      </a:pPr>
                      <a:r>
                        <a:rPr lang="en-US"/>
                        <a:t>This application will allow seeing the total amount, the amount spent in different categories and balance left.</a:t>
                      </a:r>
                      <a:endParaRPr lang="en-US"/>
                    </a:p>
                  </a:txBody>
                  <a:tcPr/>
                </a:tc>
              </a:tr>
              <a:tr h="381000">
                <a:tc>
                  <a:txBody>
                    <a:bodyPr/>
                    <a:p>
                      <a:pPr>
                        <a:buNone/>
                      </a:pPr>
                      <a:r>
                        <a:rPr lang="en-US"/>
                        <a:t>Req:6 Overview</a:t>
                      </a:r>
                      <a:endParaRPr lang="en-US"/>
                    </a:p>
                  </a:txBody>
                  <a:tcPr/>
                </a:tc>
                <a:tc>
                  <a:txBody>
                    <a:bodyPr/>
                    <a:p>
                      <a:pPr>
                        <a:buNone/>
                      </a:pPr>
                      <a:r>
                        <a:rPr lang="en-US"/>
                        <a:t>This application will allow viewing overall transactions.</a:t>
                      </a:r>
                      <a:endParaRPr lang="en-US"/>
                    </a:p>
                  </a:txBody>
                  <a:tcPr/>
                </a:tc>
              </a:tr>
              <a:tr h="381000">
                <a:tc>
                  <a:txBody>
                    <a:bodyPr/>
                    <a:p>
                      <a:pPr>
                        <a:buNone/>
                      </a:pPr>
                      <a:r>
                        <a:rPr lang="en-US"/>
                        <a:t>Req:7 Graph representation</a:t>
                      </a:r>
                      <a:endParaRPr lang="en-US"/>
                    </a:p>
                  </a:txBody>
                  <a:tcPr/>
                </a:tc>
                <a:tc>
                  <a:txBody>
                    <a:bodyPr/>
                    <a:p>
                      <a:pPr>
                        <a:buNone/>
                      </a:pPr>
                      <a:r>
                        <a:rPr lang="en-US"/>
                        <a:t>This application will show the graph which will help the users to visualize the budget.</a:t>
                      </a:r>
                      <a:endParaRPr lang="en-US"/>
                    </a:p>
                  </a:txBody>
                  <a:tcPr/>
                </a:tc>
              </a:tr>
            </a:tbl>
          </a:graphicData>
        </a:graphic>
      </p:graphicFrame>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6863</Words>
  <Application>WPS Presentation</Application>
  <PresentationFormat>Widescreen</PresentationFormat>
  <Paragraphs>187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Arial Black</vt:lpstr>
      <vt:lpstr>Microsoft YaHei</vt:lpstr>
      <vt:lpstr>Arial Unicode MS</vt:lpstr>
      <vt:lpstr>Calibri</vt:lpstr>
      <vt:lpstr>Communications and Dialogues</vt:lpstr>
      <vt:lpstr>The Expense Tracker</vt:lpstr>
      <vt:lpstr>ABSTRACT</vt:lpstr>
      <vt:lpstr>Tools and Technologies</vt:lpstr>
      <vt:lpstr>Flaws in the current system</vt:lpstr>
      <vt:lpstr>Features of Daily Expense Tracker Android App Project</vt:lpstr>
      <vt:lpstr>Modules of Daily Expense Tracker </vt:lpstr>
      <vt:lpstr> </vt:lpstr>
      <vt:lpstr>PowerPoint 演示文稿</vt:lpstr>
      <vt:lpstr>Functional Requirements</vt:lpstr>
      <vt:lpstr>PowerPoint 演示文稿</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Expense Tracker</dc:title>
  <dc:creator/>
  <cp:lastModifiedBy>janme</cp:lastModifiedBy>
  <cp:revision>4</cp:revision>
  <dcterms:created xsi:type="dcterms:W3CDTF">2020-12-03T21:00:00Z</dcterms:created>
  <dcterms:modified xsi:type="dcterms:W3CDTF">2020-12-04T05:32:45Z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