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9" r:id="rId3"/>
    <p:sldId id="280" r:id="rId4"/>
    <p:sldId id="279" r:id="rId5"/>
    <p:sldId id="278" r:id="rId6"/>
    <p:sldId id="268" r:id="rId7"/>
    <p:sldId id="269" r:id="rId8"/>
    <p:sldId id="270" r:id="rId9"/>
    <p:sldId id="294" r:id="rId10"/>
    <p:sldId id="271" r:id="rId11"/>
    <p:sldId id="272" r:id="rId12"/>
    <p:sldId id="257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6" r:id="rId23"/>
    <p:sldId id="295" r:id="rId24"/>
    <p:sldId id="293" r:id="rId2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57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0" autoAdjust="0"/>
    <p:restoredTop sz="88644" autoAdjust="0"/>
  </p:normalViewPr>
  <p:slideViewPr>
    <p:cSldViewPr snapToObjects="1">
      <p:cViewPr>
        <p:scale>
          <a:sx n="60" d="100"/>
          <a:sy n="60" d="100"/>
        </p:scale>
        <p:origin x="-696" y="-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F1851-2AD6-4D09-9233-A01AF90887B5}" type="datetimeFigureOut">
              <a:rPr lang="sk-SK" smtClean="0"/>
              <a:t>6. 5. 2016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C3515-0B3C-44AD-9EFF-1E3DA1A3ED2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7235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svete sa vyrába čoraz viac áut a s počtom áut rastie aj počet dopravných nehôd. V dôsledku dopravných nehôd celosvetovo umiera každoročne okolo 1,2 milióna ľudí. Už len v Európe v roku 2013 zomrelo pri dopravných nehodách 26 000 ľudí a 199 000 bolo ťažko zranených.</a:t>
            </a: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Tieto strašné čísla sa snažia výrobcovia automobilov s pomocou asistenčných systémov</a:t>
            </a:r>
          </a:p>
          <a:p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Asistenčné systémy zabraňujú nehode a keď k nej aj náhodou </a:t>
            </a:r>
            <a:r>
              <a:rPr lang="sk-SK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dojde</a:t>
            </a: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asistenčné systémy ochraňujú posádka</a:t>
            </a:r>
          </a:p>
          <a:p>
            <a:endParaRPr lang="sk-SK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2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3604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Tento robot obsahuje nasledujúce súčasti: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skladačka robota (podvozok, kolesá, motory),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(neskôr Mega) a ovládač motorov,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batérie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LiPo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obvod na komunikáciu cez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(HC-06),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ultrazvukový senzor vzdialenosti (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SR-04),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napájací systém,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verzia 2 model B,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kamera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RaspiCam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(originálne príslušenstvo k 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USB modul,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diódy (svetlá),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fotorezistor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káble a pomocné súčiastky.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6441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Tento robot obsahuje nasledujúce súčasti: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skladačka robota (podvozok, kolesá, motory),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(neskôr Mega) a ovládač motorov,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batérie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LiPo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obvod na komunikáciu cez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(HC-06),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ultrazvukový senzor vzdialenosti (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SR-04),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napájací systém,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verzia 2 model B,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kamera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RaspiCam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(originálne príslušenstvo k 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USB modul,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diódy (svetlá),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fotorezistor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káble a pomocné súčiastky.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6441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Tento robot obsahuje nasledujúce súčasti: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skladačka robota (podvozok, kolesá, motory),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(neskôr Mega) a ovládač motorov,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batérie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LiPo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obvod na komunikáciu cez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(HC-06),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ultrazvukový senzor vzdialenosti (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SR-04),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napájací systém,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verzia 2 model B,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kamera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RaspiCam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(originálne príslušenstvo k 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USB modul,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diódy (svetlá),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fotorezistor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káble a pomocné súčiastky.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6441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Tento robot obsahuje nasledujúce súčasti: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skladačka robota (podvozok, kolesá, motory),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(neskôr Mega) a ovládač motorov,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batérie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LiPo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obvod na komunikáciu cez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(HC-06),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ultrazvukový senzor vzdialenosti (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SR-04),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napájací systém,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verzia 2 model B,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kamera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RaspiCam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(originálne príslušenstvo k 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USB modul,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diódy (svetlá),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fotorezistor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káble a pomocné súčiastky.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6441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Tento robot obsahuje nasledujúce súčasti: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skladačka robota (podvozok, kolesá, motory),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(neskôr Mega) a ovládač motorov,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batérie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LiPo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obvod na komunikáciu cez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(HC-06),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ultrazvukový senzor vzdialenosti (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SR-04),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napájací systém,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verzia 2 model B,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kamera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RaspiCam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(originálne príslušenstvo k 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USB modul,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diódy (svetlá),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fotorezistor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káble a pomocné súčiastky.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16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6441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Tento robot obsahuje nasledujúce súčasti: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skladačka robota (podvozok, kolesá, motory),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(neskôr Mega) a ovládač motorov,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batérie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LiPo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obvod na komunikáciu cez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(HC-06),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ultrazvukový senzor vzdialenosti (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SR-04),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napájací systém,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verzia 2 model B,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kamera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RaspiCam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(originálne príslušenstvo k 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USB modul,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diódy (svetlá),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fotorezistor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káble a pomocné súčiastky.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18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6441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Tento robot obsahuje nasledujúce súčasti: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skladačka robota (podvozok, kolesá, motory),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(neskôr Mega) a ovládač motorov,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batérie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LiPo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obvod na komunikáciu cez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(HC-06),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ultrazvukový senzor vzdialenosti (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SR-04),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napájací systém,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verzia 2 model B,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kamera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RaspiCam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(originálne príslušenstvo k 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USB modul,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diódy (svetlá),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fotorezistor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káble a pomocné súčiastky.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19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64412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Tento robot obsahuje nasledujúce súčasti: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skladačka robota (podvozok, kolesá, motory),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(neskôr Mega) a ovládač motorov,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batérie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LiPo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obvod na komunikáciu cez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(HC-06),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ultrazvukový senzor vzdialenosti (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SR-04),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napájací systém,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verzia 2 model B,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kamera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RaspiCam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(originálne príslušenstvo k 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USB modul,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diódy (svetlá),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fotorezistor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káble a pomocné súčiastky.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20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6441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Tento robot obsahuje nasledujúce súčasti: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skladačka robota (podvozok, kolesá, motory),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(neskôr Mega) a ovládač motorov,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batérie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LiPo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obvod na komunikáciu cez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(HC-06),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ultrazvukový senzor vzdialenosti (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SR-04),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napájací systém,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verzia 2 model B,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kamera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RaspiCam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(originálne príslušenstvo k 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USB modul,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diódy (svetlá),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fotorezistor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káble a pomocné súčiastky.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21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6441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svete sa vyrába čoraz viac áut a s počtom áut rastie aj počet dopravných nehôd. V dôsledku dopravných nehôd celosvetovo umiera každoročne okolo 1,2 milióna ľudí. Už len v Európe v roku 2013 zomrelo pri dopravných nehodách 26 000 ľudí a 199 000 bolo ťažko zranených.</a:t>
            </a: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Tieto strašné čísla sa snažia výrobcovia automobilov s pomocou asistenčných systémov</a:t>
            </a:r>
          </a:p>
          <a:p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Asistenčné systémy zabraňujú nehode a keď k nej aj náhodou </a:t>
            </a:r>
            <a:r>
              <a:rPr lang="sk-SK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dojde</a:t>
            </a: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asistenčné systémy ochraňujú posádka</a:t>
            </a:r>
          </a:p>
          <a:p>
            <a:endParaRPr lang="sk-SK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3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3604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Tieto strašné čísla sa snažia výrobcovia automobilov s pomocou asistenčných systémov</a:t>
            </a:r>
          </a:p>
          <a:p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Asistenčné systémy zabraňujú nehode a keď k nej aj náhodou </a:t>
            </a:r>
            <a:r>
              <a:rPr lang="sk-SK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dojde</a:t>
            </a: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asistenčné systémy ochraňujú posádka</a:t>
            </a:r>
          </a:p>
          <a:p>
            <a:r>
              <a:rPr lang="sk-SK" dirty="0" smtClean="0"/>
              <a:t>V mojej </a:t>
            </a:r>
            <a:r>
              <a:rPr lang="sk-SK" dirty="0" err="1" smtClean="0"/>
              <a:t>RP</a:t>
            </a:r>
            <a:r>
              <a:rPr lang="sk-SK" dirty="0" smtClean="0"/>
              <a:t> som opísal 20 asistenčných systémov</a:t>
            </a:r>
            <a:r>
              <a:rPr lang="sk-SK" baseline="0" dirty="0" smtClean="0"/>
              <a:t> ale z časového dôvody vysvetlím iba jeden – ESP.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84069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 vie kam chce ísť vodič a kam vozidlo. Ak auto dostane jeden z týchto šmykov, ESP ihneď zareaguje aby vozidlo išlo po želanej dráhe. </a:t>
            </a:r>
          </a:p>
          <a:p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 </a:t>
            </a:r>
            <a:r>
              <a:rPr lang="sk-SK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nedotáčavom</a:t>
            </a: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šmyku chce auto vyjsť z vozovky vonkajšou stranou </a:t>
            </a:r>
            <a:r>
              <a:rPr lang="sk-SK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zákkruti</a:t>
            </a: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ESP pribrzdí zadné koleso na </a:t>
            </a:r>
            <a:r>
              <a:rPr lang="sk-SK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vnutornej</a:t>
            </a: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strane zákruty.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 </a:t>
            </a:r>
            <a:r>
              <a:rPr lang="sk-SK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pretáčavom</a:t>
            </a: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šmyku chce auto vyjsť z vozovky vnútornou stranou </a:t>
            </a:r>
            <a:r>
              <a:rPr lang="sk-SK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zákruti</a:t>
            </a: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ESP pribrzdí </a:t>
            </a:r>
            <a:r>
              <a:rPr lang="sk-SK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pribrzdí</a:t>
            </a: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koleso na vonkajšej  strane zákruty.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 dôsledku časového obmedzenia už ideme na vlastní prínos.</a:t>
            </a:r>
          </a:p>
          <a:p>
            <a:endParaRPr lang="sk-SK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81407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vlastný prínos som vytvoril robotické auto ovládané z tabletu alebo z počítača, pre ktoré programujem a skúšam rôzne asistenčné systémy, napr. city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safety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Robota som vyrobil doma zo stavebnice, ktorá obsahovala kolesá, motory a podvozok.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9844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Najprv som</a:t>
            </a:r>
            <a:r>
              <a:rPr lang="sk-SK" baseline="0" dirty="0" smtClean="0"/>
              <a:t> si poskladal robota ktorý keď stlačíme vypínač ide rovno. Na tomto obrázku môžeme vidieť schému zapojenia a na tomto poskladaného robota.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1494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Potom som si spravil robota ovládaného cez</a:t>
            </a:r>
            <a:r>
              <a:rPr lang="sk-SK" baseline="0" dirty="0" smtClean="0"/>
              <a:t> </a:t>
            </a:r>
            <a:r>
              <a:rPr lang="sk-SK" baseline="0" dirty="0" err="1" smtClean="0"/>
              <a:t>bluetooth</a:t>
            </a:r>
            <a:r>
              <a:rPr lang="sk-SK" baseline="0" dirty="0" smtClean="0"/>
              <a:t> z mobilu alebo tabletu neskôr aj z počítača. Na </a:t>
            </a:r>
            <a:r>
              <a:rPr lang="sk-SK" baseline="0" dirty="0" err="1" smtClean="0"/>
              <a:t>tablet</a:t>
            </a:r>
            <a:r>
              <a:rPr lang="sk-SK" baseline="0" dirty="0" smtClean="0"/>
              <a:t> som nainštaloval aplikáciu robot </a:t>
            </a:r>
            <a:r>
              <a:rPr lang="sk-SK" baseline="0" dirty="0" err="1" smtClean="0"/>
              <a:t>bluetooth</a:t>
            </a:r>
            <a:r>
              <a:rPr lang="sk-SK" baseline="0" dirty="0" smtClean="0"/>
              <a:t> </a:t>
            </a:r>
            <a:r>
              <a:rPr lang="sk-SK" baseline="0" dirty="0" err="1" smtClean="0"/>
              <a:t>control</a:t>
            </a:r>
            <a:r>
              <a:rPr lang="sk-SK" baseline="0" dirty="0" smtClean="0"/>
              <a:t>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05521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Potom som spravil prvý asistenčný systém</a:t>
            </a:r>
            <a:r>
              <a:rPr lang="sk-SK" baseline="0" dirty="0" smtClean="0"/>
              <a:t> ktorý zabrzdí pred prekážkou. Vzdialenosť od prekážky zisťuje pomocou ultrazvukového senzora </a:t>
            </a:r>
            <a:r>
              <a:rPr lang="sk-SK" baseline="0" dirty="0" err="1" smtClean="0"/>
              <a:t>HC</a:t>
            </a:r>
            <a:r>
              <a:rPr lang="sk-SK" baseline="0" dirty="0" smtClean="0"/>
              <a:t> – SR04. Keď je robot bližšie ako 50cm pred prekážkou odošle varovanie do tabletu alebo počítača. Ak je robot 15cm alebo bližšie k prekážke automaticky zastane.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0377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Spravil</a:t>
            </a:r>
            <a:r>
              <a:rPr lang="sk-SK" baseline="0" dirty="0" smtClean="0"/>
              <a:t> som pre svojho robota ešte aj ďalšie asistenčné systémy. Pomocou </a:t>
            </a:r>
            <a:r>
              <a:rPr lang="sk-SK" baseline="0" dirty="0" err="1" smtClean="0"/>
              <a:t>tempomatu</a:t>
            </a:r>
            <a:r>
              <a:rPr lang="sk-SK" baseline="0" dirty="0" smtClean="0"/>
              <a:t> si vieme vybrať 8 rýchlostí motorov: 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najrýchlejšie, veľmi rýchlo, rýchlo, viac než stredne rýchlo, stredne rýchlo, menej než stredne rýchlo, pomaly, najpomalšie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Keď máme zapnutý asistent uhýbania sa prekážke, robot keď uvidí prekážku bližšie ako 50cm tak sa začne točiť až kým neuvidí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voľnú cestu tzn. pokým neuvidí prekážku ďalej ako 50cm.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robota som pridal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rasberri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aj s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kamerov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modulom,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rasberri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odosiela obraz z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kameri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cez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počítača.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môjho robota som dal niekoľko svetiel – diaľkové, stretávacie, denné, zadné, smerovky, brzdové a spiatočku.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Asistent prepínania svetiel prepína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ďiaľkové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 denné svetlá podľa toho či je tma lebo nie, citlivosť systému sa dá nastaviť.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(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aistenčné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systémy budem ukazovať popritom ako budem hovoriť)</a:t>
            </a:r>
            <a:endParaRPr lang="sk-SK" b="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76249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916A7E2-E217-4A91-9677-B71B871DF971}" type="datetimeFigureOut">
              <a:rPr lang="sk-SK" smtClean="0"/>
              <a:t>6. 5. 2016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16A7E2-E217-4A91-9677-B71B871DF971}" type="datetimeFigureOut">
              <a:rPr lang="sk-SK" smtClean="0"/>
              <a:t>6. 5. 2016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16A7E2-E217-4A91-9677-B71B871DF971}" type="datetimeFigureOut">
              <a:rPr lang="sk-SK" smtClean="0"/>
              <a:t>6. 5. 2016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16A7E2-E217-4A91-9677-B71B871DF971}" type="datetimeFigureOut">
              <a:rPr lang="sk-SK" smtClean="0"/>
              <a:t>6. 5. 2016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16A7E2-E217-4A91-9677-B71B871DF971}" type="datetimeFigureOut">
              <a:rPr lang="sk-SK" smtClean="0"/>
              <a:t>6. 5. 2016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16A7E2-E217-4A91-9677-B71B871DF971}" type="datetimeFigureOut">
              <a:rPr lang="sk-SK" smtClean="0"/>
              <a:t>6. 5. 2016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16A7E2-E217-4A91-9677-B71B871DF971}" type="datetimeFigureOut">
              <a:rPr lang="sk-SK" smtClean="0"/>
              <a:t>6. 5. 2016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16A7E2-E217-4A91-9677-B71B871DF971}" type="datetimeFigureOut">
              <a:rPr lang="sk-SK" smtClean="0"/>
              <a:t>6. 5. 2016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16A7E2-E217-4A91-9677-B71B871DF971}" type="datetimeFigureOut">
              <a:rPr lang="sk-SK" smtClean="0"/>
              <a:t>6. 5. 2016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916A7E2-E217-4A91-9677-B71B871DF971}" type="datetimeFigureOut">
              <a:rPr lang="sk-SK" smtClean="0"/>
              <a:t>6. 5. 2016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916A7E2-E217-4A91-9677-B71B871DF971}" type="datetimeFigureOut">
              <a:rPr lang="sk-SK" smtClean="0"/>
              <a:t>6. 5. 2016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916A7E2-E217-4A91-9677-B71B871DF971}" type="datetimeFigureOut">
              <a:rPr lang="sk-SK" smtClean="0"/>
              <a:t>6. 5. 2016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60768" y="1805462"/>
            <a:ext cx="7772400" cy="1829761"/>
          </a:xfrm>
        </p:spPr>
        <p:txBody>
          <a:bodyPr/>
          <a:lstStyle/>
          <a:p>
            <a:r>
              <a:rPr lang="sk-SK" dirty="0" smtClean="0"/>
              <a:t>ASISTENČNÉ SYSTÉMY </a:t>
            </a:r>
            <a:br>
              <a:rPr lang="sk-SK" dirty="0" smtClean="0"/>
            </a:br>
            <a:r>
              <a:rPr lang="sk-SK" dirty="0" smtClean="0"/>
              <a:t>V AUTOMOBILOCH 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Ján Mederly</a:t>
            </a:r>
            <a:endParaRPr lang="sk-SK" dirty="0"/>
          </a:p>
        </p:txBody>
      </p:sp>
      <p:pic>
        <p:nvPicPr>
          <p:cNvPr id="4" name="Obrázok 3" descr="C:\tmp\IMG_7424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611606"/>
            <a:ext cx="4017858" cy="301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http://cleantechnica.com/files/2015/09/Porsche-Mission-E-concep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44" y="116632"/>
            <a:ext cx="288032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mages.cdn.autocar.co.uk/sites/autocar.co.uk/files/styles/gallery_slide/public/lamborghini-aventador-10_0.jpg?itok=Czj6iqo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06269"/>
            <a:ext cx="2734072" cy="181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01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1875663"/>
          </a:xfrm>
        </p:spPr>
        <p:txBody>
          <a:bodyPr>
            <a:normAutofit/>
          </a:bodyPr>
          <a:lstStyle/>
          <a:p>
            <a:r>
              <a:rPr lang="sk-SK" dirty="0" smtClean="0"/>
              <a:t>Ultrazvukový senzor </a:t>
            </a:r>
            <a:r>
              <a:rPr lang="sk-SK" dirty="0" err="1" smtClean="0"/>
              <a:t>HC</a:t>
            </a:r>
            <a:r>
              <a:rPr lang="sk-SK" dirty="0" smtClean="0"/>
              <a:t> – SR04</a:t>
            </a:r>
          </a:p>
          <a:p>
            <a:r>
              <a:rPr lang="sk-SK" dirty="0" smtClean="0"/>
              <a:t>50cm – upozornenie</a:t>
            </a:r>
          </a:p>
          <a:p>
            <a:r>
              <a:rPr lang="sk-SK" dirty="0" smtClean="0"/>
              <a:t>15cm - zastavenie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Prvý asistenčný systém</a:t>
            </a:r>
            <a:endParaRPr lang="sk-SK" dirty="0"/>
          </a:p>
        </p:txBody>
      </p:sp>
      <p:pic>
        <p:nvPicPr>
          <p:cNvPr id="5122" name="Picture 2" descr="http://microcontrollerelectronics.com/wp-content/uploads/2014/10/HCSR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140968"/>
            <a:ext cx="5813575" cy="343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62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Tempomat</a:t>
            </a:r>
            <a:endParaRPr lang="sk-SK" dirty="0" smtClean="0"/>
          </a:p>
          <a:p>
            <a:r>
              <a:rPr lang="sk-SK" dirty="0" smtClean="0"/>
              <a:t>Asistent vyhýbania sa prekážke</a:t>
            </a:r>
          </a:p>
          <a:p>
            <a:r>
              <a:rPr lang="sk-SK" dirty="0" smtClean="0"/>
              <a:t>Kamera</a:t>
            </a:r>
          </a:p>
          <a:p>
            <a:r>
              <a:rPr lang="sk-SK" dirty="0" smtClean="0"/>
              <a:t>Svetlá</a:t>
            </a:r>
          </a:p>
          <a:p>
            <a:r>
              <a:rPr lang="sk-SK" dirty="0" smtClean="0"/>
              <a:t>Asistent prepínania sa svetiel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Ďalšie asistenčné systémy</a:t>
            </a:r>
            <a:endParaRPr lang="sk-SK" dirty="0"/>
          </a:p>
        </p:txBody>
      </p:sp>
      <p:pic>
        <p:nvPicPr>
          <p:cNvPr id="4" name="Obrázok 3" descr="https://www.raspberrypi.org/wp-content/uploads/2015/01/Pi2ModB1GB_-comp.jpe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487" y="3992861"/>
            <a:ext cx="4082390" cy="23138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239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ĺžnik 22"/>
          <p:cNvSpPr/>
          <p:nvPr/>
        </p:nvSpPr>
        <p:spPr>
          <a:xfrm>
            <a:off x="2970038" y="3049868"/>
            <a:ext cx="2448272" cy="88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Arduino</a:t>
            </a:r>
            <a:r>
              <a:rPr lang="sk-SK" sz="1750" dirty="0" smtClean="0"/>
              <a:t> </a:t>
            </a:r>
            <a:r>
              <a:rPr lang="sk-SK" sz="1750" dirty="0" err="1" smtClean="0"/>
              <a:t>Uno</a:t>
            </a:r>
            <a:r>
              <a:rPr lang="sk-SK" sz="1750" dirty="0" smtClean="0"/>
              <a:t>/Mega</a:t>
            </a:r>
            <a:endParaRPr lang="sk-SK" sz="1750" dirty="0"/>
          </a:p>
        </p:txBody>
      </p:sp>
      <p:sp>
        <p:nvSpPr>
          <p:cNvPr id="24" name="Obdĺžnik 23"/>
          <p:cNvSpPr/>
          <p:nvPr/>
        </p:nvSpPr>
        <p:spPr>
          <a:xfrm>
            <a:off x="2982743" y="1832272"/>
            <a:ext cx="1512168" cy="88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Ovládač motorov</a:t>
            </a:r>
            <a:endParaRPr lang="sk-SK" sz="1750" dirty="0"/>
          </a:p>
        </p:txBody>
      </p:sp>
      <p:sp>
        <p:nvSpPr>
          <p:cNvPr id="25" name="Obdĺžnik 24"/>
          <p:cNvSpPr/>
          <p:nvPr/>
        </p:nvSpPr>
        <p:spPr>
          <a:xfrm>
            <a:off x="2982754" y="891874"/>
            <a:ext cx="1512168" cy="61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M</a:t>
            </a:r>
            <a:r>
              <a:rPr lang="sk-SK" sz="1750" dirty="0" smtClean="0"/>
              <a:t>otory</a:t>
            </a:r>
            <a:endParaRPr lang="sk-SK" sz="1750" dirty="0"/>
          </a:p>
        </p:txBody>
      </p:sp>
      <p:sp>
        <p:nvSpPr>
          <p:cNvPr id="26" name="Obdĺžnik 25"/>
          <p:cNvSpPr/>
          <p:nvPr/>
        </p:nvSpPr>
        <p:spPr>
          <a:xfrm>
            <a:off x="6580228" y="3622656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UZV</a:t>
            </a:r>
            <a:r>
              <a:rPr lang="sk-SK" sz="1750" dirty="0" smtClean="0"/>
              <a:t> senzor</a:t>
            </a:r>
            <a:endParaRPr lang="sk-SK" sz="1750" dirty="0"/>
          </a:p>
        </p:txBody>
      </p:sp>
      <p:sp>
        <p:nvSpPr>
          <p:cNvPr id="27" name="Obdĺžnik 26"/>
          <p:cNvSpPr/>
          <p:nvPr/>
        </p:nvSpPr>
        <p:spPr>
          <a:xfrm>
            <a:off x="6580228" y="2743870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Bluetooth</a:t>
            </a:r>
            <a:endParaRPr lang="sk-SK" sz="1750" dirty="0"/>
          </a:p>
        </p:txBody>
      </p:sp>
      <p:sp>
        <p:nvSpPr>
          <p:cNvPr id="28" name="Obdĺžnik 27"/>
          <p:cNvSpPr/>
          <p:nvPr/>
        </p:nvSpPr>
        <p:spPr>
          <a:xfrm>
            <a:off x="601759" y="3049870"/>
            <a:ext cx="1944216" cy="8886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Raspberry</a:t>
            </a:r>
            <a:r>
              <a:rPr lang="sk-SK" sz="1750" dirty="0" smtClean="0"/>
              <a:t> Pi</a:t>
            </a:r>
            <a:endParaRPr lang="sk-SK" sz="1750" dirty="0"/>
          </a:p>
        </p:txBody>
      </p:sp>
      <p:sp>
        <p:nvSpPr>
          <p:cNvPr id="29" name="Obdĺžnik 28"/>
          <p:cNvSpPr/>
          <p:nvPr/>
        </p:nvSpPr>
        <p:spPr>
          <a:xfrm>
            <a:off x="1673894" y="2005752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Kamera</a:t>
            </a:r>
          </a:p>
        </p:txBody>
      </p:sp>
      <p:cxnSp>
        <p:nvCxnSpPr>
          <p:cNvPr id="30" name="Rovná spojnica 29"/>
          <p:cNvCxnSpPr>
            <a:stCxn id="28" idx="0"/>
            <a:endCxn id="28" idx="0"/>
          </p:cNvCxnSpPr>
          <p:nvPr/>
        </p:nvCxnSpPr>
        <p:spPr>
          <a:xfrm>
            <a:off x="1573867" y="3049870"/>
            <a:ext cx="0" cy="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1" name="Obdĺžnik 30"/>
          <p:cNvSpPr/>
          <p:nvPr/>
        </p:nvSpPr>
        <p:spPr>
          <a:xfrm>
            <a:off x="6998929" y="891874"/>
            <a:ext cx="1512000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Svetlá</a:t>
            </a:r>
            <a:endParaRPr lang="sk-SK" sz="1750" dirty="0"/>
          </a:p>
        </p:txBody>
      </p:sp>
      <p:sp>
        <p:nvSpPr>
          <p:cNvPr id="32" name="Obdĺžnik 31"/>
          <p:cNvSpPr/>
          <p:nvPr/>
        </p:nvSpPr>
        <p:spPr>
          <a:xfrm>
            <a:off x="5265420" y="891874"/>
            <a:ext cx="1512168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/>
              <a:t>F</a:t>
            </a:r>
            <a:r>
              <a:rPr lang="sk-SK" sz="1750" dirty="0" err="1" smtClean="0"/>
              <a:t>otorezistor</a:t>
            </a:r>
            <a:endParaRPr lang="sk-SK" sz="1750" dirty="0"/>
          </a:p>
        </p:txBody>
      </p:sp>
      <p:sp>
        <p:nvSpPr>
          <p:cNvPr id="33" name="Obdĺžnik 32"/>
          <p:cNvSpPr/>
          <p:nvPr/>
        </p:nvSpPr>
        <p:spPr>
          <a:xfrm>
            <a:off x="4444088" y="4543698"/>
            <a:ext cx="1948444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Batérie </a:t>
            </a:r>
            <a:r>
              <a:rPr lang="sk-SK" sz="1750" dirty="0" err="1" smtClean="0"/>
              <a:t>Li</a:t>
            </a:r>
            <a:r>
              <a:rPr lang="sk-SK" sz="1750" dirty="0" err="1" smtClean="0"/>
              <a:t>Po</a:t>
            </a:r>
            <a:endParaRPr lang="sk-SK" sz="1750" dirty="0"/>
          </a:p>
        </p:txBody>
      </p:sp>
      <p:sp>
        <p:nvSpPr>
          <p:cNvPr id="34" name="Obdĺžnik 33"/>
          <p:cNvSpPr/>
          <p:nvPr/>
        </p:nvSpPr>
        <p:spPr>
          <a:xfrm>
            <a:off x="1845449" y="4543698"/>
            <a:ext cx="1947600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Napájací systém</a:t>
            </a:r>
            <a:endParaRPr lang="sk-SK" sz="1750" dirty="0"/>
          </a:p>
        </p:txBody>
      </p:sp>
      <p:cxnSp>
        <p:nvCxnSpPr>
          <p:cNvPr id="35" name="Zalomená spojnica 34"/>
          <p:cNvCxnSpPr>
            <a:stCxn id="28" idx="2"/>
            <a:endCxn id="34" idx="1"/>
          </p:cNvCxnSpPr>
          <p:nvPr/>
        </p:nvCxnSpPr>
        <p:spPr>
          <a:xfrm rot="16200000" flipH="1">
            <a:off x="1184750" y="4327598"/>
            <a:ext cx="1049817" cy="271582"/>
          </a:xfrm>
          <a:prstGeom prst="bentConnector2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Zalomená spojnica 108"/>
          <p:cNvCxnSpPr>
            <a:stCxn id="29" idx="2"/>
          </p:cNvCxnSpPr>
          <p:nvPr/>
        </p:nvCxnSpPr>
        <p:spPr>
          <a:xfrm>
            <a:off x="2177950" y="2617820"/>
            <a:ext cx="0" cy="432050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Obdĺžnik 36"/>
          <p:cNvSpPr/>
          <p:nvPr/>
        </p:nvSpPr>
        <p:spPr>
          <a:xfrm>
            <a:off x="449758" y="2005751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WiFi</a:t>
            </a:r>
            <a:endParaRPr lang="sk-SK" sz="1750" dirty="0"/>
          </a:p>
        </p:txBody>
      </p:sp>
      <p:cxnSp>
        <p:nvCxnSpPr>
          <p:cNvPr id="38" name="Zalomená spojnica 113"/>
          <p:cNvCxnSpPr>
            <a:stCxn id="37" idx="2"/>
          </p:cNvCxnSpPr>
          <p:nvPr/>
        </p:nvCxnSpPr>
        <p:spPr>
          <a:xfrm>
            <a:off x="953814" y="2617819"/>
            <a:ext cx="0" cy="432051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Zalomená spojnica 38"/>
          <p:cNvCxnSpPr>
            <a:stCxn id="24" idx="2"/>
          </p:cNvCxnSpPr>
          <p:nvPr/>
        </p:nvCxnSpPr>
        <p:spPr>
          <a:xfrm rot="16200000" flipH="1">
            <a:off x="3574630" y="2885668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Zalomená spojnica 39"/>
          <p:cNvCxnSpPr/>
          <p:nvPr/>
        </p:nvCxnSpPr>
        <p:spPr>
          <a:xfrm rot="5400000" flipH="1" flipV="1">
            <a:off x="4689781" y="1615233"/>
            <a:ext cx="1545996" cy="1323274"/>
          </a:xfrm>
          <a:prstGeom prst="bentConnector3">
            <a:avLst>
              <a:gd name="adj1" fmla="val 63649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Zalomená spojnica 40"/>
          <p:cNvCxnSpPr/>
          <p:nvPr/>
        </p:nvCxnSpPr>
        <p:spPr>
          <a:xfrm rot="16200000" flipH="1">
            <a:off x="3574636" y="1668071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Rovná spojnica 41"/>
          <p:cNvCxnSpPr>
            <a:stCxn id="31" idx="2"/>
          </p:cNvCxnSpPr>
          <p:nvPr/>
        </p:nvCxnSpPr>
        <p:spPr>
          <a:xfrm>
            <a:off x="7754929" y="1503874"/>
            <a:ext cx="0" cy="80791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Rovná spojnica 42"/>
          <p:cNvCxnSpPr/>
          <p:nvPr/>
        </p:nvCxnSpPr>
        <p:spPr>
          <a:xfrm flipH="1">
            <a:off x="5058270" y="2311786"/>
            <a:ext cx="2683549" cy="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Rovná spojnica 43"/>
          <p:cNvCxnSpPr/>
          <p:nvPr/>
        </p:nvCxnSpPr>
        <p:spPr>
          <a:xfrm>
            <a:off x="5058270" y="2311788"/>
            <a:ext cx="0" cy="73808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Zalomená spojnica 44"/>
          <p:cNvCxnSpPr>
            <a:stCxn id="27" idx="1"/>
          </p:cNvCxnSpPr>
          <p:nvPr/>
        </p:nvCxnSpPr>
        <p:spPr>
          <a:xfrm rot="10800000" flipV="1">
            <a:off x="5418310" y="3049870"/>
            <a:ext cx="1161919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Zalomená spojnica 45"/>
          <p:cNvCxnSpPr>
            <a:stCxn id="26" idx="1"/>
          </p:cNvCxnSpPr>
          <p:nvPr/>
        </p:nvCxnSpPr>
        <p:spPr>
          <a:xfrm rot="10800000">
            <a:off x="5418310" y="3622656"/>
            <a:ext cx="1161918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Zalomená spojnica 46"/>
          <p:cNvCxnSpPr>
            <a:stCxn id="34" idx="0"/>
            <a:endCxn id="23" idx="2"/>
          </p:cNvCxnSpPr>
          <p:nvPr/>
        </p:nvCxnSpPr>
        <p:spPr>
          <a:xfrm rot="5400000" flipH="1" flipV="1">
            <a:off x="3204103" y="3553628"/>
            <a:ext cx="605217" cy="1374925"/>
          </a:xfrm>
          <a:prstGeom prst="bentConnector3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Rovná spojnica 47"/>
          <p:cNvCxnSpPr>
            <a:stCxn id="33" idx="1"/>
            <a:endCxn id="34" idx="3"/>
          </p:cNvCxnSpPr>
          <p:nvPr/>
        </p:nvCxnSpPr>
        <p:spPr>
          <a:xfrm flipH="1">
            <a:off x="3793049" y="4988298"/>
            <a:ext cx="65103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26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Zalomená spojnica 45"/>
          <p:cNvCxnSpPr/>
          <p:nvPr/>
        </p:nvCxnSpPr>
        <p:spPr>
          <a:xfrm rot="10800000">
            <a:off x="5041968" y="2859484"/>
            <a:ext cx="1161918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9" name="Picture 2" descr="https://www.arduino.cc/en/uploads/Main/ArduinoUno_R3_Front_450px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3" t="7060" r="5563" b="4762"/>
          <a:stretch/>
        </p:blipFill>
        <p:spPr bwMode="auto">
          <a:xfrm>
            <a:off x="6023701" y="4797152"/>
            <a:ext cx="2990337" cy="198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Obdĺžnik 22"/>
          <p:cNvSpPr/>
          <p:nvPr/>
        </p:nvSpPr>
        <p:spPr>
          <a:xfrm>
            <a:off x="2593695" y="2276870"/>
            <a:ext cx="2448272" cy="88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Arduino</a:t>
            </a:r>
            <a:r>
              <a:rPr lang="sk-SK" sz="1750" dirty="0" smtClean="0"/>
              <a:t> </a:t>
            </a:r>
            <a:r>
              <a:rPr lang="sk-SK" sz="1750" dirty="0" err="1" smtClean="0"/>
              <a:t>Uno</a:t>
            </a:r>
            <a:r>
              <a:rPr lang="sk-SK" sz="1750" dirty="0" smtClean="0"/>
              <a:t>/Mega</a:t>
            </a:r>
            <a:endParaRPr lang="sk-SK" sz="1750" dirty="0"/>
          </a:p>
        </p:txBody>
      </p:sp>
      <p:sp>
        <p:nvSpPr>
          <p:cNvPr id="24" name="Obdĺžnik 23"/>
          <p:cNvSpPr/>
          <p:nvPr/>
        </p:nvSpPr>
        <p:spPr>
          <a:xfrm>
            <a:off x="2606400" y="1059274"/>
            <a:ext cx="1512168" cy="88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Ovládač motorov</a:t>
            </a:r>
            <a:endParaRPr lang="sk-SK" sz="1750" dirty="0"/>
          </a:p>
        </p:txBody>
      </p:sp>
      <p:sp>
        <p:nvSpPr>
          <p:cNvPr id="25" name="Obdĺžnik 24"/>
          <p:cNvSpPr/>
          <p:nvPr/>
        </p:nvSpPr>
        <p:spPr>
          <a:xfrm>
            <a:off x="2606411" y="118876"/>
            <a:ext cx="1512168" cy="61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M</a:t>
            </a:r>
            <a:r>
              <a:rPr lang="sk-SK" sz="1750" dirty="0" smtClean="0"/>
              <a:t>otory</a:t>
            </a:r>
            <a:endParaRPr lang="sk-SK" sz="1750" dirty="0"/>
          </a:p>
        </p:txBody>
      </p:sp>
      <p:sp>
        <p:nvSpPr>
          <p:cNvPr id="26" name="Obdĺžnik 25"/>
          <p:cNvSpPr/>
          <p:nvPr/>
        </p:nvSpPr>
        <p:spPr>
          <a:xfrm>
            <a:off x="6203885" y="2849658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UZV</a:t>
            </a:r>
            <a:r>
              <a:rPr lang="sk-SK" sz="1750" dirty="0" smtClean="0"/>
              <a:t> senzor</a:t>
            </a:r>
            <a:endParaRPr lang="sk-SK" sz="1750" dirty="0"/>
          </a:p>
        </p:txBody>
      </p:sp>
      <p:sp>
        <p:nvSpPr>
          <p:cNvPr id="27" name="Obdĺžnik 26"/>
          <p:cNvSpPr/>
          <p:nvPr/>
        </p:nvSpPr>
        <p:spPr>
          <a:xfrm>
            <a:off x="6203885" y="1970872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Bluetooth</a:t>
            </a:r>
            <a:endParaRPr lang="sk-SK" sz="1750" dirty="0"/>
          </a:p>
        </p:txBody>
      </p:sp>
      <p:sp>
        <p:nvSpPr>
          <p:cNvPr id="28" name="Obdĺžnik 27"/>
          <p:cNvSpPr/>
          <p:nvPr/>
        </p:nvSpPr>
        <p:spPr>
          <a:xfrm>
            <a:off x="225416" y="2276872"/>
            <a:ext cx="1944216" cy="8886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Raspberry</a:t>
            </a:r>
            <a:r>
              <a:rPr lang="sk-SK" sz="1750" dirty="0" smtClean="0"/>
              <a:t> Pi</a:t>
            </a:r>
            <a:endParaRPr lang="sk-SK" sz="1750" dirty="0"/>
          </a:p>
        </p:txBody>
      </p:sp>
      <p:sp>
        <p:nvSpPr>
          <p:cNvPr id="29" name="Obdĺžnik 28"/>
          <p:cNvSpPr/>
          <p:nvPr/>
        </p:nvSpPr>
        <p:spPr>
          <a:xfrm>
            <a:off x="1297551" y="1232754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Kamera</a:t>
            </a:r>
          </a:p>
        </p:txBody>
      </p:sp>
      <p:cxnSp>
        <p:nvCxnSpPr>
          <p:cNvPr id="30" name="Rovná spojnica 29"/>
          <p:cNvCxnSpPr>
            <a:stCxn id="28" idx="0"/>
            <a:endCxn id="28" idx="0"/>
          </p:cNvCxnSpPr>
          <p:nvPr/>
        </p:nvCxnSpPr>
        <p:spPr>
          <a:xfrm>
            <a:off x="1197524" y="2276872"/>
            <a:ext cx="0" cy="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1" name="Obdĺžnik 30"/>
          <p:cNvSpPr/>
          <p:nvPr/>
        </p:nvSpPr>
        <p:spPr>
          <a:xfrm>
            <a:off x="6622586" y="118876"/>
            <a:ext cx="1512000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Svetlá</a:t>
            </a:r>
            <a:endParaRPr lang="sk-SK" sz="1750" dirty="0"/>
          </a:p>
        </p:txBody>
      </p:sp>
      <p:sp>
        <p:nvSpPr>
          <p:cNvPr id="32" name="Obdĺžnik 31"/>
          <p:cNvSpPr/>
          <p:nvPr/>
        </p:nvSpPr>
        <p:spPr>
          <a:xfrm>
            <a:off x="4889077" y="118876"/>
            <a:ext cx="1512168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/>
              <a:t>F</a:t>
            </a:r>
            <a:r>
              <a:rPr lang="sk-SK" sz="1750" dirty="0" err="1" smtClean="0"/>
              <a:t>otorezistor</a:t>
            </a:r>
            <a:endParaRPr lang="sk-SK" sz="1750" dirty="0"/>
          </a:p>
        </p:txBody>
      </p:sp>
      <p:sp>
        <p:nvSpPr>
          <p:cNvPr id="33" name="Obdĺžnik 32"/>
          <p:cNvSpPr/>
          <p:nvPr/>
        </p:nvSpPr>
        <p:spPr>
          <a:xfrm>
            <a:off x="4067745" y="3770700"/>
            <a:ext cx="1948444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Batérie </a:t>
            </a:r>
            <a:r>
              <a:rPr lang="sk-SK" sz="1750" dirty="0" err="1" smtClean="0"/>
              <a:t>Li</a:t>
            </a:r>
            <a:r>
              <a:rPr lang="sk-SK" sz="1750" dirty="0" err="1" smtClean="0"/>
              <a:t>Po</a:t>
            </a:r>
            <a:endParaRPr lang="sk-SK" sz="1750" dirty="0"/>
          </a:p>
        </p:txBody>
      </p:sp>
      <p:sp>
        <p:nvSpPr>
          <p:cNvPr id="34" name="Obdĺžnik 33"/>
          <p:cNvSpPr/>
          <p:nvPr/>
        </p:nvSpPr>
        <p:spPr>
          <a:xfrm>
            <a:off x="1469106" y="3770700"/>
            <a:ext cx="1947600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Napájací systém</a:t>
            </a:r>
            <a:endParaRPr lang="sk-SK" sz="1750" dirty="0"/>
          </a:p>
        </p:txBody>
      </p:sp>
      <p:cxnSp>
        <p:nvCxnSpPr>
          <p:cNvPr id="35" name="Zalomená spojnica 34"/>
          <p:cNvCxnSpPr>
            <a:stCxn id="28" idx="2"/>
            <a:endCxn id="34" idx="1"/>
          </p:cNvCxnSpPr>
          <p:nvPr/>
        </p:nvCxnSpPr>
        <p:spPr>
          <a:xfrm rot="16200000" flipH="1">
            <a:off x="808407" y="3554600"/>
            <a:ext cx="1049817" cy="271582"/>
          </a:xfrm>
          <a:prstGeom prst="bentConnector2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Zalomená spojnica 108"/>
          <p:cNvCxnSpPr>
            <a:stCxn id="29" idx="2"/>
          </p:cNvCxnSpPr>
          <p:nvPr/>
        </p:nvCxnSpPr>
        <p:spPr>
          <a:xfrm>
            <a:off x="1801607" y="1844822"/>
            <a:ext cx="0" cy="432050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Obdĺžnik 36"/>
          <p:cNvSpPr/>
          <p:nvPr/>
        </p:nvSpPr>
        <p:spPr>
          <a:xfrm>
            <a:off x="73415" y="1232753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WiFi</a:t>
            </a:r>
            <a:endParaRPr lang="sk-SK" sz="1750" dirty="0"/>
          </a:p>
        </p:txBody>
      </p:sp>
      <p:cxnSp>
        <p:nvCxnSpPr>
          <p:cNvPr id="38" name="Zalomená spojnica 113"/>
          <p:cNvCxnSpPr>
            <a:stCxn id="37" idx="2"/>
          </p:cNvCxnSpPr>
          <p:nvPr/>
        </p:nvCxnSpPr>
        <p:spPr>
          <a:xfrm>
            <a:off x="577471" y="1844821"/>
            <a:ext cx="0" cy="432051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Zalomená spojnica 38"/>
          <p:cNvCxnSpPr>
            <a:stCxn id="24" idx="2"/>
          </p:cNvCxnSpPr>
          <p:nvPr/>
        </p:nvCxnSpPr>
        <p:spPr>
          <a:xfrm rot="16200000" flipH="1">
            <a:off x="3198287" y="2112670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Zalomená spojnica 39"/>
          <p:cNvCxnSpPr/>
          <p:nvPr/>
        </p:nvCxnSpPr>
        <p:spPr>
          <a:xfrm rot="5400000" flipH="1" flipV="1">
            <a:off x="4313438" y="842235"/>
            <a:ext cx="1545996" cy="1323274"/>
          </a:xfrm>
          <a:prstGeom prst="bentConnector3">
            <a:avLst>
              <a:gd name="adj1" fmla="val 63649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Zalomená spojnica 40"/>
          <p:cNvCxnSpPr/>
          <p:nvPr/>
        </p:nvCxnSpPr>
        <p:spPr>
          <a:xfrm rot="16200000" flipH="1">
            <a:off x="3198293" y="895073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Rovná spojnica 41"/>
          <p:cNvCxnSpPr>
            <a:stCxn id="31" idx="2"/>
          </p:cNvCxnSpPr>
          <p:nvPr/>
        </p:nvCxnSpPr>
        <p:spPr>
          <a:xfrm>
            <a:off x="7378586" y="730876"/>
            <a:ext cx="0" cy="80791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Rovná spojnica 42"/>
          <p:cNvCxnSpPr/>
          <p:nvPr/>
        </p:nvCxnSpPr>
        <p:spPr>
          <a:xfrm flipH="1">
            <a:off x="4681927" y="1538788"/>
            <a:ext cx="2683549" cy="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Rovná spojnica 43"/>
          <p:cNvCxnSpPr/>
          <p:nvPr/>
        </p:nvCxnSpPr>
        <p:spPr>
          <a:xfrm>
            <a:off x="4681927" y="1538790"/>
            <a:ext cx="0" cy="73808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Zalomená spojnica 44"/>
          <p:cNvCxnSpPr>
            <a:stCxn id="27" idx="1"/>
          </p:cNvCxnSpPr>
          <p:nvPr/>
        </p:nvCxnSpPr>
        <p:spPr>
          <a:xfrm rot="10800000" flipV="1">
            <a:off x="5041967" y="2276872"/>
            <a:ext cx="1161919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Zalomená spojnica 46"/>
          <p:cNvCxnSpPr>
            <a:stCxn id="34" idx="0"/>
            <a:endCxn id="23" idx="2"/>
          </p:cNvCxnSpPr>
          <p:nvPr/>
        </p:nvCxnSpPr>
        <p:spPr>
          <a:xfrm rot="5400000" flipH="1" flipV="1">
            <a:off x="2827760" y="2780630"/>
            <a:ext cx="605217" cy="1374925"/>
          </a:xfrm>
          <a:prstGeom prst="bentConnector3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Rovná spojnica 47"/>
          <p:cNvCxnSpPr>
            <a:stCxn id="33" idx="1"/>
            <a:endCxn id="34" idx="3"/>
          </p:cNvCxnSpPr>
          <p:nvPr/>
        </p:nvCxnSpPr>
        <p:spPr>
          <a:xfrm flipH="1">
            <a:off x="3416706" y="4215300"/>
            <a:ext cx="65103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Ovál 57"/>
          <p:cNvSpPr/>
          <p:nvPr/>
        </p:nvSpPr>
        <p:spPr>
          <a:xfrm>
            <a:off x="2452783" y="1833017"/>
            <a:ext cx="2788857" cy="17763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BlokTextu 2"/>
          <p:cNvSpPr txBox="1"/>
          <p:nvPr/>
        </p:nvSpPr>
        <p:spPr>
          <a:xfrm>
            <a:off x="3903044" y="4950539"/>
            <a:ext cx="18791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dirty="0" smtClean="0"/>
              <a:t>16 MHz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2 </a:t>
            </a:r>
            <a:r>
              <a:rPr lang="sk-SK" dirty="0" err="1" smtClean="0"/>
              <a:t>KB</a:t>
            </a:r>
            <a:r>
              <a:rPr lang="sk-SK" dirty="0" smtClean="0"/>
              <a:t> RAM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32 </a:t>
            </a:r>
            <a:r>
              <a:rPr lang="sk-SK" dirty="0" err="1" smtClean="0"/>
              <a:t>KB</a:t>
            </a:r>
            <a:r>
              <a:rPr lang="sk-SK" dirty="0" smtClean="0"/>
              <a:t> </a:t>
            </a:r>
            <a:r>
              <a:rPr lang="sk-SK" dirty="0" err="1" smtClean="0"/>
              <a:t>FLASH</a:t>
            </a:r>
            <a:endParaRPr lang="sk-SK" dirty="0" smtClean="0"/>
          </a:p>
          <a:p>
            <a:pPr>
              <a:lnSpc>
                <a:spcPct val="150000"/>
              </a:lnSpc>
            </a:pPr>
            <a:r>
              <a:rPr lang="sk-SK" dirty="0" smtClean="0"/>
              <a:t>1 </a:t>
            </a:r>
            <a:r>
              <a:rPr lang="sk-SK" dirty="0" err="1" smtClean="0"/>
              <a:t>KB</a:t>
            </a:r>
            <a:r>
              <a:rPr lang="sk-SK" dirty="0" smtClean="0"/>
              <a:t> </a:t>
            </a:r>
            <a:r>
              <a:rPr lang="sk-SK" dirty="0" err="1" smtClean="0"/>
              <a:t>EEPROM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1097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Zalomená spojnica 45"/>
          <p:cNvCxnSpPr/>
          <p:nvPr/>
        </p:nvCxnSpPr>
        <p:spPr>
          <a:xfrm rot="10800000">
            <a:off x="5041967" y="2859485"/>
            <a:ext cx="1161918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bdĺžnik 22"/>
          <p:cNvSpPr/>
          <p:nvPr/>
        </p:nvSpPr>
        <p:spPr>
          <a:xfrm>
            <a:off x="2593695" y="2276870"/>
            <a:ext cx="2448272" cy="88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Arduino</a:t>
            </a:r>
            <a:r>
              <a:rPr lang="sk-SK" sz="1750" dirty="0" smtClean="0"/>
              <a:t> </a:t>
            </a:r>
            <a:r>
              <a:rPr lang="sk-SK" sz="1750" dirty="0" err="1" smtClean="0"/>
              <a:t>Uno</a:t>
            </a:r>
            <a:r>
              <a:rPr lang="sk-SK" sz="1750" dirty="0" smtClean="0"/>
              <a:t>/Mega</a:t>
            </a:r>
            <a:endParaRPr lang="sk-SK" sz="1750" dirty="0"/>
          </a:p>
        </p:txBody>
      </p:sp>
      <p:sp>
        <p:nvSpPr>
          <p:cNvPr id="24" name="Obdĺžnik 23"/>
          <p:cNvSpPr/>
          <p:nvPr/>
        </p:nvSpPr>
        <p:spPr>
          <a:xfrm>
            <a:off x="2606400" y="1059274"/>
            <a:ext cx="1512168" cy="88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Ovládač motorov</a:t>
            </a:r>
            <a:endParaRPr lang="sk-SK" sz="1750" dirty="0"/>
          </a:p>
        </p:txBody>
      </p:sp>
      <p:sp>
        <p:nvSpPr>
          <p:cNvPr id="25" name="Obdĺžnik 24"/>
          <p:cNvSpPr/>
          <p:nvPr/>
        </p:nvSpPr>
        <p:spPr>
          <a:xfrm>
            <a:off x="2606411" y="118876"/>
            <a:ext cx="1512168" cy="61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M</a:t>
            </a:r>
            <a:r>
              <a:rPr lang="sk-SK" sz="1750" dirty="0" smtClean="0"/>
              <a:t>otory</a:t>
            </a:r>
            <a:endParaRPr lang="sk-SK" sz="1750" dirty="0"/>
          </a:p>
        </p:txBody>
      </p:sp>
      <p:sp>
        <p:nvSpPr>
          <p:cNvPr id="26" name="Obdĺžnik 25"/>
          <p:cNvSpPr/>
          <p:nvPr/>
        </p:nvSpPr>
        <p:spPr>
          <a:xfrm>
            <a:off x="6203885" y="2849658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UZV</a:t>
            </a:r>
            <a:r>
              <a:rPr lang="sk-SK" sz="1750" dirty="0" smtClean="0"/>
              <a:t> senzor</a:t>
            </a:r>
            <a:endParaRPr lang="sk-SK" sz="1750" dirty="0"/>
          </a:p>
        </p:txBody>
      </p:sp>
      <p:sp>
        <p:nvSpPr>
          <p:cNvPr id="27" name="Obdĺžnik 26"/>
          <p:cNvSpPr/>
          <p:nvPr/>
        </p:nvSpPr>
        <p:spPr>
          <a:xfrm>
            <a:off x="6203885" y="1970872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Bluetooth</a:t>
            </a:r>
            <a:endParaRPr lang="sk-SK" sz="1750" dirty="0"/>
          </a:p>
        </p:txBody>
      </p:sp>
      <p:sp>
        <p:nvSpPr>
          <p:cNvPr id="28" name="Obdĺžnik 27"/>
          <p:cNvSpPr/>
          <p:nvPr/>
        </p:nvSpPr>
        <p:spPr>
          <a:xfrm>
            <a:off x="225416" y="2276872"/>
            <a:ext cx="1944216" cy="8886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Raspberry</a:t>
            </a:r>
            <a:r>
              <a:rPr lang="sk-SK" sz="1750" dirty="0" smtClean="0"/>
              <a:t> Pi</a:t>
            </a:r>
            <a:endParaRPr lang="sk-SK" sz="1750" dirty="0"/>
          </a:p>
        </p:txBody>
      </p:sp>
      <p:sp>
        <p:nvSpPr>
          <p:cNvPr id="29" name="Obdĺžnik 28"/>
          <p:cNvSpPr/>
          <p:nvPr/>
        </p:nvSpPr>
        <p:spPr>
          <a:xfrm>
            <a:off x="1297551" y="1232754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Kamera</a:t>
            </a:r>
          </a:p>
        </p:txBody>
      </p:sp>
      <p:cxnSp>
        <p:nvCxnSpPr>
          <p:cNvPr id="30" name="Rovná spojnica 29"/>
          <p:cNvCxnSpPr>
            <a:stCxn id="28" idx="0"/>
            <a:endCxn id="28" idx="0"/>
          </p:cNvCxnSpPr>
          <p:nvPr/>
        </p:nvCxnSpPr>
        <p:spPr>
          <a:xfrm>
            <a:off x="1197524" y="2276872"/>
            <a:ext cx="0" cy="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1" name="Obdĺžnik 30"/>
          <p:cNvSpPr/>
          <p:nvPr/>
        </p:nvSpPr>
        <p:spPr>
          <a:xfrm>
            <a:off x="6622586" y="118876"/>
            <a:ext cx="1512000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Svetlá</a:t>
            </a:r>
            <a:endParaRPr lang="sk-SK" sz="1750" dirty="0"/>
          </a:p>
        </p:txBody>
      </p:sp>
      <p:sp>
        <p:nvSpPr>
          <p:cNvPr id="32" name="Obdĺžnik 31"/>
          <p:cNvSpPr/>
          <p:nvPr/>
        </p:nvSpPr>
        <p:spPr>
          <a:xfrm>
            <a:off x="4889077" y="118876"/>
            <a:ext cx="1512168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/>
              <a:t>F</a:t>
            </a:r>
            <a:r>
              <a:rPr lang="sk-SK" sz="1750" dirty="0" err="1" smtClean="0"/>
              <a:t>otorezistor</a:t>
            </a:r>
            <a:endParaRPr lang="sk-SK" sz="1750" dirty="0"/>
          </a:p>
        </p:txBody>
      </p:sp>
      <p:sp>
        <p:nvSpPr>
          <p:cNvPr id="33" name="Obdĺžnik 32"/>
          <p:cNvSpPr/>
          <p:nvPr/>
        </p:nvSpPr>
        <p:spPr>
          <a:xfrm>
            <a:off x="4067745" y="3770700"/>
            <a:ext cx="1948444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Batérie </a:t>
            </a:r>
            <a:r>
              <a:rPr lang="sk-SK" sz="1750" dirty="0" err="1" smtClean="0"/>
              <a:t>Li</a:t>
            </a:r>
            <a:r>
              <a:rPr lang="sk-SK" sz="1750" dirty="0" err="1" smtClean="0"/>
              <a:t>Po</a:t>
            </a:r>
            <a:endParaRPr lang="sk-SK" sz="1750" dirty="0"/>
          </a:p>
        </p:txBody>
      </p:sp>
      <p:sp>
        <p:nvSpPr>
          <p:cNvPr id="34" name="Obdĺžnik 33"/>
          <p:cNvSpPr/>
          <p:nvPr/>
        </p:nvSpPr>
        <p:spPr>
          <a:xfrm>
            <a:off x="1469106" y="3770700"/>
            <a:ext cx="1947600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Napájací systém</a:t>
            </a:r>
            <a:endParaRPr lang="sk-SK" sz="1750" dirty="0"/>
          </a:p>
        </p:txBody>
      </p:sp>
      <p:cxnSp>
        <p:nvCxnSpPr>
          <p:cNvPr id="35" name="Zalomená spojnica 34"/>
          <p:cNvCxnSpPr>
            <a:stCxn id="28" idx="2"/>
            <a:endCxn id="34" idx="1"/>
          </p:cNvCxnSpPr>
          <p:nvPr/>
        </p:nvCxnSpPr>
        <p:spPr>
          <a:xfrm rot="16200000" flipH="1">
            <a:off x="808407" y="3554600"/>
            <a:ext cx="1049817" cy="271582"/>
          </a:xfrm>
          <a:prstGeom prst="bentConnector2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Zalomená spojnica 108"/>
          <p:cNvCxnSpPr>
            <a:stCxn id="29" idx="2"/>
          </p:cNvCxnSpPr>
          <p:nvPr/>
        </p:nvCxnSpPr>
        <p:spPr>
          <a:xfrm>
            <a:off x="1801607" y="1844822"/>
            <a:ext cx="0" cy="432050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Obdĺžnik 36"/>
          <p:cNvSpPr/>
          <p:nvPr/>
        </p:nvSpPr>
        <p:spPr>
          <a:xfrm>
            <a:off x="73415" y="1232753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WiFi</a:t>
            </a:r>
            <a:endParaRPr lang="sk-SK" sz="1750" dirty="0"/>
          </a:p>
        </p:txBody>
      </p:sp>
      <p:cxnSp>
        <p:nvCxnSpPr>
          <p:cNvPr id="38" name="Zalomená spojnica 113"/>
          <p:cNvCxnSpPr>
            <a:stCxn id="37" idx="2"/>
          </p:cNvCxnSpPr>
          <p:nvPr/>
        </p:nvCxnSpPr>
        <p:spPr>
          <a:xfrm>
            <a:off x="577471" y="1844821"/>
            <a:ext cx="0" cy="432051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Zalomená spojnica 38"/>
          <p:cNvCxnSpPr>
            <a:stCxn id="24" idx="2"/>
          </p:cNvCxnSpPr>
          <p:nvPr/>
        </p:nvCxnSpPr>
        <p:spPr>
          <a:xfrm rot="16200000" flipH="1">
            <a:off x="3198287" y="2112670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Zalomená spojnica 39"/>
          <p:cNvCxnSpPr/>
          <p:nvPr/>
        </p:nvCxnSpPr>
        <p:spPr>
          <a:xfrm rot="5400000" flipH="1" flipV="1">
            <a:off x="4313438" y="842235"/>
            <a:ext cx="1545996" cy="1323274"/>
          </a:xfrm>
          <a:prstGeom prst="bentConnector3">
            <a:avLst>
              <a:gd name="adj1" fmla="val 63649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Zalomená spojnica 40"/>
          <p:cNvCxnSpPr/>
          <p:nvPr/>
        </p:nvCxnSpPr>
        <p:spPr>
          <a:xfrm rot="16200000" flipH="1">
            <a:off x="3198293" y="895073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Rovná spojnica 41"/>
          <p:cNvCxnSpPr>
            <a:stCxn id="31" idx="2"/>
          </p:cNvCxnSpPr>
          <p:nvPr/>
        </p:nvCxnSpPr>
        <p:spPr>
          <a:xfrm>
            <a:off x="7378586" y="730876"/>
            <a:ext cx="0" cy="80791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Rovná spojnica 42"/>
          <p:cNvCxnSpPr/>
          <p:nvPr/>
        </p:nvCxnSpPr>
        <p:spPr>
          <a:xfrm flipH="1">
            <a:off x="4681927" y="1538788"/>
            <a:ext cx="2683549" cy="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Rovná spojnica 43"/>
          <p:cNvCxnSpPr/>
          <p:nvPr/>
        </p:nvCxnSpPr>
        <p:spPr>
          <a:xfrm>
            <a:off x="4681927" y="1538790"/>
            <a:ext cx="0" cy="73808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Zalomená spojnica 44"/>
          <p:cNvCxnSpPr>
            <a:stCxn id="27" idx="1"/>
          </p:cNvCxnSpPr>
          <p:nvPr/>
        </p:nvCxnSpPr>
        <p:spPr>
          <a:xfrm rot="10800000" flipV="1">
            <a:off x="5041967" y="2276872"/>
            <a:ext cx="1161919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Zalomená spojnica 46"/>
          <p:cNvCxnSpPr>
            <a:stCxn id="34" idx="0"/>
            <a:endCxn id="23" idx="2"/>
          </p:cNvCxnSpPr>
          <p:nvPr/>
        </p:nvCxnSpPr>
        <p:spPr>
          <a:xfrm rot="5400000" flipH="1" flipV="1">
            <a:off x="2827760" y="2780630"/>
            <a:ext cx="605217" cy="1374925"/>
          </a:xfrm>
          <a:prstGeom prst="bentConnector3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Rovná spojnica 47"/>
          <p:cNvCxnSpPr>
            <a:stCxn id="33" idx="1"/>
            <a:endCxn id="34" idx="3"/>
          </p:cNvCxnSpPr>
          <p:nvPr/>
        </p:nvCxnSpPr>
        <p:spPr>
          <a:xfrm flipH="1">
            <a:off x="3416706" y="4215300"/>
            <a:ext cx="65103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0" name="Picture 2" descr="http://www.elecrow.com/bmz_cache/7/72e054a90063c9102ca7f7a62144e726.image.998x66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886" y="4774435"/>
            <a:ext cx="2822767" cy="188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Ovál 62"/>
          <p:cNvSpPr/>
          <p:nvPr/>
        </p:nvSpPr>
        <p:spPr>
          <a:xfrm>
            <a:off x="2305984" y="954681"/>
            <a:ext cx="2053820" cy="10983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2" name="BlokTextu 51"/>
          <p:cNvSpPr txBox="1"/>
          <p:nvPr/>
        </p:nvSpPr>
        <p:spPr>
          <a:xfrm>
            <a:off x="3949504" y="5254635"/>
            <a:ext cx="187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dirty="0" smtClean="0"/>
              <a:t>AMS00298PM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20 </a:t>
            </a:r>
            <a:r>
              <a:rPr lang="sk-SK" dirty="0" err="1" smtClean="0"/>
              <a:t>mA</a:t>
            </a:r>
            <a:r>
              <a:rPr lang="sk-SK" dirty="0" smtClean="0"/>
              <a:t> → 2 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10971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Bar dir="vert"/>
      </p:transition>
    </mc:Choice>
    <mc:Fallback>
      <p:transition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Zalomená spojnica 45"/>
          <p:cNvCxnSpPr/>
          <p:nvPr/>
        </p:nvCxnSpPr>
        <p:spPr>
          <a:xfrm rot="10800000">
            <a:off x="5041967" y="2859485"/>
            <a:ext cx="1161918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bdĺžnik 22"/>
          <p:cNvSpPr/>
          <p:nvPr/>
        </p:nvSpPr>
        <p:spPr>
          <a:xfrm>
            <a:off x="2593695" y="2276870"/>
            <a:ext cx="2448272" cy="88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Arduino</a:t>
            </a:r>
            <a:r>
              <a:rPr lang="sk-SK" sz="1750" dirty="0" smtClean="0"/>
              <a:t> </a:t>
            </a:r>
            <a:r>
              <a:rPr lang="sk-SK" sz="1750" dirty="0" err="1" smtClean="0"/>
              <a:t>Uno</a:t>
            </a:r>
            <a:r>
              <a:rPr lang="sk-SK" sz="1750" dirty="0" smtClean="0"/>
              <a:t>/Mega</a:t>
            </a:r>
            <a:endParaRPr lang="sk-SK" sz="1750" dirty="0"/>
          </a:p>
        </p:txBody>
      </p:sp>
      <p:sp>
        <p:nvSpPr>
          <p:cNvPr id="24" name="Obdĺžnik 23"/>
          <p:cNvSpPr/>
          <p:nvPr/>
        </p:nvSpPr>
        <p:spPr>
          <a:xfrm>
            <a:off x="2606400" y="1059274"/>
            <a:ext cx="1512168" cy="88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Ovládač motorov</a:t>
            </a:r>
            <a:endParaRPr lang="sk-SK" sz="1750" dirty="0"/>
          </a:p>
        </p:txBody>
      </p:sp>
      <p:sp>
        <p:nvSpPr>
          <p:cNvPr id="25" name="Obdĺžnik 24"/>
          <p:cNvSpPr/>
          <p:nvPr/>
        </p:nvSpPr>
        <p:spPr>
          <a:xfrm>
            <a:off x="2606411" y="118876"/>
            <a:ext cx="1512168" cy="61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M</a:t>
            </a:r>
            <a:r>
              <a:rPr lang="sk-SK" sz="1750" dirty="0" smtClean="0"/>
              <a:t>otory</a:t>
            </a:r>
            <a:endParaRPr lang="sk-SK" sz="1750" dirty="0"/>
          </a:p>
        </p:txBody>
      </p:sp>
      <p:sp>
        <p:nvSpPr>
          <p:cNvPr id="26" name="Obdĺžnik 25"/>
          <p:cNvSpPr/>
          <p:nvPr/>
        </p:nvSpPr>
        <p:spPr>
          <a:xfrm>
            <a:off x="6203885" y="2849658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UZV</a:t>
            </a:r>
            <a:r>
              <a:rPr lang="sk-SK" sz="1750" dirty="0" smtClean="0"/>
              <a:t> senzor</a:t>
            </a:r>
            <a:endParaRPr lang="sk-SK" sz="1750" dirty="0"/>
          </a:p>
        </p:txBody>
      </p:sp>
      <p:sp>
        <p:nvSpPr>
          <p:cNvPr id="27" name="Obdĺžnik 26"/>
          <p:cNvSpPr/>
          <p:nvPr/>
        </p:nvSpPr>
        <p:spPr>
          <a:xfrm>
            <a:off x="6203885" y="1970872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Bluetooth</a:t>
            </a:r>
            <a:endParaRPr lang="sk-SK" sz="1750" dirty="0"/>
          </a:p>
        </p:txBody>
      </p:sp>
      <p:sp>
        <p:nvSpPr>
          <p:cNvPr id="28" name="Obdĺžnik 27"/>
          <p:cNvSpPr/>
          <p:nvPr/>
        </p:nvSpPr>
        <p:spPr>
          <a:xfrm>
            <a:off x="225416" y="2276872"/>
            <a:ext cx="1944216" cy="8886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Raspberry</a:t>
            </a:r>
            <a:r>
              <a:rPr lang="sk-SK" sz="1750" dirty="0" smtClean="0"/>
              <a:t> Pi</a:t>
            </a:r>
            <a:endParaRPr lang="sk-SK" sz="1750" dirty="0"/>
          </a:p>
        </p:txBody>
      </p:sp>
      <p:sp>
        <p:nvSpPr>
          <p:cNvPr id="29" name="Obdĺžnik 28"/>
          <p:cNvSpPr/>
          <p:nvPr/>
        </p:nvSpPr>
        <p:spPr>
          <a:xfrm>
            <a:off x="1297551" y="1232754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Kamera</a:t>
            </a:r>
          </a:p>
        </p:txBody>
      </p:sp>
      <p:cxnSp>
        <p:nvCxnSpPr>
          <p:cNvPr id="30" name="Rovná spojnica 29"/>
          <p:cNvCxnSpPr>
            <a:stCxn id="28" idx="0"/>
            <a:endCxn id="28" idx="0"/>
          </p:cNvCxnSpPr>
          <p:nvPr/>
        </p:nvCxnSpPr>
        <p:spPr>
          <a:xfrm>
            <a:off x="1197524" y="2276872"/>
            <a:ext cx="0" cy="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1" name="Obdĺžnik 30"/>
          <p:cNvSpPr/>
          <p:nvPr/>
        </p:nvSpPr>
        <p:spPr>
          <a:xfrm>
            <a:off x="6622586" y="118876"/>
            <a:ext cx="1512000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Svetlá</a:t>
            </a:r>
            <a:endParaRPr lang="sk-SK" sz="1750" dirty="0"/>
          </a:p>
        </p:txBody>
      </p:sp>
      <p:sp>
        <p:nvSpPr>
          <p:cNvPr id="32" name="Obdĺžnik 31"/>
          <p:cNvSpPr/>
          <p:nvPr/>
        </p:nvSpPr>
        <p:spPr>
          <a:xfrm>
            <a:off x="4889077" y="118876"/>
            <a:ext cx="1512168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/>
              <a:t>F</a:t>
            </a:r>
            <a:r>
              <a:rPr lang="sk-SK" sz="1750" dirty="0" err="1" smtClean="0"/>
              <a:t>otorezistor</a:t>
            </a:r>
            <a:endParaRPr lang="sk-SK" sz="1750" dirty="0"/>
          </a:p>
        </p:txBody>
      </p:sp>
      <p:sp>
        <p:nvSpPr>
          <p:cNvPr id="33" name="Obdĺžnik 32"/>
          <p:cNvSpPr/>
          <p:nvPr/>
        </p:nvSpPr>
        <p:spPr>
          <a:xfrm>
            <a:off x="4067745" y="3770700"/>
            <a:ext cx="1948444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Batérie </a:t>
            </a:r>
            <a:r>
              <a:rPr lang="sk-SK" sz="1750" dirty="0" err="1" smtClean="0"/>
              <a:t>Li</a:t>
            </a:r>
            <a:r>
              <a:rPr lang="sk-SK" sz="1750" dirty="0" err="1" smtClean="0"/>
              <a:t>Po</a:t>
            </a:r>
            <a:endParaRPr lang="sk-SK" sz="1750" dirty="0"/>
          </a:p>
        </p:txBody>
      </p:sp>
      <p:sp>
        <p:nvSpPr>
          <p:cNvPr id="34" name="Obdĺžnik 33"/>
          <p:cNvSpPr/>
          <p:nvPr/>
        </p:nvSpPr>
        <p:spPr>
          <a:xfrm>
            <a:off x="1469106" y="3770700"/>
            <a:ext cx="1947600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Napájací systém</a:t>
            </a:r>
            <a:endParaRPr lang="sk-SK" sz="1750" dirty="0"/>
          </a:p>
        </p:txBody>
      </p:sp>
      <p:cxnSp>
        <p:nvCxnSpPr>
          <p:cNvPr id="35" name="Zalomená spojnica 34"/>
          <p:cNvCxnSpPr>
            <a:stCxn id="28" idx="2"/>
            <a:endCxn id="34" idx="1"/>
          </p:cNvCxnSpPr>
          <p:nvPr/>
        </p:nvCxnSpPr>
        <p:spPr>
          <a:xfrm rot="16200000" flipH="1">
            <a:off x="808407" y="3554600"/>
            <a:ext cx="1049817" cy="271582"/>
          </a:xfrm>
          <a:prstGeom prst="bentConnector2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Zalomená spojnica 108"/>
          <p:cNvCxnSpPr>
            <a:stCxn id="29" idx="2"/>
          </p:cNvCxnSpPr>
          <p:nvPr/>
        </p:nvCxnSpPr>
        <p:spPr>
          <a:xfrm>
            <a:off x="1801607" y="1844822"/>
            <a:ext cx="0" cy="432050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Obdĺžnik 36"/>
          <p:cNvSpPr/>
          <p:nvPr/>
        </p:nvSpPr>
        <p:spPr>
          <a:xfrm>
            <a:off x="73415" y="1232753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WiFi</a:t>
            </a:r>
            <a:endParaRPr lang="sk-SK" sz="1750" dirty="0"/>
          </a:p>
        </p:txBody>
      </p:sp>
      <p:cxnSp>
        <p:nvCxnSpPr>
          <p:cNvPr id="38" name="Zalomená spojnica 113"/>
          <p:cNvCxnSpPr>
            <a:stCxn id="37" idx="2"/>
          </p:cNvCxnSpPr>
          <p:nvPr/>
        </p:nvCxnSpPr>
        <p:spPr>
          <a:xfrm>
            <a:off x="577471" y="1844821"/>
            <a:ext cx="0" cy="432051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Zalomená spojnica 38"/>
          <p:cNvCxnSpPr>
            <a:stCxn id="24" idx="2"/>
          </p:cNvCxnSpPr>
          <p:nvPr/>
        </p:nvCxnSpPr>
        <p:spPr>
          <a:xfrm rot="16200000" flipH="1">
            <a:off x="3198287" y="2112670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Zalomená spojnica 39"/>
          <p:cNvCxnSpPr/>
          <p:nvPr/>
        </p:nvCxnSpPr>
        <p:spPr>
          <a:xfrm rot="5400000" flipH="1" flipV="1">
            <a:off x="4313438" y="842235"/>
            <a:ext cx="1545996" cy="1323274"/>
          </a:xfrm>
          <a:prstGeom prst="bentConnector3">
            <a:avLst>
              <a:gd name="adj1" fmla="val 63649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Zalomená spojnica 40"/>
          <p:cNvCxnSpPr/>
          <p:nvPr/>
        </p:nvCxnSpPr>
        <p:spPr>
          <a:xfrm rot="16200000" flipH="1">
            <a:off x="3198293" y="895073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Rovná spojnica 41"/>
          <p:cNvCxnSpPr>
            <a:stCxn id="31" idx="2"/>
          </p:cNvCxnSpPr>
          <p:nvPr/>
        </p:nvCxnSpPr>
        <p:spPr>
          <a:xfrm>
            <a:off x="7378586" y="730876"/>
            <a:ext cx="0" cy="80791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Rovná spojnica 42"/>
          <p:cNvCxnSpPr/>
          <p:nvPr/>
        </p:nvCxnSpPr>
        <p:spPr>
          <a:xfrm flipH="1">
            <a:off x="4681927" y="1538788"/>
            <a:ext cx="2683549" cy="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Rovná spojnica 43"/>
          <p:cNvCxnSpPr/>
          <p:nvPr/>
        </p:nvCxnSpPr>
        <p:spPr>
          <a:xfrm>
            <a:off x="4681927" y="1538790"/>
            <a:ext cx="0" cy="73808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Zalomená spojnica 44"/>
          <p:cNvCxnSpPr>
            <a:stCxn id="27" idx="1"/>
          </p:cNvCxnSpPr>
          <p:nvPr/>
        </p:nvCxnSpPr>
        <p:spPr>
          <a:xfrm rot="10800000" flipV="1">
            <a:off x="5041967" y="2276872"/>
            <a:ext cx="1161919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Zalomená spojnica 46"/>
          <p:cNvCxnSpPr>
            <a:stCxn id="34" idx="0"/>
            <a:endCxn id="23" idx="2"/>
          </p:cNvCxnSpPr>
          <p:nvPr/>
        </p:nvCxnSpPr>
        <p:spPr>
          <a:xfrm rot="5400000" flipH="1" flipV="1">
            <a:off x="2827760" y="2780630"/>
            <a:ext cx="605217" cy="1374925"/>
          </a:xfrm>
          <a:prstGeom prst="bentConnector3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Rovná spojnica 47"/>
          <p:cNvCxnSpPr>
            <a:stCxn id="33" idx="1"/>
            <a:endCxn id="34" idx="3"/>
          </p:cNvCxnSpPr>
          <p:nvPr/>
        </p:nvCxnSpPr>
        <p:spPr>
          <a:xfrm flipH="1">
            <a:off x="3416706" y="4215300"/>
            <a:ext cx="65103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1" name="Picture 4" descr="https://www.olimex.com/Products/Power/BATTERY-LIPO6600mAh/images/BATTERY-LIPO66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035" y="3623273"/>
            <a:ext cx="2865668" cy="309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Ovál 60"/>
          <p:cNvSpPr/>
          <p:nvPr/>
        </p:nvSpPr>
        <p:spPr>
          <a:xfrm>
            <a:off x="4020179" y="3666109"/>
            <a:ext cx="2053820" cy="10983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2" name="BlokTextu 51"/>
          <p:cNvSpPr txBox="1"/>
          <p:nvPr/>
        </p:nvSpPr>
        <p:spPr>
          <a:xfrm>
            <a:off x="3949504" y="5254635"/>
            <a:ext cx="187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dirty="0" smtClean="0"/>
              <a:t>6600 </a:t>
            </a:r>
            <a:r>
              <a:rPr lang="sk-SK" dirty="0" err="1" smtClean="0"/>
              <a:t>mAh</a:t>
            </a:r>
            <a:endParaRPr lang="sk-SK" dirty="0" smtClean="0"/>
          </a:p>
          <a:p>
            <a:pPr>
              <a:lnSpc>
                <a:spcPct val="150000"/>
              </a:lnSpc>
            </a:pPr>
            <a:r>
              <a:rPr lang="sk-SK" dirty="0" smtClean="0"/>
              <a:t>3,0 – 4,2 V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954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ĺžnik 22"/>
          <p:cNvSpPr/>
          <p:nvPr/>
        </p:nvSpPr>
        <p:spPr>
          <a:xfrm>
            <a:off x="2593695" y="2276870"/>
            <a:ext cx="2448272" cy="88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Arduino</a:t>
            </a:r>
            <a:r>
              <a:rPr lang="sk-SK" sz="1750" dirty="0" smtClean="0"/>
              <a:t> </a:t>
            </a:r>
            <a:r>
              <a:rPr lang="sk-SK" sz="1750" dirty="0" err="1" smtClean="0"/>
              <a:t>Uno</a:t>
            </a:r>
            <a:r>
              <a:rPr lang="sk-SK" sz="1750" dirty="0" smtClean="0"/>
              <a:t>/Mega</a:t>
            </a:r>
            <a:endParaRPr lang="sk-SK" sz="1750" dirty="0"/>
          </a:p>
        </p:txBody>
      </p:sp>
      <p:sp>
        <p:nvSpPr>
          <p:cNvPr id="24" name="Obdĺžnik 23"/>
          <p:cNvSpPr/>
          <p:nvPr/>
        </p:nvSpPr>
        <p:spPr>
          <a:xfrm>
            <a:off x="2606400" y="1059274"/>
            <a:ext cx="1512168" cy="88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Ovládač motorov</a:t>
            </a:r>
            <a:endParaRPr lang="sk-SK" sz="1750" dirty="0"/>
          </a:p>
        </p:txBody>
      </p:sp>
      <p:sp>
        <p:nvSpPr>
          <p:cNvPr id="25" name="Obdĺžnik 24"/>
          <p:cNvSpPr/>
          <p:nvPr/>
        </p:nvSpPr>
        <p:spPr>
          <a:xfrm>
            <a:off x="2606411" y="118876"/>
            <a:ext cx="1512168" cy="61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M</a:t>
            </a:r>
            <a:r>
              <a:rPr lang="sk-SK" sz="1750" dirty="0" smtClean="0"/>
              <a:t>otory</a:t>
            </a:r>
            <a:endParaRPr lang="sk-SK" sz="1750" dirty="0"/>
          </a:p>
        </p:txBody>
      </p:sp>
      <p:sp>
        <p:nvSpPr>
          <p:cNvPr id="26" name="Obdĺžnik 25"/>
          <p:cNvSpPr/>
          <p:nvPr/>
        </p:nvSpPr>
        <p:spPr>
          <a:xfrm>
            <a:off x="6203885" y="2849658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UZV</a:t>
            </a:r>
            <a:r>
              <a:rPr lang="sk-SK" sz="1750" dirty="0" smtClean="0"/>
              <a:t> senzor</a:t>
            </a:r>
            <a:endParaRPr lang="sk-SK" sz="1750" dirty="0"/>
          </a:p>
        </p:txBody>
      </p:sp>
      <p:sp>
        <p:nvSpPr>
          <p:cNvPr id="27" name="Obdĺžnik 26"/>
          <p:cNvSpPr/>
          <p:nvPr/>
        </p:nvSpPr>
        <p:spPr>
          <a:xfrm>
            <a:off x="6203885" y="1970872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Bluetooth</a:t>
            </a:r>
            <a:endParaRPr lang="sk-SK" sz="1750" dirty="0"/>
          </a:p>
        </p:txBody>
      </p:sp>
      <p:sp>
        <p:nvSpPr>
          <p:cNvPr id="28" name="Obdĺžnik 27"/>
          <p:cNvSpPr/>
          <p:nvPr/>
        </p:nvSpPr>
        <p:spPr>
          <a:xfrm>
            <a:off x="225416" y="2276872"/>
            <a:ext cx="1944216" cy="8886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Raspberry</a:t>
            </a:r>
            <a:r>
              <a:rPr lang="sk-SK" sz="1750" dirty="0" smtClean="0"/>
              <a:t> Pi</a:t>
            </a:r>
            <a:endParaRPr lang="sk-SK" sz="1750" dirty="0"/>
          </a:p>
        </p:txBody>
      </p:sp>
      <p:sp>
        <p:nvSpPr>
          <p:cNvPr id="29" name="Obdĺžnik 28"/>
          <p:cNvSpPr/>
          <p:nvPr/>
        </p:nvSpPr>
        <p:spPr>
          <a:xfrm>
            <a:off x="1297551" y="1232754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Kamera</a:t>
            </a:r>
          </a:p>
        </p:txBody>
      </p:sp>
      <p:cxnSp>
        <p:nvCxnSpPr>
          <p:cNvPr id="30" name="Rovná spojnica 29"/>
          <p:cNvCxnSpPr>
            <a:stCxn id="28" idx="0"/>
            <a:endCxn id="28" idx="0"/>
          </p:cNvCxnSpPr>
          <p:nvPr/>
        </p:nvCxnSpPr>
        <p:spPr>
          <a:xfrm>
            <a:off x="1197524" y="2276872"/>
            <a:ext cx="0" cy="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1" name="Obdĺžnik 30"/>
          <p:cNvSpPr/>
          <p:nvPr/>
        </p:nvSpPr>
        <p:spPr>
          <a:xfrm>
            <a:off x="6622586" y="118876"/>
            <a:ext cx="1512000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Svetlá</a:t>
            </a:r>
            <a:endParaRPr lang="sk-SK" sz="1750" dirty="0"/>
          </a:p>
        </p:txBody>
      </p:sp>
      <p:sp>
        <p:nvSpPr>
          <p:cNvPr id="32" name="Obdĺžnik 31"/>
          <p:cNvSpPr/>
          <p:nvPr/>
        </p:nvSpPr>
        <p:spPr>
          <a:xfrm>
            <a:off x="4889077" y="118876"/>
            <a:ext cx="1512168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/>
              <a:t>F</a:t>
            </a:r>
            <a:r>
              <a:rPr lang="sk-SK" sz="1750" dirty="0" err="1" smtClean="0"/>
              <a:t>otorezistor</a:t>
            </a:r>
            <a:endParaRPr lang="sk-SK" sz="1750" dirty="0"/>
          </a:p>
        </p:txBody>
      </p:sp>
      <p:sp>
        <p:nvSpPr>
          <p:cNvPr id="33" name="Obdĺžnik 32"/>
          <p:cNvSpPr/>
          <p:nvPr/>
        </p:nvSpPr>
        <p:spPr>
          <a:xfrm>
            <a:off x="4067745" y="3770700"/>
            <a:ext cx="1948444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Batérie </a:t>
            </a:r>
            <a:r>
              <a:rPr lang="sk-SK" sz="1750" dirty="0" err="1" smtClean="0"/>
              <a:t>Li</a:t>
            </a:r>
            <a:r>
              <a:rPr lang="sk-SK" sz="1750" dirty="0" err="1" smtClean="0"/>
              <a:t>Po</a:t>
            </a:r>
            <a:endParaRPr lang="sk-SK" sz="1750" dirty="0"/>
          </a:p>
        </p:txBody>
      </p:sp>
      <p:sp>
        <p:nvSpPr>
          <p:cNvPr id="34" name="Obdĺžnik 33"/>
          <p:cNvSpPr/>
          <p:nvPr/>
        </p:nvSpPr>
        <p:spPr>
          <a:xfrm>
            <a:off x="1469106" y="3770700"/>
            <a:ext cx="1947600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Napájací systém</a:t>
            </a:r>
            <a:endParaRPr lang="sk-SK" sz="1750" dirty="0"/>
          </a:p>
        </p:txBody>
      </p:sp>
      <p:cxnSp>
        <p:nvCxnSpPr>
          <p:cNvPr id="35" name="Zalomená spojnica 34"/>
          <p:cNvCxnSpPr>
            <a:stCxn id="28" idx="2"/>
            <a:endCxn id="34" idx="1"/>
          </p:cNvCxnSpPr>
          <p:nvPr/>
        </p:nvCxnSpPr>
        <p:spPr>
          <a:xfrm rot="16200000" flipH="1">
            <a:off x="808407" y="3554600"/>
            <a:ext cx="1049817" cy="271582"/>
          </a:xfrm>
          <a:prstGeom prst="bentConnector2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Zalomená spojnica 108"/>
          <p:cNvCxnSpPr>
            <a:stCxn id="29" idx="2"/>
          </p:cNvCxnSpPr>
          <p:nvPr/>
        </p:nvCxnSpPr>
        <p:spPr>
          <a:xfrm>
            <a:off x="1801607" y="1844822"/>
            <a:ext cx="0" cy="432050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Obdĺžnik 36"/>
          <p:cNvSpPr/>
          <p:nvPr/>
        </p:nvSpPr>
        <p:spPr>
          <a:xfrm>
            <a:off x="73415" y="1232753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WiFi</a:t>
            </a:r>
            <a:endParaRPr lang="sk-SK" sz="1750" dirty="0"/>
          </a:p>
        </p:txBody>
      </p:sp>
      <p:cxnSp>
        <p:nvCxnSpPr>
          <p:cNvPr id="38" name="Zalomená spojnica 113"/>
          <p:cNvCxnSpPr>
            <a:stCxn id="37" idx="2"/>
          </p:cNvCxnSpPr>
          <p:nvPr/>
        </p:nvCxnSpPr>
        <p:spPr>
          <a:xfrm>
            <a:off x="577471" y="1844821"/>
            <a:ext cx="0" cy="432051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Zalomená spojnica 38"/>
          <p:cNvCxnSpPr>
            <a:stCxn id="24" idx="2"/>
          </p:cNvCxnSpPr>
          <p:nvPr/>
        </p:nvCxnSpPr>
        <p:spPr>
          <a:xfrm rot="16200000" flipH="1">
            <a:off x="3198287" y="2112670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Zalomená spojnica 39"/>
          <p:cNvCxnSpPr/>
          <p:nvPr/>
        </p:nvCxnSpPr>
        <p:spPr>
          <a:xfrm rot="5400000" flipH="1" flipV="1">
            <a:off x="4313438" y="842235"/>
            <a:ext cx="1545996" cy="1323274"/>
          </a:xfrm>
          <a:prstGeom prst="bentConnector3">
            <a:avLst>
              <a:gd name="adj1" fmla="val 63649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Zalomená spojnica 40"/>
          <p:cNvCxnSpPr/>
          <p:nvPr/>
        </p:nvCxnSpPr>
        <p:spPr>
          <a:xfrm rot="16200000" flipH="1">
            <a:off x="3198293" y="895073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Rovná spojnica 41"/>
          <p:cNvCxnSpPr>
            <a:stCxn id="31" idx="2"/>
          </p:cNvCxnSpPr>
          <p:nvPr/>
        </p:nvCxnSpPr>
        <p:spPr>
          <a:xfrm>
            <a:off x="7378586" y="730876"/>
            <a:ext cx="0" cy="80791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Rovná spojnica 42"/>
          <p:cNvCxnSpPr/>
          <p:nvPr/>
        </p:nvCxnSpPr>
        <p:spPr>
          <a:xfrm flipH="1">
            <a:off x="4681927" y="1538788"/>
            <a:ext cx="2683549" cy="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Rovná spojnica 43"/>
          <p:cNvCxnSpPr/>
          <p:nvPr/>
        </p:nvCxnSpPr>
        <p:spPr>
          <a:xfrm>
            <a:off x="4681927" y="1538790"/>
            <a:ext cx="0" cy="73808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Zalomená spojnica 44"/>
          <p:cNvCxnSpPr>
            <a:stCxn id="27" idx="1"/>
          </p:cNvCxnSpPr>
          <p:nvPr/>
        </p:nvCxnSpPr>
        <p:spPr>
          <a:xfrm rot="10800000" flipV="1">
            <a:off x="5041967" y="2276872"/>
            <a:ext cx="1161919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Zalomená spojnica 45"/>
          <p:cNvCxnSpPr/>
          <p:nvPr/>
        </p:nvCxnSpPr>
        <p:spPr>
          <a:xfrm rot="10800000">
            <a:off x="5041967" y="2849658"/>
            <a:ext cx="1161918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Zalomená spojnica 46"/>
          <p:cNvCxnSpPr>
            <a:stCxn id="34" idx="0"/>
            <a:endCxn id="23" idx="2"/>
          </p:cNvCxnSpPr>
          <p:nvPr/>
        </p:nvCxnSpPr>
        <p:spPr>
          <a:xfrm rot="5400000" flipH="1" flipV="1">
            <a:off x="2827760" y="2780630"/>
            <a:ext cx="605217" cy="1374925"/>
          </a:xfrm>
          <a:prstGeom prst="bentConnector3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Rovná spojnica 47"/>
          <p:cNvCxnSpPr>
            <a:stCxn id="33" idx="1"/>
            <a:endCxn id="34" idx="3"/>
          </p:cNvCxnSpPr>
          <p:nvPr/>
        </p:nvCxnSpPr>
        <p:spPr>
          <a:xfrm flipH="1">
            <a:off x="3416706" y="4215300"/>
            <a:ext cx="65103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4" name="Picture 2" descr="D:\DCIM\104CANON\IMG_744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765" y="4594784"/>
            <a:ext cx="3000290" cy="225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Ovál 63"/>
          <p:cNvSpPr/>
          <p:nvPr/>
        </p:nvSpPr>
        <p:spPr>
          <a:xfrm>
            <a:off x="1425873" y="3649095"/>
            <a:ext cx="2053820" cy="10983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2" name="BlokTextu 51"/>
          <p:cNvSpPr txBox="1"/>
          <p:nvPr/>
        </p:nvSpPr>
        <p:spPr>
          <a:xfrm>
            <a:off x="2887725" y="5258227"/>
            <a:ext cx="3074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dirty="0" smtClean="0"/>
              <a:t>6,0-8,4 V → 5 V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Obmedzuje vysoký prúd</a:t>
            </a:r>
          </a:p>
        </p:txBody>
      </p:sp>
    </p:spTree>
    <p:extLst>
      <p:ext uri="{BB962C8B-B14F-4D97-AF65-F5344CB8AC3E}">
        <p14:creationId xmlns:p14="http://schemas.microsoft.com/office/powerpoint/2010/main" val="238416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1"/>
          <a:stretch/>
        </p:blipFill>
        <p:spPr bwMode="auto">
          <a:xfrm>
            <a:off x="683568" y="-8512"/>
            <a:ext cx="7767232" cy="68665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041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ĺžnik 22"/>
          <p:cNvSpPr/>
          <p:nvPr/>
        </p:nvSpPr>
        <p:spPr>
          <a:xfrm>
            <a:off x="2593695" y="2276870"/>
            <a:ext cx="2448272" cy="88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Arduino</a:t>
            </a:r>
            <a:r>
              <a:rPr lang="sk-SK" sz="1750" dirty="0" smtClean="0"/>
              <a:t> </a:t>
            </a:r>
            <a:r>
              <a:rPr lang="sk-SK" sz="1750" dirty="0" err="1" smtClean="0"/>
              <a:t>Uno</a:t>
            </a:r>
            <a:r>
              <a:rPr lang="sk-SK" sz="1750" dirty="0" smtClean="0"/>
              <a:t>/Mega</a:t>
            </a:r>
            <a:endParaRPr lang="sk-SK" sz="1750" dirty="0"/>
          </a:p>
        </p:txBody>
      </p:sp>
      <p:sp>
        <p:nvSpPr>
          <p:cNvPr id="24" name="Obdĺžnik 23"/>
          <p:cNvSpPr/>
          <p:nvPr/>
        </p:nvSpPr>
        <p:spPr>
          <a:xfrm>
            <a:off x="2606400" y="1059274"/>
            <a:ext cx="1512168" cy="88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Ovládač motorov</a:t>
            </a:r>
            <a:endParaRPr lang="sk-SK" sz="1750" dirty="0"/>
          </a:p>
        </p:txBody>
      </p:sp>
      <p:sp>
        <p:nvSpPr>
          <p:cNvPr id="25" name="Obdĺžnik 24"/>
          <p:cNvSpPr/>
          <p:nvPr/>
        </p:nvSpPr>
        <p:spPr>
          <a:xfrm>
            <a:off x="2606411" y="118876"/>
            <a:ext cx="1512168" cy="61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M</a:t>
            </a:r>
            <a:r>
              <a:rPr lang="sk-SK" sz="1750" dirty="0" smtClean="0"/>
              <a:t>otory</a:t>
            </a:r>
            <a:endParaRPr lang="sk-SK" sz="1750" dirty="0"/>
          </a:p>
        </p:txBody>
      </p:sp>
      <p:sp>
        <p:nvSpPr>
          <p:cNvPr id="26" name="Obdĺžnik 25"/>
          <p:cNvSpPr/>
          <p:nvPr/>
        </p:nvSpPr>
        <p:spPr>
          <a:xfrm>
            <a:off x="6203885" y="2849658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UZV</a:t>
            </a:r>
            <a:r>
              <a:rPr lang="sk-SK" sz="1750" dirty="0" smtClean="0"/>
              <a:t> senzor</a:t>
            </a:r>
            <a:endParaRPr lang="sk-SK" sz="1750" dirty="0"/>
          </a:p>
        </p:txBody>
      </p:sp>
      <p:sp>
        <p:nvSpPr>
          <p:cNvPr id="27" name="Obdĺžnik 26"/>
          <p:cNvSpPr/>
          <p:nvPr/>
        </p:nvSpPr>
        <p:spPr>
          <a:xfrm>
            <a:off x="6203885" y="1970872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Bluetooth</a:t>
            </a:r>
            <a:endParaRPr lang="sk-SK" sz="1750" dirty="0"/>
          </a:p>
        </p:txBody>
      </p:sp>
      <p:sp>
        <p:nvSpPr>
          <p:cNvPr id="28" name="Obdĺžnik 27"/>
          <p:cNvSpPr/>
          <p:nvPr/>
        </p:nvSpPr>
        <p:spPr>
          <a:xfrm>
            <a:off x="225416" y="2276872"/>
            <a:ext cx="1944216" cy="8886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Raspberry</a:t>
            </a:r>
            <a:r>
              <a:rPr lang="sk-SK" sz="1750" dirty="0" smtClean="0"/>
              <a:t> Pi</a:t>
            </a:r>
            <a:endParaRPr lang="sk-SK" sz="1750" dirty="0"/>
          </a:p>
        </p:txBody>
      </p:sp>
      <p:sp>
        <p:nvSpPr>
          <p:cNvPr id="29" name="Obdĺžnik 28"/>
          <p:cNvSpPr/>
          <p:nvPr/>
        </p:nvSpPr>
        <p:spPr>
          <a:xfrm>
            <a:off x="1297551" y="1232754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Kamera</a:t>
            </a:r>
          </a:p>
        </p:txBody>
      </p:sp>
      <p:cxnSp>
        <p:nvCxnSpPr>
          <p:cNvPr id="30" name="Rovná spojnica 29"/>
          <p:cNvCxnSpPr>
            <a:stCxn id="28" idx="0"/>
            <a:endCxn id="28" idx="0"/>
          </p:cNvCxnSpPr>
          <p:nvPr/>
        </p:nvCxnSpPr>
        <p:spPr>
          <a:xfrm>
            <a:off x="1197524" y="2276872"/>
            <a:ext cx="0" cy="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1" name="Obdĺžnik 30"/>
          <p:cNvSpPr/>
          <p:nvPr/>
        </p:nvSpPr>
        <p:spPr>
          <a:xfrm>
            <a:off x="6622586" y="118876"/>
            <a:ext cx="1512000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Svetlá</a:t>
            </a:r>
            <a:endParaRPr lang="sk-SK" sz="1750" dirty="0"/>
          </a:p>
        </p:txBody>
      </p:sp>
      <p:sp>
        <p:nvSpPr>
          <p:cNvPr id="32" name="Obdĺžnik 31"/>
          <p:cNvSpPr/>
          <p:nvPr/>
        </p:nvSpPr>
        <p:spPr>
          <a:xfrm>
            <a:off x="4889077" y="118876"/>
            <a:ext cx="1512168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/>
              <a:t>F</a:t>
            </a:r>
            <a:r>
              <a:rPr lang="sk-SK" sz="1750" dirty="0" err="1" smtClean="0"/>
              <a:t>otorezistor</a:t>
            </a:r>
            <a:endParaRPr lang="sk-SK" sz="1750" dirty="0"/>
          </a:p>
        </p:txBody>
      </p:sp>
      <p:sp>
        <p:nvSpPr>
          <p:cNvPr id="33" name="Obdĺžnik 32"/>
          <p:cNvSpPr/>
          <p:nvPr/>
        </p:nvSpPr>
        <p:spPr>
          <a:xfrm>
            <a:off x="4067745" y="3770700"/>
            <a:ext cx="1948444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Batérie </a:t>
            </a:r>
            <a:r>
              <a:rPr lang="sk-SK" sz="1750" dirty="0" err="1" smtClean="0"/>
              <a:t>Li</a:t>
            </a:r>
            <a:r>
              <a:rPr lang="sk-SK" sz="1750" dirty="0" err="1" smtClean="0"/>
              <a:t>Po</a:t>
            </a:r>
            <a:endParaRPr lang="sk-SK" sz="1750" dirty="0"/>
          </a:p>
        </p:txBody>
      </p:sp>
      <p:sp>
        <p:nvSpPr>
          <p:cNvPr id="34" name="Obdĺžnik 33"/>
          <p:cNvSpPr/>
          <p:nvPr/>
        </p:nvSpPr>
        <p:spPr>
          <a:xfrm>
            <a:off x="1469106" y="3770700"/>
            <a:ext cx="1947600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Napájací systém</a:t>
            </a:r>
            <a:endParaRPr lang="sk-SK" sz="1750" dirty="0"/>
          </a:p>
        </p:txBody>
      </p:sp>
      <p:cxnSp>
        <p:nvCxnSpPr>
          <p:cNvPr id="35" name="Zalomená spojnica 34"/>
          <p:cNvCxnSpPr>
            <a:stCxn id="28" idx="2"/>
            <a:endCxn id="34" idx="1"/>
          </p:cNvCxnSpPr>
          <p:nvPr/>
        </p:nvCxnSpPr>
        <p:spPr>
          <a:xfrm rot="16200000" flipH="1">
            <a:off x="808407" y="3554600"/>
            <a:ext cx="1049817" cy="271582"/>
          </a:xfrm>
          <a:prstGeom prst="bentConnector2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Zalomená spojnica 108"/>
          <p:cNvCxnSpPr>
            <a:stCxn id="29" idx="2"/>
          </p:cNvCxnSpPr>
          <p:nvPr/>
        </p:nvCxnSpPr>
        <p:spPr>
          <a:xfrm>
            <a:off x="1801607" y="1844822"/>
            <a:ext cx="0" cy="432050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Obdĺžnik 36"/>
          <p:cNvSpPr/>
          <p:nvPr/>
        </p:nvSpPr>
        <p:spPr>
          <a:xfrm>
            <a:off x="73415" y="1232753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WiFi</a:t>
            </a:r>
            <a:endParaRPr lang="sk-SK" sz="1750" dirty="0"/>
          </a:p>
        </p:txBody>
      </p:sp>
      <p:cxnSp>
        <p:nvCxnSpPr>
          <p:cNvPr id="38" name="Zalomená spojnica 113"/>
          <p:cNvCxnSpPr>
            <a:stCxn id="37" idx="2"/>
          </p:cNvCxnSpPr>
          <p:nvPr/>
        </p:nvCxnSpPr>
        <p:spPr>
          <a:xfrm>
            <a:off x="577471" y="1844821"/>
            <a:ext cx="0" cy="432051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Zalomená spojnica 38"/>
          <p:cNvCxnSpPr>
            <a:stCxn id="24" idx="2"/>
          </p:cNvCxnSpPr>
          <p:nvPr/>
        </p:nvCxnSpPr>
        <p:spPr>
          <a:xfrm rot="16200000" flipH="1">
            <a:off x="3198287" y="2112670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Zalomená spojnica 39"/>
          <p:cNvCxnSpPr/>
          <p:nvPr/>
        </p:nvCxnSpPr>
        <p:spPr>
          <a:xfrm rot="5400000" flipH="1" flipV="1">
            <a:off x="4313438" y="842235"/>
            <a:ext cx="1545996" cy="1323274"/>
          </a:xfrm>
          <a:prstGeom prst="bentConnector3">
            <a:avLst>
              <a:gd name="adj1" fmla="val 63649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Zalomená spojnica 40"/>
          <p:cNvCxnSpPr/>
          <p:nvPr/>
        </p:nvCxnSpPr>
        <p:spPr>
          <a:xfrm rot="16200000" flipH="1">
            <a:off x="3198293" y="895073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Rovná spojnica 41"/>
          <p:cNvCxnSpPr>
            <a:stCxn id="31" idx="2"/>
          </p:cNvCxnSpPr>
          <p:nvPr/>
        </p:nvCxnSpPr>
        <p:spPr>
          <a:xfrm>
            <a:off x="7378586" y="730876"/>
            <a:ext cx="0" cy="80791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Rovná spojnica 42"/>
          <p:cNvCxnSpPr/>
          <p:nvPr/>
        </p:nvCxnSpPr>
        <p:spPr>
          <a:xfrm flipH="1">
            <a:off x="4681927" y="1538788"/>
            <a:ext cx="2683549" cy="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Rovná spojnica 43"/>
          <p:cNvCxnSpPr/>
          <p:nvPr/>
        </p:nvCxnSpPr>
        <p:spPr>
          <a:xfrm>
            <a:off x="4681927" y="1538790"/>
            <a:ext cx="0" cy="73808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Zalomená spojnica 44"/>
          <p:cNvCxnSpPr>
            <a:stCxn id="27" idx="1"/>
          </p:cNvCxnSpPr>
          <p:nvPr/>
        </p:nvCxnSpPr>
        <p:spPr>
          <a:xfrm rot="10800000" flipV="1">
            <a:off x="5041967" y="2276872"/>
            <a:ext cx="1161919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Zalomená spojnica 45"/>
          <p:cNvCxnSpPr/>
          <p:nvPr/>
        </p:nvCxnSpPr>
        <p:spPr>
          <a:xfrm rot="10800000">
            <a:off x="5041967" y="2859485"/>
            <a:ext cx="1161918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Zalomená spojnica 46"/>
          <p:cNvCxnSpPr>
            <a:stCxn id="34" idx="0"/>
            <a:endCxn id="23" idx="2"/>
          </p:cNvCxnSpPr>
          <p:nvPr/>
        </p:nvCxnSpPr>
        <p:spPr>
          <a:xfrm rot="5400000" flipH="1" flipV="1">
            <a:off x="2827760" y="2780630"/>
            <a:ext cx="605217" cy="1374925"/>
          </a:xfrm>
          <a:prstGeom prst="bentConnector3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Rovná spojnica 47"/>
          <p:cNvCxnSpPr>
            <a:stCxn id="33" idx="1"/>
            <a:endCxn id="34" idx="3"/>
          </p:cNvCxnSpPr>
          <p:nvPr/>
        </p:nvCxnSpPr>
        <p:spPr>
          <a:xfrm flipH="1">
            <a:off x="3416706" y="4215300"/>
            <a:ext cx="65103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3" name="Picture 2" descr="http://cdn.instructables.com/FXH/T713/HYZX8XS1/FXHT713HYZX8XS1.MEDIU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77074" y="4084094"/>
            <a:ext cx="3215680" cy="241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Ovál 58"/>
          <p:cNvSpPr/>
          <p:nvPr/>
        </p:nvSpPr>
        <p:spPr>
          <a:xfrm>
            <a:off x="6023701" y="1702161"/>
            <a:ext cx="2053820" cy="10983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2" name="BlokTextu 51"/>
          <p:cNvSpPr txBox="1"/>
          <p:nvPr/>
        </p:nvSpPr>
        <p:spPr>
          <a:xfrm>
            <a:off x="3246462" y="5289974"/>
            <a:ext cx="27772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dirty="0" smtClean="0"/>
              <a:t>slúži na komunikáciu</a:t>
            </a:r>
          </a:p>
        </p:txBody>
      </p:sp>
    </p:spTree>
    <p:extLst>
      <p:ext uri="{BB962C8B-B14F-4D97-AF65-F5344CB8AC3E}">
        <p14:creationId xmlns:p14="http://schemas.microsoft.com/office/powerpoint/2010/main" val="200384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ĺžnik 22"/>
          <p:cNvSpPr/>
          <p:nvPr/>
        </p:nvSpPr>
        <p:spPr>
          <a:xfrm>
            <a:off x="2593695" y="2276870"/>
            <a:ext cx="2448272" cy="88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Arduino</a:t>
            </a:r>
            <a:r>
              <a:rPr lang="sk-SK" sz="1750" dirty="0" smtClean="0"/>
              <a:t> </a:t>
            </a:r>
            <a:r>
              <a:rPr lang="sk-SK" sz="1750" dirty="0" err="1" smtClean="0"/>
              <a:t>Uno</a:t>
            </a:r>
            <a:r>
              <a:rPr lang="sk-SK" sz="1750" dirty="0" smtClean="0"/>
              <a:t>/Mega</a:t>
            </a:r>
            <a:endParaRPr lang="sk-SK" sz="1750" dirty="0"/>
          </a:p>
        </p:txBody>
      </p:sp>
      <p:sp>
        <p:nvSpPr>
          <p:cNvPr id="24" name="Obdĺžnik 23"/>
          <p:cNvSpPr/>
          <p:nvPr/>
        </p:nvSpPr>
        <p:spPr>
          <a:xfrm>
            <a:off x="2606400" y="1059274"/>
            <a:ext cx="1512168" cy="88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Ovládač motorov</a:t>
            </a:r>
            <a:endParaRPr lang="sk-SK" sz="1750" dirty="0"/>
          </a:p>
        </p:txBody>
      </p:sp>
      <p:sp>
        <p:nvSpPr>
          <p:cNvPr id="25" name="Obdĺžnik 24"/>
          <p:cNvSpPr/>
          <p:nvPr/>
        </p:nvSpPr>
        <p:spPr>
          <a:xfrm>
            <a:off x="2606411" y="118876"/>
            <a:ext cx="1512168" cy="61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M</a:t>
            </a:r>
            <a:r>
              <a:rPr lang="sk-SK" sz="1750" dirty="0" smtClean="0"/>
              <a:t>otory</a:t>
            </a:r>
            <a:endParaRPr lang="sk-SK" sz="1750" dirty="0"/>
          </a:p>
        </p:txBody>
      </p:sp>
      <p:sp>
        <p:nvSpPr>
          <p:cNvPr id="26" name="Obdĺžnik 25"/>
          <p:cNvSpPr/>
          <p:nvPr/>
        </p:nvSpPr>
        <p:spPr>
          <a:xfrm>
            <a:off x="6203885" y="2849658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UZV</a:t>
            </a:r>
            <a:r>
              <a:rPr lang="sk-SK" sz="1750" dirty="0" smtClean="0"/>
              <a:t> senzor</a:t>
            </a:r>
            <a:endParaRPr lang="sk-SK" sz="1750" dirty="0"/>
          </a:p>
        </p:txBody>
      </p:sp>
      <p:sp>
        <p:nvSpPr>
          <p:cNvPr id="27" name="Obdĺžnik 26"/>
          <p:cNvSpPr/>
          <p:nvPr/>
        </p:nvSpPr>
        <p:spPr>
          <a:xfrm>
            <a:off x="6203885" y="1970872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Bluetooth</a:t>
            </a:r>
            <a:endParaRPr lang="sk-SK" sz="1750" dirty="0"/>
          </a:p>
        </p:txBody>
      </p:sp>
      <p:sp>
        <p:nvSpPr>
          <p:cNvPr id="28" name="Obdĺžnik 27"/>
          <p:cNvSpPr/>
          <p:nvPr/>
        </p:nvSpPr>
        <p:spPr>
          <a:xfrm>
            <a:off x="225416" y="2276872"/>
            <a:ext cx="1944216" cy="8886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Raspberry</a:t>
            </a:r>
            <a:r>
              <a:rPr lang="sk-SK" sz="1750" dirty="0" smtClean="0"/>
              <a:t> Pi</a:t>
            </a:r>
            <a:endParaRPr lang="sk-SK" sz="1750" dirty="0"/>
          </a:p>
        </p:txBody>
      </p:sp>
      <p:sp>
        <p:nvSpPr>
          <p:cNvPr id="29" name="Obdĺžnik 28"/>
          <p:cNvSpPr/>
          <p:nvPr/>
        </p:nvSpPr>
        <p:spPr>
          <a:xfrm>
            <a:off x="1297551" y="1232754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Kamera</a:t>
            </a:r>
          </a:p>
        </p:txBody>
      </p:sp>
      <p:cxnSp>
        <p:nvCxnSpPr>
          <p:cNvPr id="30" name="Rovná spojnica 29"/>
          <p:cNvCxnSpPr>
            <a:stCxn id="28" idx="0"/>
            <a:endCxn id="28" idx="0"/>
          </p:cNvCxnSpPr>
          <p:nvPr/>
        </p:nvCxnSpPr>
        <p:spPr>
          <a:xfrm>
            <a:off x="1197524" y="2276872"/>
            <a:ext cx="0" cy="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1" name="Obdĺžnik 30"/>
          <p:cNvSpPr/>
          <p:nvPr/>
        </p:nvSpPr>
        <p:spPr>
          <a:xfrm>
            <a:off x="6622586" y="118876"/>
            <a:ext cx="1512000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Svetlá</a:t>
            </a:r>
            <a:endParaRPr lang="sk-SK" sz="1750" dirty="0"/>
          </a:p>
        </p:txBody>
      </p:sp>
      <p:sp>
        <p:nvSpPr>
          <p:cNvPr id="32" name="Obdĺžnik 31"/>
          <p:cNvSpPr/>
          <p:nvPr/>
        </p:nvSpPr>
        <p:spPr>
          <a:xfrm>
            <a:off x="4889077" y="118876"/>
            <a:ext cx="1512168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/>
              <a:t>F</a:t>
            </a:r>
            <a:r>
              <a:rPr lang="sk-SK" sz="1750" dirty="0" err="1" smtClean="0"/>
              <a:t>otorezistor</a:t>
            </a:r>
            <a:endParaRPr lang="sk-SK" sz="1750" dirty="0"/>
          </a:p>
        </p:txBody>
      </p:sp>
      <p:sp>
        <p:nvSpPr>
          <p:cNvPr id="33" name="Obdĺžnik 32"/>
          <p:cNvSpPr/>
          <p:nvPr/>
        </p:nvSpPr>
        <p:spPr>
          <a:xfrm>
            <a:off x="4255442" y="3763936"/>
            <a:ext cx="1948444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Batérie </a:t>
            </a:r>
            <a:r>
              <a:rPr lang="sk-SK" sz="1750" dirty="0" err="1" smtClean="0"/>
              <a:t>Li</a:t>
            </a:r>
            <a:r>
              <a:rPr lang="sk-SK" sz="1750" dirty="0" err="1" smtClean="0"/>
              <a:t>Po</a:t>
            </a:r>
            <a:endParaRPr lang="sk-SK" sz="1750" dirty="0"/>
          </a:p>
        </p:txBody>
      </p:sp>
      <p:sp>
        <p:nvSpPr>
          <p:cNvPr id="34" name="Obdĺžnik 33"/>
          <p:cNvSpPr/>
          <p:nvPr/>
        </p:nvSpPr>
        <p:spPr>
          <a:xfrm>
            <a:off x="1469106" y="3770700"/>
            <a:ext cx="1947600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Napájací systém</a:t>
            </a:r>
            <a:endParaRPr lang="sk-SK" sz="1750" dirty="0"/>
          </a:p>
        </p:txBody>
      </p:sp>
      <p:cxnSp>
        <p:nvCxnSpPr>
          <p:cNvPr id="35" name="Zalomená spojnica 34"/>
          <p:cNvCxnSpPr>
            <a:stCxn id="28" idx="2"/>
            <a:endCxn id="34" idx="1"/>
          </p:cNvCxnSpPr>
          <p:nvPr/>
        </p:nvCxnSpPr>
        <p:spPr>
          <a:xfrm rot="16200000" flipH="1">
            <a:off x="808407" y="3554600"/>
            <a:ext cx="1049817" cy="271582"/>
          </a:xfrm>
          <a:prstGeom prst="bentConnector2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Zalomená spojnica 108"/>
          <p:cNvCxnSpPr>
            <a:stCxn id="29" idx="2"/>
          </p:cNvCxnSpPr>
          <p:nvPr/>
        </p:nvCxnSpPr>
        <p:spPr>
          <a:xfrm>
            <a:off x="1801607" y="1844822"/>
            <a:ext cx="0" cy="432050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Obdĺžnik 36"/>
          <p:cNvSpPr/>
          <p:nvPr/>
        </p:nvSpPr>
        <p:spPr>
          <a:xfrm>
            <a:off x="73415" y="1232753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WiFi</a:t>
            </a:r>
            <a:endParaRPr lang="sk-SK" sz="1750" dirty="0"/>
          </a:p>
        </p:txBody>
      </p:sp>
      <p:cxnSp>
        <p:nvCxnSpPr>
          <p:cNvPr id="38" name="Zalomená spojnica 113"/>
          <p:cNvCxnSpPr>
            <a:stCxn id="37" idx="2"/>
          </p:cNvCxnSpPr>
          <p:nvPr/>
        </p:nvCxnSpPr>
        <p:spPr>
          <a:xfrm>
            <a:off x="577471" y="1844821"/>
            <a:ext cx="0" cy="432051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Zalomená spojnica 38"/>
          <p:cNvCxnSpPr>
            <a:stCxn id="24" idx="2"/>
          </p:cNvCxnSpPr>
          <p:nvPr/>
        </p:nvCxnSpPr>
        <p:spPr>
          <a:xfrm rot="16200000" flipH="1">
            <a:off x="3198287" y="2112670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Zalomená spojnica 39"/>
          <p:cNvCxnSpPr/>
          <p:nvPr/>
        </p:nvCxnSpPr>
        <p:spPr>
          <a:xfrm rot="5400000" flipH="1" flipV="1">
            <a:off x="4313438" y="842235"/>
            <a:ext cx="1545996" cy="1323274"/>
          </a:xfrm>
          <a:prstGeom prst="bentConnector3">
            <a:avLst>
              <a:gd name="adj1" fmla="val 63649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Zalomená spojnica 40"/>
          <p:cNvCxnSpPr/>
          <p:nvPr/>
        </p:nvCxnSpPr>
        <p:spPr>
          <a:xfrm rot="16200000" flipH="1">
            <a:off x="3198293" y="895073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Rovná spojnica 41"/>
          <p:cNvCxnSpPr>
            <a:stCxn id="31" idx="2"/>
          </p:cNvCxnSpPr>
          <p:nvPr/>
        </p:nvCxnSpPr>
        <p:spPr>
          <a:xfrm>
            <a:off x="7378586" y="730876"/>
            <a:ext cx="0" cy="80791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Rovná spojnica 42"/>
          <p:cNvCxnSpPr/>
          <p:nvPr/>
        </p:nvCxnSpPr>
        <p:spPr>
          <a:xfrm flipH="1">
            <a:off x="4681927" y="1538788"/>
            <a:ext cx="2683549" cy="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Rovná spojnica 43"/>
          <p:cNvCxnSpPr/>
          <p:nvPr/>
        </p:nvCxnSpPr>
        <p:spPr>
          <a:xfrm>
            <a:off x="4681927" y="1538790"/>
            <a:ext cx="0" cy="73808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Zalomená spojnica 44"/>
          <p:cNvCxnSpPr>
            <a:stCxn id="27" idx="1"/>
          </p:cNvCxnSpPr>
          <p:nvPr/>
        </p:nvCxnSpPr>
        <p:spPr>
          <a:xfrm rot="10800000" flipV="1">
            <a:off x="5041967" y="2276872"/>
            <a:ext cx="1161919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Zalomená spojnica 45"/>
          <p:cNvCxnSpPr/>
          <p:nvPr/>
        </p:nvCxnSpPr>
        <p:spPr>
          <a:xfrm rot="10800000">
            <a:off x="5041968" y="2859485"/>
            <a:ext cx="1161918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Zalomená spojnica 46"/>
          <p:cNvCxnSpPr>
            <a:stCxn id="34" idx="0"/>
            <a:endCxn id="23" idx="2"/>
          </p:cNvCxnSpPr>
          <p:nvPr/>
        </p:nvCxnSpPr>
        <p:spPr>
          <a:xfrm rot="5400000" flipH="1" flipV="1">
            <a:off x="2827760" y="2780630"/>
            <a:ext cx="605217" cy="1374925"/>
          </a:xfrm>
          <a:prstGeom prst="bentConnector3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Rovná spojnica 47"/>
          <p:cNvCxnSpPr>
            <a:stCxn id="33" idx="1"/>
            <a:endCxn id="34" idx="3"/>
          </p:cNvCxnSpPr>
          <p:nvPr/>
        </p:nvCxnSpPr>
        <p:spPr>
          <a:xfrm flipH="1">
            <a:off x="3416706" y="4208536"/>
            <a:ext cx="838736" cy="67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7" name="Picture 4" descr="http://robu.in/wp-content/uploads/2014/08/hc-sr04_ultrasonic_sensor_distance_measuring_module_1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16" y="5157192"/>
            <a:ext cx="1376108" cy="137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Ovál 59"/>
          <p:cNvSpPr/>
          <p:nvPr/>
        </p:nvSpPr>
        <p:spPr>
          <a:xfrm>
            <a:off x="6063051" y="2616294"/>
            <a:ext cx="2053820" cy="10983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52" name="Obrázok 51" descr="http://www.studiobyvania.sk/images_upd/products/gACV7Uvh9KZT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668"/>
          <a:stretch/>
        </p:blipFill>
        <p:spPr bwMode="auto">
          <a:xfrm>
            <a:off x="3330192" y="4882306"/>
            <a:ext cx="240911" cy="17870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Skupina 3"/>
          <p:cNvGrpSpPr/>
          <p:nvPr/>
        </p:nvGrpSpPr>
        <p:grpSpPr>
          <a:xfrm flipH="1">
            <a:off x="1800734" y="5288110"/>
            <a:ext cx="1284343" cy="974725"/>
            <a:chOff x="6389144" y="5260172"/>
            <a:chExt cx="1284343" cy="974725"/>
          </a:xfrm>
        </p:grpSpPr>
        <p:sp>
          <p:nvSpPr>
            <p:cNvPr id="74" name="Oblúk 73"/>
            <p:cNvSpPr/>
            <p:nvPr/>
          </p:nvSpPr>
          <p:spPr>
            <a:xfrm rot="10800000">
              <a:off x="7230721" y="5591007"/>
              <a:ext cx="261620" cy="468630"/>
            </a:xfrm>
            <a:prstGeom prst="arc">
              <a:avLst>
                <a:gd name="adj1" fmla="val 16200000"/>
                <a:gd name="adj2" fmla="val 5317087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k-SK"/>
            </a:p>
          </p:txBody>
        </p:sp>
        <p:sp>
          <p:nvSpPr>
            <p:cNvPr id="75" name="Oblúk 74"/>
            <p:cNvSpPr/>
            <p:nvPr/>
          </p:nvSpPr>
          <p:spPr>
            <a:xfrm rot="10800000">
              <a:off x="6689623" y="5375742"/>
              <a:ext cx="360045" cy="789940"/>
            </a:xfrm>
            <a:prstGeom prst="arc">
              <a:avLst>
                <a:gd name="adj1" fmla="val 16200000"/>
                <a:gd name="adj2" fmla="val 5317087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k-SK"/>
            </a:p>
          </p:txBody>
        </p:sp>
        <p:sp>
          <p:nvSpPr>
            <p:cNvPr id="76" name="Oblúk 75"/>
            <p:cNvSpPr/>
            <p:nvPr/>
          </p:nvSpPr>
          <p:spPr>
            <a:xfrm rot="10800000">
              <a:off x="6389144" y="5260172"/>
              <a:ext cx="444500" cy="974725"/>
            </a:xfrm>
            <a:prstGeom prst="arc">
              <a:avLst>
                <a:gd name="adj1" fmla="val 16200000"/>
                <a:gd name="adj2" fmla="val 5317087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k-SK"/>
            </a:p>
          </p:txBody>
        </p:sp>
        <p:sp>
          <p:nvSpPr>
            <p:cNvPr id="77" name="Oblúk 76"/>
            <p:cNvSpPr/>
            <p:nvPr/>
          </p:nvSpPr>
          <p:spPr>
            <a:xfrm rot="10800000">
              <a:off x="6971687" y="5483057"/>
              <a:ext cx="294005" cy="644525"/>
            </a:xfrm>
            <a:prstGeom prst="arc">
              <a:avLst>
                <a:gd name="adj1" fmla="val 16200000"/>
                <a:gd name="adj2" fmla="val 5317087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k-SK"/>
            </a:p>
          </p:txBody>
        </p:sp>
        <p:sp>
          <p:nvSpPr>
            <p:cNvPr id="78" name="Oblúk 77"/>
            <p:cNvSpPr/>
            <p:nvPr/>
          </p:nvSpPr>
          <p:spPr>
            <a:xfrm rot="10800000">
              <a:off x="7481717" y="5698322"/>
              <a:ext cx="191770" cy="252730"/>
            </a:xfrm>
            <a:prstGeom prst="arc">
              <a:avLst>
                <a:gd name="adj1" fmla="val 16200000"/>
                <a:gd name="adj2" fmla="val 5323409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k-SK"/>
            </a:p>
          </p:txBody>
        </p:sp>
      </p:grpSp>
      <p:sp>
        <p:nvSpPr>
          <p:cNvPr id="79" name="Oblúk 78"/>
          <p:cNvSpPr/>
          <p:nvPr/>
        </p:nvSpPr>
        <p:spPr>
          <a:xfrm rot="10800000">
            <a:off x="2918001" y="5085182"/>
            <a:ext cx="498704" cy="1247478"/>
          </a:xfrm>
          <a:prstGeom prst="arc">
            <a:avLst>
              <a:gd name="adj1" fmla="val 16200000"/>
              <a:gd name="adj2" fmla="val 5324167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  <p:sp>
        <p:nvSpPr>
          <p:cNvPr id="80" name="Oblúk 79"/>
          <p:cNvSpPr/>
          <p:nvPr/>
        </p:nvSpPr>
        <p:spPr>
          <a:xfrm rot="10800000">
            <a:off x="2285927" y="4882306"/>
            <a:ext cx="997343" cy="1687908"/>
          </a:xfrm>
          <a:prstGeom prst="arc">
            <a:avLst>
              <a:gd name="adj1" fmla="val 16200000"/>
              <a:gd name="adj2" fmla="val 5324167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  <p:sp>
        <p:nvSpPr>
          <p:cNvPr id="81" name="Oblúk 80"/>
          <p:cNvSpPr/>
          <p:nvPr/>
        </p:nvSpPr>
        <p:spPr>
          <a:xfrm rot="10800000">
            <a:off x="1732697" y="4654832"/>
            <a:ext cx="1245670" cy="2108177"/>
          </a:xfrm>
          <a:prstGeom prst="arc">
            <a:avLst>
              <a:gd name="adj1" fmla="val 16200000"/>
              <a:gd name="adj2" fmla="val 5324167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3817831" y="4946711"/>
            <a:ext cx="3572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b="1" dirty="0" smtClean="0"/>
              <a:t>d = v × t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v = 340 m/s = 0,034 cm / µs</a:t>
            </a:r>
            <a:endParaRPr lang="sk-SK" dirty="0"/>
          </a:p>
        </p:txBody>
      </p:sp>
      <p:pic>
        <p:nvPicPr>
          <p:cNvPr id="82" name="Obrázok 81"/>
          <p:cNvPicPr/>
          <p:nvPr/>
        </p:nvPicPr>
        <p:blipFill rotWithShape="1">
          <a:blip r:embed="rId5"/>
          <a:srcRect l="3641" t="50000" b="33090"/>
          <a:stretch/>
        </p:blipFill>
        <p:spPr>
          <a:xfrm>
            <a:off x="4139952" y="5949280"/>
            <a:ext cx="4842598" cy="565644"/>
          </a:xfrm>
          <a:prstGeom prst="rect">
            <a:avLst/>
          </a:prstGeom>
        </p:spPr>
      </p:pic>
      <p:cxnSp>
        <p:nvCxnSpPr>
          <p:cNvPr id="13" name="Rovná spojovacia šípka 12"/>
          <p:cNvCxnSpPr/>
          <p:nvPr/>
        </p:nvCxnSpPr>
        <p:spPr>
          <a:xfrm flipV="1">
            <a:off x="1612657" y="5211568"/>
            <a:ext cx="1728668" cy="694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BlokTextu 15"/>
          <p:cNvSpPr txBox="1"/>
          <p:nvPr/>
        </p:nvSpPr>
        <p:spPr>
          <a:xfrm>
            <a:off x="2112690" y="4882306"/>
            <a:ext cx="86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d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391965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Viac </a:t>
            </a:r>
            <a:r>
              <a:rPr lang="sk-SK" dirty="0" smtClean="0"/>
              <a:t>áut ...</a:t>
            </a:r>
            <a:endParaRPr lang="sk-SK" dirty="0"/>
          </a:p>
        </p:txBody>
      </p:sp>
      <p:sp>
        <p:nvSpPr>
          <p:cNvPr id="8" name="Zástupný symbol obsahu 1"/>
          <p:cNvSpPr txBox="1">
            <a:spLocks/>
          </p:cNvSpPr>
          <p:nvPr/>
        </p:nvSpPr>
        <p:spPr>
          <a:xfrm>
            <a:off x="1396932" y="3153574"/>
            <a:ext cx="6512265" cy="11555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sk-SK" dirty="0" smtClean="0"/>
          </a:p>
          <a:p>
            <a:pPr marL="109728" indent="0">
              <a:buFont typeface="Wingdings 3"/>
              <a:buNone/>
            </a:pPr>
            <a:endParaRPr lang="sk-SK" dirty="0"/>
          </a:p>
        </p:txBody>
      </p:sp>
      <p:sp>
        <p:nvSpPr>
          <p:cNvPr id="10" name="Zástupný symbol obsahu 1"/>
          <p:cNvSpPr txBox="1">
            <a:spLocks/>
          </p:cNvSpPr>
          <p:nvPr/>
        </p:nvSpPr>
        <p:spPr>
          <a:xfrm>
            <a:off x="1988095" y="5309592"/>
            <a:ext cx="6512265" cy="11555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endParaRPr lang="sk-SK" dirty="0"/>
          </a:p>
        </p:txBody>
      </p:sp>
      <p:pic>
        <p:nvPicPr>
          <p:cNvPr id="1032" name="Picture 8" descr="http://flakotorka.cekuj.net/flakotorka_traff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91" y="1257469"/>
            <a:ext cx="7807364" cy="502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http://1.bp.blogspot.com/-qT_oaRLrqgA/Ty59DxKP9mI/AAAAAAAABhY/5PYuWG2cxW8/s200/vzorec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683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ĺžnik 22"/>
          <p:cNvSpPr/>
          <p:nvPr/>
        </p:nvSpPr>
        <p:spPr>
          <a:xfrm>
            <a:off x="2593695" y="2276870"/>
            <a:ext cx="2448272" cy="88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Arduino</a:t>
            </a:r>
            <a:r>
              <a:rPr lang="sk-SK" sz="1750" dirty="0" smtClean="0"/>
              <a:t> </a:t>
            </a:r>
            <a:r>
              <a:rPr lang="sk-SK" sz="1750" dirty="0" err="1" smtClean="0"/>
              <a:t>Uno</a:t>
            </a:r>
            <a:r>
              <a:rPr lang="sk-SK" sz="1750" dirty="0" smtClean="0"/>
              <a:t>/Mega</a:t>
            </a:r>
            <a:endParaRPr lang="sk-SK" sz="1750" dirty="0"/>
          </a:p>
        </p:txBody>
      </p:sp>
      <p:sp>
        <p:nvSpPr>
          <p:cNvPr id="24" name="Obdĺžnik 23"/>
          <p:cNvSpPr/>
          <p:nvPr/>
        </p:nvSpPr>
        <p:spPr>
          <a:xfrm>
            <a:off x="2606400" y="1059274"/>
            <a:ext cx="1512168" cy="88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Ovládač motorov</a:t>
            </a:r>
            <a:endParaRPr lang="sk-SK" sz="1750" dirty="0"/>
          </a:p>
        </p:txBody>
      </p:sp>
      <p:sp>
        <p:nvSpPr>
          <p:cNvPr id="25" name="Obdĺžnik 24"/>
          <p:cNvSpPr/>
          <p:nvPr/>
        </p:nvSpPr>
        <p:spPr>
          <a:xfrm>
            <a:off x="2606411" y="118876"/>
            <a:ext cx="1512168" cy="61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M</a:t>
            </a:r>
            <a:r>
              <a:rPr lang="sk-SK" sz="1750" dirty="0" smtClean="0"/>
              <a:t>otory</a:t>
            </a:r>
            <a:endParaRPr lang="sk-SK" sz="1750" dirty="0"/>
          </a:p>
        </p:txBody>
      </p:sp>
      <p:sp>
        <p:nvSpPr>
          <p:cNvPr id="26" name="Obdĺžnik 25"/>
          <p:cNvSpPr/>
          <p:nvPr/>
        </p:nvSpPr>
        <p:spPr>
          <a:xfrm>
            <a:off x="6203885" y="2849658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UZV</a:t>
            </a:r>
            <a:r>
              <a:rPr lang="sk-SK" sz="1750" dirty="0" smtClean="0"/>
              <a:t> senzor</a:t>
            </a:r>
            <a:endParaRPr lang="sk-SK" sz="1750" dirty="0"/>
          </a:p>
        </p:txBody>
      </p:sp>
      <p:sp>
        <p:nvSpPr>
          <p:cNvPr id="27" name="Obdĺžnik 26"/>
          <p:cNvSpPr/>
          <p:nvPr/>
        </p:nvSpPr>
        <p:spPr>
          <a:xfrm>
            <a:off x="6203885" y="1970872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Bluetooth</a:t>
            </a:r>
            <a:endParaRPr lang="sk-SK" sz="1750" dirty="0"/>
          </a:p>
        </p:txBody>
      </p:sp>
      <p:sp>
        <p:nvSpPr>
          <p:cNvPr id="28" name="Obdĺžnik 27"/>
          <p:cNvSpPr/>
          <p:nvPr/>
        </p:nvSpPr>
        <p:spPr>
          <a:xfrm>
            <a:off x="225416" y="2276872"/>
            <a:ext cx="1944216" cy="8886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Raspberry</a:t>
            </a:r>
            <a:r>
              <a:rPr lang="sk-SK" sz="1750" dirty="0" smtClean="0"/>
              <a:t> Pi</a:t>
            </a:r>
            <a:endParaRPr lang="sk-SK" sz="1750" dirty="0"/>
          </a:p>
        </p:txBody>
      </p:sp>
      <p:sp>
        <p:nvSpPr>
          <p:cNvPr id="29" name="Obdĺžnik 28"/>
          <p:cNvSpPr/>
          <p:nvPr/>
        </p:nvSpPr>
        <p:spPr>
          <a:xfrm>
            <a:off x="1297551" y="1232754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Kamera</a:t>
            </a:r>
          </a:p>
        </p:txBody>
      </p:sp>
      <p:cxnSp>
        <p:nvCxnSpPr>
          <p:cNvPr id="30" name="Rovná spojnica 29"/>
          <p:cNvCxnSpPr>
            <a:stCxn id="28" idx="0"/>
            <a:endCxn id="28" idx="0"/>
          </p:cNvCxnSpPr>
          <p:nvPr/>
        </p:nvCxnSpPr>
        <p:spPr>
          <a:xfrm>
            <a:off x="1197524" y="2276872"/>
            <a:ext cx="0" cy="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1" name="Obdĺžnik 30"/>
          <p:cNvSpPr/>
          <p:nvPr/>
        </p:nvSpPr>
        <p:spPr>
          <a:xfrm>
            <a:off x="6622586" y="118876"/>
            <a:ext cx="1512000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Svetlá</a:t>
            </a:r>
            <a:endParaRPr lang="sk-SK" sz="1750" dirty="0"/>
          </a:p>
        </p:txBody>
      </p:sp>
      <p:sp>
        <p:nvSpPr>
          <p:cNvPr id="32" name="Obdĺžnik 31"/>
          <p:cNvSpPr/>
          <p:nvPr/>
        </p:nvSpPr>
        <p:spPr>
          <a:xfrm>
            <a:off x="4889077" y="118876"/>
            <a:ext cx="1512168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/>
              <a:t>F</a:t>
            </a:r>
            <a:r>
              <a:rPr lang="sk-SK" sz="1750" dirty="0" err="1" smtClean="0"/>
              <a:t>otorezistor</a:t>
            </a:r>
            <a:endParaRPr lang="sk-SK" sz="1750" dirty="0"/>
          </a:p>
        </p:txBody>
      </p:sp>
      <p:sp>
        <p:nvSpPr>
          <p:cNvPr id="33" name="Obdĺžnik 32"/>
          <p:cNvSpPr/>
          <p:nvPr/>
        </p:nvSpPr>
        <p:spPr>
          <a:xfrm>
            <a:off x="4067745" y="3770700"/>
            <a:ext cx="1948444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Batérie </a:t>
            </a:r>
            <a:r>
              <a:rPr lang="sk-SK" sz="1750" dirty="0" err="1" smtClean="0"/>
              <a:t>Li</a:t>
            </a:r>
            <a:r>
              <a:rPr lang="sk-SK" sz="1750" dirty="0" err="1" smtClean="0"/>
              <a:t>Po</a:t>
            </a:r>
            <a:endParaRPr lang="sk-SK" sz="1750" dirty="0"/>
          </a:p>
        </p:txBody>
      </p:sp>
      <p:sp>
        <p:nvSpPr>
          <p:cNvPr id="34" name="Obdĺžnik 33"/>
          <p:cNvSpPr/>
          <p:nvPr/>
        </p:nvSpPr>
        <p:spPr>
          <a:xfrm>
            <a:off x="1469106" y="3770700"/>
            <a:ext cx="1947600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Napájací systém</a:t>
            </a:r>
            <a:endParaRPr lang="sk-SK" sz="1750" dirty="0"/>
          </a:p>
        </p:txBody>
      </p:sp>
      <p:cxnSp>
        <p:nvCxnSpPr>
          <p:cNvPr id="35" name="Zalomená spojnica 34"/>
          <p:cNvCxnSpPr>
            <a:stCxn id="28" idx="2"/>
            <a:endCxn id="34" idx="1"/>
          </p:cNvCxnSpPr>
          <p:nvPr/>
        </p:nvCxnSpPr>
        <p:spPr>
          <a:xfrm rot="16200000" flipH="1">
            <a:off x="808407" y="3554600"/>
            <a:ext cx="1049817" cy="271582"/>
          </a:xfrm>
          <a:prstGeom prst="bentConnector2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Zalomená spojnica 108"/>
          <p:cNvCxnSpPr>
            <a:stCxn id="29" idx="2"/>
          </p:cNvCxnSpPr>
          <p:nvPr/>
        </p:nvCxnSpPr>
        <p:spPr>
          <a:xfrm>
            <a:off x="1801607" y="1844822"/>
            <a:ext cx="0" cy="432050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Obdĺžnik 36"/>
          <p:cNvSpPr/>
          <p:nvPr/>
        </p:nvSpPr>
        <p:spPr>
          <a:xfrm>
            <a:off x="73415" y="1232753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WiFi</a:t>
            </a:r>
            <a:endParaRPr lang="sk-SK" sz="1750" dirty="0"/>
          </a:p>
        </p:txBody>
      </p:sp>
      <p:cxnSp>
        <p:nvCxnSpPr>
          <p:cNvPr id="38" name="Zalomená spojnica 113"/>
          <p:cNvCxnSpPr>
            <a:stCxn id="37" idx="2"/>
          </p:cNvCxnSpPr>
          <p:nvPr/>
        </p:nvCxnSpPr>
        <p:spPr>
          <a:xfrm>
            <a:off x="577471" y="1844821"/>
            <a:ext cx="0" cy="432051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Zalomená spojnica 38"/>
          <p:cNvCxnSpPr>
            <a:stCxn id="24" idx="2"/>
          </p:cNvCxnSpPr>
          <p:nvPr/>
        </p:nvCxnSpPr>
        <p:spPr>
          <a:xfrm rot="16200000" flipH="1">
            <a:off x="3198287" y="2112670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Zalomená spojnica 39"/>
          <p:cNvCxnSpPr/>
          <p:nvPr/>
        </p:nvCxnSpPr>
        <p:spPr>
          <a:xfrm rot="5400000" flipH="1" flipV="1">
            <a:off x="4313438" y="842235"/>
            <a:ext cx="1545996" cy="1323274"/>
          </a:xfrm>
          <a:prstGeom prst="bentConnector3">
            <a:avLst>
              <a:gd name="adj1" fmla="val 63649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Zalomená spojnica 40"/>
          <p:cNvCxnSpPr/>
          <p:nvPr/>
        </p:nvCxnSpPr>
        <p:spPr>
          <a:xfrm rot="16200000" flipH="1">
            <a:off x="3198293" y="895073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Rovná spojnica 41"/>
          <p:cNvCxnSpPr>
            <a:stCxn id="31" idx="2"/>
          </p:cNvCxnSpPr>
          <p:nvPr/>
        </p:nvCxnSpPr>
        <p:spPr>
          <a:xfrm>
            <a:off x="7378586" y="730876"/>
            <a:ext cx="0" cy="80791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Rovná spojnica 42"/>
          <p:cNvCxnSpPr/>
          <p:nvPr/>
        </p:nvCxnSpPr>
        <p:spPr>
          <a:xfrm flipH="1">
            <a:off x="4681927" y="1538788"/>
            <a:ext cx="2683549" cy="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Rovná spojnica 43"/>
          <p:cNvCxnSpPr/>
          <p:nvPr/>
        </p:nvCxnSpPr>
        <p:spPr>
          <a:xfrm>
            <a:off x="4681927" y="1538790"/>
            <a:ext cx="0" cy="73808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Zalomená spojnica 44"/>
          <p:cNvCxnSpPr>
            <a:stCxn id="27" idx="1"/>
          </p:cNvCxnSpPr>
          <p:nvPr/>
        </p:nvCxnSpPr>
        <p:spPr>
          <a:xfrm rot="10800000" flipV="1">
            <a:off x="5041967" y="2276872"/>
            <a:ext cx="1161919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Zalomená spojnica 45"/>
          <p:cNvCxnSpPr/>
          <p:nvPr/>
        </p:nvCxnSpPr>
        <p:spPr>
          <a:xfrm rot="10800000">
            <a:off x="5041967" y="2859484"/>
            <a:ext cx="1161918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Zalomená spojnica 46"/>
          <p:cNvCxnSpPr>
            <a:stCxn id="34" idx="0"/>
            <a:endCxn id="23" idx="2"/>
          </p:cNvCxnSpPr>
          <p:nvPr/>
        </p:nvCxnSpPr>
        <p:spPr>
          <a:xfrm rot="5400000" flipH="1" flipV="1">
            <a:off x="2827760" y="2780630"/>
            <a:ext cx="605217" cy="1374925"/>
          </a:xfrm>
          <a:prstGeom prst="bentConnector3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Rovná spojnica 47"/>
          <p:cNvCxnSpPr>
            <a:stCxn id="33" idx="1"/>
            <a:endCxn id="34" idx="3"/>
          </p:cNvCxnSpPr>
          <p:nvPr/>
        </p:nvCxnSpPr>
        <p:spPr>
          <a:xfrm flipH="1">
            <a:off x="3416706" y="4215300"/>
            <a:ext cx="65103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Ovál 1"/>
          <p:cNvSpPr/>
          <p:nvPr/>
        </p:nvSpPr>
        <p:spPr>
          <a:xfrm>
            <a:off x="1" y="1970872"/>
            <a:ext cx="2442906" cy="14907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55" name="Picture 2" descr="https://www.raspberrypi.org/wp-content/uploads/2014/07/rsz_b-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749" y="4818598"/>
            <a:ext cx="2882322" cy="194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Ovál 51"/>
          <p:cNvSpPr/>
          <p:nvPr/>
        </p:nvSpPr>
        <p:spPr>
          <a:xfrm>
            <a:off x="1178915" y="1030533"/>
            <a:ext cx="1245384" cy="1016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146" name="Picture 2" descr="http://i.imgur.com/YvHbI9m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5" r="64608"/>
          <a:stretch/>
        </p:blipFill>
        <p:spPr bwMode="auto">
          <a:xfrm>
            <a:off x="1821440" y="5094254"/>
            <a:ext cx="1352025" cy="145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BlokTextu 55"/>
          <p:cNvSpPr txBox="1"/>
          <p:nvPr/>
        </p:nvSpPr>
        <p:spPr>
          <a:xfrm>
            <a:off x="477794" y="5061806"/>
            <a:ext cx="1402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dirty="0" smtClean="0"/>
              <a:t>5 </a:t>
            </a:r>
            <a:r>
              <a:rPr lang="sk-SK" dirty="0" err="1" smtClean="0"/>
              <a:t>Mpix</a:t>
            </a:r>
            <a:endParaRPr lang="sk-SK" dirty="0" smtClean="0"/>
          </a:p>
          <a:p>
            <a:pPr>
              <a:lnSpc>
                <a:spcPct val="150000"/>
              </a:lnSpc>
            </a:pPr>
            <a:r>
              <a:rPr lang="sk-SK" dirty="0" smtClean="0"/>
              <a:t>1080p30</a:t>
            </a:r>
            <a:endParaRPr lang="sk-SK" dirty="0"/>
          </a:p>
        </p:txBody>
      </p:sp>
      <p:sp>
        <p:nvSpPr>
          <p:cNvPr id="65" name="BlokTextu 64"/>
          <p:cNvSpPr txBox="1"/>
          <p:nvPr/>
        </p:nvSpPr>
        <p:spPr>
          <a:xfrm>
            <a:off x="3416706" y="5061806"/>
            <a:ext cx="25994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1600" dirty="0" err="1" smtClean="0"/>
              <a:t>RPi</a:t>
            </a:r>
            <a:r>
              <a:rPr lang="sk-SK" sz="1600" dirty="0" smtClean="0"/>
              <a:t> verzia 2 model B: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 smtClean="0"/>
              <a:t>ARM Cortex-A7 CPU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 smtClean="0"/>
              <a:t>4 jadrá x 900 MHz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 smtClean="0"/>
              <a:t>1 GB 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sk-SK" sz="1600" dirty="0"/>
          </a:p>
        </p:txBody>
      </p:sp>
    </p:spTree>
    <p:extLst>
      <p:ext uri="{BB962C8B-B14F-4D97-AF65-F5344CB8AC3E}">
        <p14:creationId xmlns:p14="http://schemas.microsoft.com/office/powerpoint/2010/main" val="284663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ĺžnik 22"/>
          <p:cNvSpPr/>
          <p:nvPr/>
        </p:nvSpPr>
        <p:spPr>
          <a:xfrm>
            <a:off x="2593695" y="2276870"/>
            <a:ext cx="2448272" cy="88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Arduino</a:t>
            </a:r>
            <a:r>
              <a:rPr lang="sk-SK" sz="1750" dirty="0" smtClean="0"/>
              <a:t> </a:t>
            </a:r>
            <a:r>
              <a:rPr lang="sk-SK" sz="1750" dirty="0" err="1" smtClean="0"/>
              <a:t>Uno</a:t>
            </a:r>
            <a:r>
              <a:rPr lang="sk-SK" sz="1750" dirty="0" smtClean="0"/>
              <a:t>/Mega</a:t>
            </a:r>
            <a:endParaRPr lang="sk-SK" sz="1750" dirty="0"/>
          </a:p>
        </p:txBody>
      </p:sp>
      <p:sp>
        <p:nvSpPr>
          <p:cNvPr id="24" name="Obdĺžnik 23"/>
          <p:cNvSpPr/>
          <p:nvPr/>
        </p:nvSpPr>
        <p:spPr>
          <a:xfrm>
            <a:off x="2606400" y="1059274"/>
            <a:ext cx="1512168" cy="88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Ovládač motorov</a:t>
            </a:r>
            <a:endParaRPr lang="sk-SK" sz="1750" dirty="0"/>
          </a:p>
        </p:txBody>
      </p:sp>
      <p:sp>
        <p:nvSpPr>
          <p:cNvPr id="25" name="Obdĺžnik 24"/>
          <p:cNvSpPr/>
          <p:nvPr/>
        </p:nvSpPr>
        <p:spPr>
          <a:xfrm>
            <a:off x="2606411" y="118876"/>
            <a:ext cx="1512168" cy="61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M</a:t>
            </a:r>
            <a:r>
              <a:rPr lang="sk-SK" sz="1750" dirty="0" smtClean="0"/>
              <a:t>otory</a:t>
            </a:r>
            <a:endParaRPr lang="sk-SK" sz="1750" dirty="0"/>
          </a:p>
        </p:txBody>
      </p:sp>
      <p:sp>
        <p:nvSpPr>
          <p:cNvPr id="26" name="Obdĺžnik 25"/>
          <p:cNvSpPr/>
          <p:nvPr/>
        </p:nvSpPr>
        <p:spPr>
          <a:xfrm>
            <a:off x="6203885" y="2849658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UZV</a:t>
            </a:r>
            <a:r>
              <a:rPr lang="sk-SK" sz="1750" dirty="0" smtClean="0"/>
              <a:t> senzor</a:t>
            </a:r>
            <a:endParaRPr lang="sk-SK" sz="1750" dirty="0"/>
          </a:p>
        </p:txBody>
      </p:sp>
      <p:sp>
        <p:nvSpPr>
          <p:cNvPr id="27" name="Obdĺžnik 26"/>
          <p:cNvSpPr/>
          <p:nvPr/>
        </p:nvSpPr>
        <p:spPr>
          <a:xfrm>
            <a:off x="6203885" y="1970872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Bluetooth</a:t>
            </a:r>
            <a:endParaRPr lang="sk-SK" sz="1750" dirty="0"/>
          </a:p>
        </p:txBody>
      </p:sp>
      <p:sp>
        <p:nvSpPr>
          <p:cNvPr id="28" name="Obdĺžnik 27"/>
          <p:cNvSpPr/>
          <p:nvPr/>
        </p:nvSpPr>
        <p:spPr>
          <a:xfrm>
            <a:off x="225416" y="2276872"/>
            <a:ext cx="1944216" cy="8886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Raspberry</a:t>
            </a:r>
            <a:r>
              <a:rPr lang="sk-SK" sz="1750" dirty="0" smtClean="0"/>
              <a:t> Pi</a:t>
            </a:r>
            <a:endParaRPr lang="sk-SK" sz="1750" dirty="0"/>
          </a:p>
        </p:txBody>
      </p:sp>
      <p:sp>
        <p:nvSpPr>
          <p:cNvPr id="29" name="Obdĺžnik 28"/>
          <p:cNvSpPr/>
          <p:nvPr/>
        </p:nvSpPr>
        <p:spPr>
          <a:xfrm>
            <a:off x="1297551" y="1232754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Kamera</a:t>
            </a:r>
          </a:p>
        </p:txBody>
      </p:sp>
      <p:cxnSp>
        <p:nvCxnSpPr>
          <p:cNvPr id="30" name="Rovná spojnica 29"/>
          <p:cNvCxnSpPr>
            <a:stCxn id="28" idx="0"/>
            <a:endCxn id="28" idx="0"/>
          </p:cNvCxnSpPr>
          <p:nvPr/>
        </p:nvCxnSpPr>
        <p:spPr>
          <a:xfrm>
            <a:off x="1197524" y="2276872"/>
            <a:ext cx="0" cy="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1" name="Obdĺžnik 30"/>
          <p:cNvSpPr/>
          <p:nvPr/>
        </p:nvSpPr>
        <p:spPr>
          <a:xfrm>
            <a:off x="6622586" y="118876"/>
            <a:ext cx="1512000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Svetlá</a:t>
            </a:r>
            <a:endParaRPr lang="sk-SK" sz="1750" dirty="0"/>
          </a:p>
        </p:txBody>
      </p:sp>
      <p:sp>
        <p:nvSpPr>
          <p:cNvPr id="32" name="Obdĺžnik 31"/>
          <p:cNvSpPr/>
          <p:nvPr/>
        </p:nvSpPr>
        <p:spPr>
          <a:xfrm>
            <a:off x="4889077" y="118876"/>
            <a:ext cx="1512168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/>
              <a:t>F</a:t>
            </a:r>
            <a:r>
              <a:rPr lang="sk-SK" sz="1750" dirty="0" err="1" smtClean="0"/>
              <a:t>otorezistor</a:t>
            </a:r>
            <a:endParaRPr lang="sk-SK" sz="1750" dirty="0"/>
          </a:p>
        </p:txBody>
      </p:sp>
      <p:sp>
        <p:nvSpPr>
          <p:cNvPr id="33" name="Obdĺžnik 32"/>
          <p:cNvSpPr/>
          <p:nvPr/>
        </p:nvSpPr>
        <p:spPr>
          <a:xfrm>
            <a:off x="4067745" y="3770700"/>
            <a:ext cx="1948444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Batérie </a:t>
            </a:r>
            <a:r>
              <a:rPr lang="sk-SK" sz="1750" dirty="0" err="1" smtClean="0"/>
              <a:t>Li</a:t>
            </a:r>
            <a:r>
              <a:rPr lang="sk-SK" sz="1750" dirty="0" err="1" smtClean="0"/>
              <a:t>Po</a:t>
            </a:r>
            <a:endParaRPr lang="sk-SK" sz="1750" dirty="0"/>
          </a:p>
        </p:txBody>
      </p:sp>
      <p:sp>
        <p:nvSpPr>
          <p:cNvPr id="34" name="Obdĺžnik 33"/>
          <p:cNvSpPr/>
          <p:nvPr/>
        </p:nvSpPr>
        <p:spPr>
          <a:xfrm>
            <a:off x="1469106" y="3770700"/>
            <a:ext cx="1947600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Napájací systém</a:t>
            </a:r>
            <a:endParaRPr lang="sk-SK" sz="1750" dirty="0"/>
          </a:p>
        </p:txBody>
      </p:sp>
      <p:cxnSp>
        <p:nvCxnSpPr>
          <p:cNvPr id="35" name="Zalomená spojnica 34"/>
          <p:cNvCxnSpPr>
            <a:stCxn id="28" idx="2"/>
            <a:endCxn id="34" idx="1"/>
          </p:cNvCxnSpPr>
          <p:nvPr/>
        </p:nvCxnSpPr>
        <p:spPr>
          <a:xfrm rot="16200000" flipH="1">
            <a:off x="808407" y="3554600"/>
            <a:ext cx="1049817" cy="271582"/>
          </a:xfrm>
          <a:prstGeom prst="bentConnector2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Zalomená spojnica 108"/>
          <p:cNvCxnSpPr>
            <a:stCxn id="29" idx="2"/>
          </p:cNvCxnSpPr>
          <p:nvPr/>
        </p:nvCxnSpPr>
        <p:spPr>
          <a:xfrm>
            <a:off x="1801607" y="1844822"/>
            <a:ext cx="0" cy="432050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Obdĺžnik 36"/>
          <p:cNvSpPr/>
          <p:nvPr/>
        </p:nvSpPr>
        <p:spPr>
          <a:xfrm>
            <a:off x="73415" y="1232753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WiFi</a:t>
            </a:r>
            <a:endParaRPr lang="sk-SK" sz="1750" dirty="0"/>
          </a:p>
        </p:txBody>
      </p:sp>
      <p:cxnSp>
        <p:nvCxnSpPr>
          <p:cNvPr id="38" name="Zalomená spojnica 113"/>
          <p:cNvCxnSpPr>
            <a:stCxn id="37" idx="2"/>
          </p:cNvCxnSpPr>
          <p:nvPr/>
        </p:nvCxnSpPr>
        <p:spPr>
          <a:xfrm>
            <a:off x="577471" y="1844821"/>
            <a:ext cx="0" cy="432051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Zalomená spojnica 38"/>
          <p:cNvCxnSpPr>
            <a:stCxn id="24" idx="2"/>
          </p:cNvCxnSpPr>
          <p:nvPr/>
        </p:nvCxnSpPr>
        <p:spPr>
          <a:xfrm rot="16200000" flipH="1">
            <a:off x="3198287" y="2112670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Zalomená spojnica 39"/>
          <p:cNvCxnSpPr/>
          <p:nvPr/>
        </p:nvCxnSpPr>
        <p:spPr>
          <a:xfrm rot="5400000" flipH="1" flipV="1">
            <a:off x="4313438" y="842235"/>
            <a:ext cx="1545996" cy="1323274"/>
          </a:xfrm>
          <a:prstGeom prst="bentConnector3">
            <a:avLst>
              <a:gd name="adj1" fmla="val 63649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Zalomená spojnica 40"/>
          <p:cNvCxnSpPr/>
          <p:nvPr/>
        </p:nvCxnSpPr>
        <p:spPr>
          <a:xfrm rot="16200000" flipH="1">
            <a:off x="3198293" y="895073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Rovná spojnica 41"/>
          <p:cNvCxnSpPr>
            <a:stCxn id="31" idx="2"/>
          </p:cNvCxnSpPr>
          <p:nvPr/>
        </p:nvCxnSpPr>
        <p:spPr>
          <a:xfrm>
            <a:off x="7378586" y="730876"/>
            <a:ext cx="0" cy="80791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Rovná spojnica 42"/>
          <p:cNvCxnSpPr/>
          <p:nvPr/>
        </p:nvCxnSpPr>
        <p:spPr>
          <a:xfrm flipH="1">
            <a:off x="4681927" y="1538788"/>
            <a:ext cx="2683549" cy="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Rovná spojnica 43"/>
          <p:cNvCxnSpPr/>
          <p:nvPr/>
        </p:nvCxnSpPr>
        <p:spPr>
          <a:xfrm>
            <a:off x="4681927" y="1538790"/>
            <a:ext cx="0" cy="73808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Zalomená spojnica 44"/>
          <p:cNvCxnSpPr>
            <a:stCxn id="27" idx="1"/>
          </p:cNvCxnSpPr>
          <p:nvPr/>
        </p:nvCxnSpPr>
        <p:spPr>
          <a:xfrm rot="10800000" flipV="1">
            <a:off x="5041967" y="2276872"/>
            <a:ext cx="1161919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Zalomená spojnica 45"/>
          <p:cNvCxnSpPr/>
          <p:nvPr/>
        </p:nvCxnSpPr>
        <p:spPr>
          <a:xfrm rot="10800000">
            <a:off x="5041967" y="2859485"/>
            <a:ext cx="1161918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Zalomená spojnica 46"/>
          <p:cNvCxnSpPr>
            <a:stCxn id="34" idx="0"/>
            <a:endCxn id="23" idx="2"/>
          </p:cNvCxnSpPr>
          <p:nvPr/>
        </p:nvCxnSpPr>
        <p:spPr>
          <a:xfrm rot="5400000" flipH="1" flipV="1">
            <a:off x="2827760" y="2780630"/>
            <a:ext cx="605217" cy="1374925"/>
          </a:xfrm>
          <a:prstGeom prst="bentConnector3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Rovná spojnica 47"/>
          <p:cNvCxnSpPr>
            <a:stCxn id="33" idx="1"/>
            <a:endCxn id="34" idx="3"/>
          </p:cNvCxnSpPr>
          <p:nvPr/>
        </p:nvCxnSpPr>
        <p:spPr>
          <a:xfrm flipH="1">
            <a:off x="3416706" y="4215300"/>
            <a:ext cx="65103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098" name="Picture 2" descr="http://www.distrelec.sk/Web/WebShopImages/landscape_large/_t/if/excelitas-u-1160-3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79" b="22043"/>
          <a:stretch/>
        </p:blipFill>
        <p:spPr bwMode="auto">
          <a:xfrm rot="5400000">
            <a:off x="-656271" y="5378674"/>
            <a:ext cx="2028509" cy="64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Ovál 61"/>
          <p:cNvSpPr/>
          <p:nvPr/>
        </p:nvSpPr>
        <p:spPr>
          <a:xfrm>
            <a:off x="4634681" y="0"/>
            <a:ext cx="1987905" cy="8551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6" name="Skupina 5"/>
          <p:cNvGrpSpPr/>
          <p:nvPr/>
        </p:nvGrpSpPr>
        <p:grpSpPr>
          <a:xfrm>
            <a:off x="755576" y="4850843"/>
            <a:ext cx="3838575" cy="1800225"/>
            <a:chOff x="1083374" y="4850843"/>
            <a:chExt cx="3838575" cy="1800225"/>
          </a:xfrm>
        </p:grpSpPr>
        <p:pic>
          <p:nvPicPr>
            <p:cNvPr id="1434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3374" y="4850843"/>
              <a:ext cx="3838575" cy="180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" name="Rovná spojovacia šípka 3"/>
            <p:cNvCxnSpPr/>
            <p:nvPr/>
          </p:nvCxnSpPr>
          <p:spPr>
            <a:xfrm flipH="1">
              <a:off x="2761419" y="5517232"/>
              <a:ext cx="591787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837128"/>
            <a:ext cx="19621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855893"/>
            <a:ext cx="9525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652158"/>
            <a:ext cx="4362772" cy="1002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676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026103" y="-721847"/>
            <a:ext cx="5408548" cy="8237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498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759"/>
            <a:ext cx="8208912" cy="644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103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Záver</a:t>
            </a:r>
            <a:endParaRPr lang="sk-SK" dirty="0"/>
          </a:p>
        </p:txBody>
      </p:sp>
      <p:pic>
        <p:nvPicPr>
          <p:cNvPr id="4" name="Obrázok 3" descr="C:\tmp\IMG_7424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381500"/>
            <a:ext cx="3301365" cy="247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285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827585" y="5124624"/>
            <a:ext cx="8316415" cy="115558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sk-SK" dirty="0" smtClean="0"/>
              <a:t>1,2 mil. ľudí zomrie / rok</a:t>
            </a:r>
          </a:p>
          <a:p>
            <a:pPr marL="393192" lvl="1" indent="0">
              <a:buNone/>
            </a:pPr>
            <a:r>
              <a:rPr lang="sk-SK" dirty="0" smtClean="0"/>
              <a:t>Európa: 26000 mŕtvych a 199000 zranených (2013)</a:t>
            </a:r>
          </a:p>
          <a:p>
            <a:pPr marL="109728" indent="0">
              <a:buNone/>
            </a:pPr>
            <a:endParaRPr lang="sk-SK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... viac nehôd</a:t>
            </a:r>
            <a:endParaRPr lang="sk-SK" dirty="0"/>
          </a:p>
        </p:txBody>
      </p:sp>
      <p:sp>
        <p:nvSpPr>
          <p:cNvPr id="8" name="Zástupný symbol obsahu 1"/>
          <p:cNvSpPr txBox="1">
            <a:spLocks/>
          </p:cNvSpPr>
          <p:nvPr/>
        </p:nvSpPr>
        <p:spPr>
          <a:xfrm>
            <a:off x="1396932" y="3153574"/>
            <a:ext cx="6512265" cy="11555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sk-SK" dirty="0" smtClean="0"/>
          </a:p>
          <a:p>
            <a:pPr marL="109728" indent="0">
              <a:buFont typeface="Wingdings 3"/>
              <a:buNone/>
            </a:pPr>
            <a:endParaRPr lang="sk-SK" dirty="0"/>
          </a:p>
        </p:txBody>
      </p:sp>
      <p:sp>
        <p:nvSpPr>
          <p:cNvPr id="10" name="Zástupný symbol obsahu 1"/>
          <p:cNvSpPr txBox="1">
            <a:spLocks/>
          </p:cNvSpPr>
          <p:nvPr/>
        </p:nvSpPr>
        <p:spPr>
          <a:xfrm>
            <a:off x="1988095" y="5309592"/>
            <a:ext cx="6512265" cy="11555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endParaRPr lang="sk-SK" dirty="0"/>
          </a:p>
        </p:txBody>
      </p:sp>
      <p:pic>
        <p:nvPicPr>
          <p:cNvPr id="14" name="Picture 2" descr="http://www.minv.sk/swift_data/source/hasici_a_zachranari/farkasova_foto/rok_2014/januar_2014/dopravna_nehoda_troch_osobnych_motorovych_vozidiel_v_katastralnom_uzemi_obce_trnovec_nad_vahom/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09" b="26858"/>
          <a:stretch/>
        </p:blipFill>
        <p:spPr bwMode="auto">
          <a:xfrm>
            <a:off x="575291" y="1612574"/>
            <a:ext cx="8029157" cy="319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http://1.bp.blogspot.com/-qT_oaRLrqgA/Ty59DxKP9mI/AAAAAAAABhY/5PYuWG2cxW8/s200/vzorec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7132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251520" y="1916832"/>
            <a:ext cx="3754760" cy="4885065"/>
          </a:xfrm>
        </p:spPr>
        <p:txBody>
          <a:bodyPr>
            <a:normAutofit fontScale="62500" lnSpcReduction="20000"/>
          </a:bodyPr>
          <a:lstStyle/>
          <a:p>
            <a:pPr marL="109728" indent="0">
              <a:buNone/>
            </a:pPr>
            <a:endParaRPr lang="sk-SK" dirty="0"/>
          </a:p>
          <a:p>
            <a:r>
              <a:rPr lang="sk-SK" dirty="0" err="1"/>
              <a:t>Airbag</a:t>
            </a:r>
            <a:r>
              <a:rPr lang="sk-SK" dirty="0"/>
              <a:t>	</a:t>
            </a:r>
          </a:p>
          <a:p>
            <a:r>
              <a:rPr lang="sk-SK" dirty="0" err="1"/>
              <a:t>Antiblokovací</a:t>
            </a:r>
            <a:r>
              <a:rPr lang="sk-SK" dirty="0"/>
              <a:t> systém – </a:t>
            </a:r>
            <a:r>
              <a:rPr lang="sk-SK" dirty="0" err="1"/>
              <a:t>ABS</a:t>
            </a:r>
            <a:r>
              <a:rPr lang="sk-SK" dirty="0"/>
              <a:t>	</a:t>
            </a:r>
          </a:p>
          <a:p>
            <a:r>
              <a:rPr lang="sk-SK" dirty="0"/>
              <a:t>Regulácia </a:t>
            </a:r>
            <a:r>
              <a:rPr lang="sk-SK" dirty="0" err="1"/>
              <a:t>preklzovania</a:t>
            </a:r>
            <a:r>
              <a:rPr lang="sk-SK" dirty="0"/>
              <a:t> kolies – </a:t>
            </a:r>
            <a:r>
              <a:rPr lang="sk-SK" dirty="0" err="1"/>
              <a:t>ASR</a:t>
            </a:r>
            <a:r>
              <a:rPr lang="sk-SK" dirty="0"/>
              <a:t>	</a:t>
            </a:r>
          </a:p>
          <a:p>
            <a:r>
              <a:rPr lang="sk-SK" b="1" dirty="0"/>
              <a:t>Elektronický stabilizačný systém – </a:t>
            </a:r>
            <a:r>
              <a:rPr lang="sk-SK" b="1" dirty="0" smtClean="0"/>
              <a:t>ESP</a:t>
            </a:r>
          </a:p>
          <a:p>
            <a:endParaRPr lang="sk-SK" dirty="0"/>
          </a:p>
          <a:p>
            <a:r>
              <a:rPr lang="sk-SK" dirty="0"/>
              <a:t>Natáčanie všetkých 4 kolies – 4control	</a:t>
            </a:r>
            <a:endParaRPr lang="sk-SK" dirty="0" smtClean="0"/>
          </a:p>
          <a:p>
            <a:endParaRPr lang="sk-SK" dirty="0"/>
          </a:p>
          <a:p>
            <a:r>
              <a:rPr lang="sk-SK" dirty="0"/>
              <a:t>Brzdový asistent – </a:t>
            </a:r>
            <a:r>
              <a:rPr lang="sk-SK" dirty="0" smtClean="0"/>
              <a:t>BAS	</a:t>
            </a:r>
          </a:p>
          <a:p>
            <a:endParaRPr lang="sk-SK" dirty="0"/>
          </a:p>
          <a:p>
            <a:r>
              <a:rPr lang="sk-SK" dirty="0" err="1"/>
              <a:t>Multikolízne</a:t>
            </a:r>
            <a:r>
              <a:rPr lang="sk-SK" dirty="0"/>
              <a:t> brzdy (asistent primárneho a sekundárneho nárazu)	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dirty="0" smtClean="0"/>
              <a:t>Asistenčné </a:t>
            </a:r>
            <a:r>
              <a:rPr lang="sk-SK" dirty="0" smtClean="0"/>
              <a:t>systémy</a:t>
            </a:r>
            <a:endParaRPr lang="sk-SK" dirty="0"/>
          </a:p>
        </p:txBody>
      </p:sp>
      <p:sp>
        <p:nvSpPr>
          <p:cNvPr id="5" name="Zástupný symbol obsahu 1"/>
          <p:cNvSpPr txBox="1">
            <a:spLocks/>
          </p:cNvSpPr>
          <p:nvPr/>
        </p:nvSpPr>
        <p:spPr>
          <a:xfrm>
            <a:off x="4427984" y="2038779"/>
            <a:ext cx="3754760" cy="4525963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sk-SK" dirty="0" smtClean="0"/>
              <a:t>Automatické </a:t>
            </a:r>
            <a:r>
              <a:rPr lang="sk-SK" dirty="0"/>
              <a:t>brzdenie pred prekážkou – City </a:t>
            </a:r>
            <a:r>
              <a:rPr lang="sk-SK" dirty="0" err="1"/>
              <a:t>safety</a:t>
            </a:r>
            <a:r>
              <a:rPr lang="sk-SK" dirty="0"/>
              <a:t>	</a:t>
            </a:r>
          </a:p>
          <a:p>
            <a:r>
              <a:rPr lang="sk-SK" dirty="0"/>
              <a:t>Adaptívny </a:t>
            </a:r>
            <a:r>
              <a:rPr lang="sk-SK" dirty="0" err="1"/>
              <a:t>tempomat</a:t>
            </a:r>
            <a:r>
              <a:rPr lang="sk-SK" dirty="0"/>
              <a:t>	</a:t>
            </a:r>
          </a:p>
          <a:p>
            <a:r>
              <a:rPr lang="sk-SK" dirty="0"/>
              <a:t>Asistent mŕtveho uhla	</a:t>
            </a:r>
          </a:p>
          <a:p>
            <a:r>
              <a:rPr lang="sk-SK" dirty="0"/>
              <a:t>Asistent udržania jazdného pruhu – Lane </a:t>
            </a:r>
            <a:r>
              <a:rPr lang="sk-SK" dirty="0" err="1"/>
              <a:t>assist</a:t>
            </a:r>
            <a:r>
              <a:rPr lang="sk-SK" dirty="0"/>
              <a:t>	</a:t>
            </a:r>
          </a:p>
          <a:p>
            <a:r>
              <a:rPr lang="sk-SK" dirty="0"/>
              <a:t>Asistent rozpoznávania dopravných značiek – </a:t>
            </a:r>
            <a:r>
              <a:rPr lang="sk-SK" dirty="0" err="1"/>
              <a:t>Sign</a:t>
            </a:r>
            <a:r>
              <a:rPr lang="sk-SK" dirty="0"/>
              <a:t> </a:t>
            </a:r>
            <a:r>
              <a:rPr lang="sk-SK" dirty="0" err="1"/>
              <a:t>assist</a:t>
            </a:r>
            <a:r>
              <a:rPr lang="sk-SK" dirty="0"/>
              <a:t>	</a:t>
            </a:r>
          </a:p>
          <a:p>
            <a:r>
              <a:rPr lang="sk-SK" dirty="0"/>
              <a:t>Parkovacie senzory	</a:t>
            </a:r>
          </a:p>
          <a:p>
            <a:r>
              <a:rPr lang="sk-SK" dirty="0"/>
              <a:t>Parkovacia kamera	</a:t>
            </a:r>
          </a:p>
          <a:p>
            <a:r>
              <a:rPr lang="sk-SK" dirty="0"/>
              <a:t>Parkovací asistent	</a:t>
            </a:r>
          </a:p>
          <a:p>
            <a:r>
              <a:rPr lang="sk-SK" dirty="0"/>
              <a:t>Asistent </a:t>
            </a:r>
            <a:r>
              <a:rPr lang="sk-SK" dirty="0" smtClean="0"/>
              <a:t>rozjazdu </a:t>
            </a:r>
            <a:r>
              <a:rPr lang="sk-SK" dirty="0"/>
              <a:t>do kopca	</a:t>
            </a:r>
          </a:p>
          <a:p>
            <a:r>
              <a:rPr lang="sk-SK" dirty="0"/>
              <a:t>Asistent zjazdu z kopca	</a:t>
            </a:r>
          </a:p>
          <a:p>
            <a:r>
              <a:rPr lang="sk-SK" dirty="0"/>
              <a:t>Kontrola stavu pneumatík	</a:t>
            </a:r>
          </a:p>
          <a:p>
            <a:r>
              <a:rPr lang="sk-SK" dirty="0"/>
              <a:t>Adaptívne predné svetlá – </a:t>
            </a:r>
            <a:r>
              <a:rPr lang="sk-SK" dirty="0" err="1"/>
              <a:t>Dynamic</a:t>
            </a:r>
            <a:r>
              <a:rPr lang="sk-SK" dirty="0"/>
              <a:t> </a:t>
            </a:r>
            <a:r>
              <a:rPr lang="sk-SK" dirty="0" err="1"/>
              <a:t>light</a:t>
            </a:r>
            <a:r>
              <a:rPr lang="sk-SK" dirty="0"/>
              <a:t> </a:t>
            </a:r>
            <a:r>
              <a:rPr lang="sk-SK" dirty="0" err="1"/>
              <a:t>assist</a:t>
            </a:r>
            <a:r>
              <a:rPr lang="sk-SK" dirty="0"/>
              <a:t>	</a:t>
            </a:r>
          </a:p>
          <a:p>
            <a:r>
              <a:rPr lang="sk-SK" dirty="0"/>
              <a:t>Dažďový senzor	</a:t>
            </a:r>
            <a:endParaRPr lang="sk-SK" dirty="0" smtClean="0"/>
          </a:p>
        </p:txBody>
      </p:sp>
      <p:sp>
        <p:nvSpPr>
          <p:cNvPr id="4" name="Obdĺžnik 3"/>
          <p:cNvSpPr/>
          <p:nvPr/>
        </p:nvSpPr>
        <p:spPr>
          <a:xfrm>
            <a:off x="457200" y="1196752"/>
            <a:ext cx="83632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smtClean="0"/>
              <a:t>Pomáhajú riadiť auto</a:t>
            </a:r>
            <a:r>
              <a:rPr lang="de-DE" sz="2400" dirty="0" smtClean="0"/>
              <a:t>: </a:t>
            </a:r>
            <a:r>
              <a:rPr lang="sk-SK" sz="2400" dirty="0" smtClean="0"/>
              <a:t>zabrániť nehode, ochrániť posádku.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45359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8301" y="274638"/>
            <a:ext cx="8817500" cy="994122"/>
          </a:xfrm>
        </p:spPr>
        <p:txBody>
          <a:bodyPr>
            <a:noAutofit/>
          </a:bodyPr>
          <a:lstStyle/>
          <a:p>
            <a:r>
              <a:rPr lang="sk-SK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Elektronický stabilizačný systém (ESP)</a:t>
            </a:r>
            <a:endParaRPr lang="sk-SK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ástupný symbol obsahu 1"/>
          <p:cNvSpPr>
            <a:spLocks noGrp="1"/>
          </p:cNvSpPr>
          <p:nvPr>
            <p:ph idx="1"/>
          </p:nvPr>
        </p:nvSpPr>
        <p:spPr>
          <a:xfrm>
            <a:off x="1043608" y="5026040"/>
            <a:ext cx="2746150" cy="634075"/>
          </a:xfrm>
        </p:spPr>
        <p:txBody>
          <a:bodyPr/>
          <a:lstStyle/>
          <a:p>
            <a:pPr marL="109728" indent="0">
              <a:buNone/>
            </a:pPr>
            <a:r>
              <a:rPr lang="sk-SK" dirty="0" err="1" smtClean="0"/>
              <a:t>Nedotáčavosť</a:t>
            </a:r>
            <a:endParaRPr lang="sk-SK" dirty="0" smtClean="0"/>
          </a:p>
        </p:txBody>
      </p:sp>
      <p:pic>
        <p:nvPicPr>
          <p:cNvPr id="5" name="Obrázok 4" descr="http://www.autolexicon.net/obr_clanky/cs_esp_0021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66874"/>
            <a:ext cx="4271741" cy="2411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ok 5" descr="http://www.autolexicon.net/obr_clanky/cs_esp_002a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348880"/>
            <a:ext cx="4353004" cy="244720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ástupný symbol obsahu 1"/>
          <p:cNvSpPr txBox="1">
            <a:spLocks/>
          </p:cNvSpPr>
          <p:nvPr/>
        </p:nvSpPr>
        <p:spPr>
          <a:xfrm>
            <a:off x="5632459" y="5021785"/>
            <a:ext cx="2376102" cy="63407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sk-SK" dirty="0" err="1" smtClean="0"/>
              <a:t>Pretáčavosť</a:t>
            </a:r>
            <a:endParaRPr lang="sk-SK" dirty="0" smtClean="0"/>
          </a:p>
        </p:txBody>
      </p:sp>
      <p:sp>
        <p:nvSpPr>
          <p:cNvPr id="2" name="Obdĺžnik 1"/>
          <p:cNvSpPr/>
          <p:nvPr/>
        </p:nvSpPr>
        <p:spPr>
          <a:xfrm>
            <a:off x="179512" y="1112666"/>
            <a:ext cx="8817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smtClean="0"/>
              <a:t>Vie, </a:t>
            </a:r>
            <a:r>
              <a:rPr lang="sk-SK" dirty="0"/>
              <a:t>kam vodič chce ísť a kam ide vozidlo</a:t>
            </a:r>
          </a:p>
        </p:txBody>
      </p:sp>
      <p:sp>
        <p:nvSpPr>
          <p:cNvPr id="8" name="Obdĺžnik 7"/>
          <p:cNvSpPr/>
          <p:nvPr/>
        </p:nvSpPr>
        <p:spPr>
          <a:xfrm>
            <a:off x="179512" y="1529132"/>
            <a:ext cx="8817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s</a:t>
            </a:r>
            <a:r>
              <a:rPr lang="sk-SK" dirty="0" err="1" smtClean="0"/>
              <a:t>enzory</a:t>
            </a:r>
            <a:r>
              <a:rPr lang="sk-SK" dirty="0" smtClean="0"/>
              <a:t> →</a:t>
            </a:r>
            <a:r>
              <a:rPr lang="de-DE" dirty="0" smtClean="0"/>
              <a:t> </a:t>
            </a:r>
            <a:r>
              <a:rPr lang="de-DE" dirty="0" err="1" smtClean="0"/>
              <a:t>riadiaca</a:t>
            </a:r>
            <a:r>
              <a:rPr lang="de-DE" dirty="0" smtClean="0"/>
              <a:t> </a:t>
            </a:r>
            <a:r>
              <a:rPr lang="de-DE" dirty="0" err="1" smtClean="0"/>
              <a:t>jednotka</a:t>
            </a:r>
            <a:r>
              <a:rPr lang="de-DE" dirty="0" smtClean="0"/>
              <a:t> </a:t>
            </a:r>
            <a:r>
              <a:rPr lang="sk-SK" dirty="0" smtClean="0"/>
              <a:t>→</a:t>
            </a:r>
            <a:r>
              <a:rPr lang="de-DE" dirty="0" smtClean="0"/>
              <a:t> </a:t>
            </a:r>
            <a:r>
              <a:rPr lang="de-DE" dirty="0" err="1" smtClean="0"/>
              <a:t>akcia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0476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421451"/>
            <a:ext cx="8229600" cy="855421"/>
          </a:xfrm>
        </p:spPr>
        <p:txBody>
          <a:bodyPr/>
          <a:lstStyle/>
          <a:p>
            <a:r>
              <a:rPr lang="sk-SK" dirty="0" smtClean="0"/>
              <a:t>Robotické auto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Vlastný prínos</a:t>
            </a:r>
            <a:endParaRPr lang="sk-SK" dirty="0"/>
          </a:p>
        </p:txBody>
      </p:sp>
      <p:pic>
        <p:nvPicPr>
          <p:cNvPr id="4" name="Obrázok 3" descr="C:\Users\Janko\AppData\Local\Microsoft\Windows\Temporary Internet Files\Content.Word\IMG_6417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300928"/>
            <a:ext cx="4946319" cy="37115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62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Môj prvý robot</a:t>
            </a:r>
            <a:endParaRPr lang="sk-SK" dirty="0"/>
          </a:p>
        </p:txBody>
      </p:sp>
      <p:pic>
        <p:nvPicPr>
          <p:cNvPr id="4" name="Obrázok 3"/>
          <p:cNvPicPr/>
          <p:nvPr/>
        </p:nvPicPr>
        <p:blipFill>
          <a:blip r:embed="rId3"/>
          <a:stretch>
            <a:fillRect/>
          </a:stretch>
        </p:blipFill>
        <p:spPr>
          <a:xfrm>
            <a:off x="145074" y="3789040"/>
            <a:ext cx="4608512" cy="1679339"/>
          </a:xfrm>
          <a:prstGeom prst="rect">
            <a:avLst/>
          </a:prstGeom>
        </p:spPr>
      </p:pic>
      <p:pic>
        <p:nvPicPr>
          <p:cNvPr id="5" name="Obrázok 4" descr="C:\Users\Janko\AppData\Local\Microsoft\Windows\Temporary Internet Files\Content.Word\IMG_6505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1" y="3219907"/>
            <a:ext cx="3754760" cy="28176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73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Robot </a:t>
            </a:r>
            <a:r>
              <a:rPr lang="sk-SK" dirty="0" smtClean="0"/>
              <a:t>ovládaný </a:t>
            </a:r>
            <a:r>
              <a:rPr lang="sk-SK" dirty="0" smtClean="0"/>
              <a:t>cez </a:t>
            </a:r>
            <a:r>
              <a:rPr lang="sk-SK" dirty="0" err="1" smtClean="0"/>
              <a:t>Bluetooth</a:t>
            </a:r>
            <a:endParaRPr lang="sk-SK" dirty="0"/>
          </a:p>
        </p:txBody>
      </p:sp>
      <p:pic>
        <p:nvPicPr>
          <p:cNvPr id="4" name="Obrázok 3"/>
          <p:cNvPicPr/>
          <p:nvPr/>
        </p:nvPicPr>
        <p:blipFill>
          <a:blip r:embed="rId3"/>
          <a:stretch>
            <a:fillRect/>
          </a:stretch>
        </p:blipFill>
        <p:spPr>
          <a:xfrm>
            <a:off x="1403648" y="2132856"/>
            <a:ext cx="639618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2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8839246" cy="43610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935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prezentácia rp6">
      <a:dk1>
        <a:srgbClr val="000000"/>
      </a:dk1>
      <a:lt1>
        <a:srgbClr val="8ECD4C"/>
      </a:lt1>
      <a:dk2>
        <a:srgbClr val="000000"/>
      </a:dk2>
      <a:lt2>
        <a:srgbClr val="DC9E1F"/>
      </a:lt2>
      <a:accent1>
        <a:srgbClr val="FF0000"/>
      </a:accent1>
      <a:accent2>
        <a:srgbClr val="00B050"/>
      </a:accent2>
      <a:accent3>
        <a:srgbClr val="FF0000"/>
      </a:accent3>
      <a:accent4>
        <a:srgbClr val="002060"/>
      </a:accent4>
      <a:accent5>
        <a:srgbClr val="23E155"/>
      </a:accent5>
      <a:accent6>
        <a:srgbClr val="F9F913"/>
      </a:accent6>
      <a:hlink>
        <a:srgbClr val="FF0000"/>
      </a:hlink>
      <a:folHlink>
        <a:srgbClr val="31E8FB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9291</TotalTime>
  <Words>964</Words>
  <Application>Microsoft Office PowerPoint</Application>
  <PresentationFormat>Prezentácia na obrazovke (4:3)</PresentationFormat>
  <Paragraphs>343</Paragraphs>
  <Slides>24</Slides>
  <Notes>18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24</vt:i4>
      </vt:variant>
    </vt:vector>
  </HeadingPairs>
  <TitlesOfParts>
    <vt:vector size="25" baseType="lpstr">
      <vt:lpstr>Hala</vt:lpstr>
      <vt:lpstr>ASISTENČNÉ SYSTÉMY  V AUTOMOBILOCH </vt:lpstr>
      <vt:lpstr>Viac áut ...</vt:lpstr>
      <vt:lpstr>... viac nehôd</vt:lpstr>
      <vt:lpstr>Asistenčné systémy</vt:lpstr>
      <vt:lpstr>Elektronický stabilizačný systém (ESP)</vt:lpstr>
      <vt:lpstr>Vlastný prínos</vt:lpstr>
      <vt:lpstr>Môj prvý robot</vt:lpstr>
      <vt:lpstr>Robot ovládaný cez Bluetooth</vt:lpstr>
      <vt:lpstr>Prezentácia programu PowerPoint</vt:lpstr>
      <vt:lpstr>Prvý asistenčný systém</vt:lpstr>
      <vt:lpstr>Ďalšie asistenčné systémy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Záver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Janko mederly</dc:creator>
  <cp:lastModifiedBy>Janko mederly</cp:lastModifiedBy>
  <cp:revision>78</cp:revision>
  <dcterms:created xsi:type="dcterms:W3CDTF">2016-04-30T16:19:32Z</dcterms:created>
  <dcterms:modified xsi:type="dcterms:W3CDTF">2016-05-07T16:18:48Z</dcterms:modified>
</cp:coreProperties>
</file>