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80" r:id="rId4"/>
    <p:sldId id="279" r:id="rId5"/>
    <p:sldId id="278" r:id="rId6"/>
    <p:sldId id="268" r:id="rId7"/>
    <p:sldId id="269" r:id="rId8"/>
    <p:sldId id="270" r:id="rId9"/>
    <p:sldId id="294" r:id="rId10"/>
    <p:sldId id="271" r:id="rId11"/>
    <p:sldId id="272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5" r:id="rId24"/>
    <p:sldId id="293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3366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88644" autoAdjust="0"/>
  </p:normalViewPr>
  <p:slideViewPr>
    <p:cSldViewPr snapToObjects="1">
      <p:cViewPr>
        <p:scale>
          <a:sx n="60" d="100"/>
          <a:sy n="60" d="100"/>
        </p:scale>
        <p:origin x="-122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1851-2AD6-4D09-9233-A01AF90887B5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3515-0B3C-44AD-9EFF-1E3DA1A3ED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3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Dúfam že sa vám moja práca páčila a že Vás zaujala, ak by ste si chceli viac prečítať, môžete si pozrieť moju </a:t>
            </a:r>
            <a:r>
              <a:rPr lang="sk-SK" dirty="0" err="1" smtClean="0"/>
              <a:t>rP</a:t>
            </a:r>
            <a:r>
              <a:rPr lang="sk-SK" dirty="0" smtClean="0"/>
              <a:t>. Avšak</a:t>
            </a:r>
            <a:r>
              <a:rPr lang="sk-SK" baseline="0" dirty="0" smtClean="0"/>
              <a:t> keby ste si chceli vyskúšať takéhoto robota spraviť doma moja </a:t>
            </a:r>
            <a:r>
              <a:rPr lang="sk-SK" baseline="0" dirty="0" err="1" smtClean="0"/>
              <a:t>rP</a:t>
            </a:r>
            <a:r>
              <a:rPr lang="sk-SK" baseline="0" dirty="0" smtClean="0"/>
              <a:t> je aj na tejto stránke spolu s všetkými programami, schémami a </a:t>
            </a:r>
            <a:r>
              <a:rPr lang="sk-SK" baseline="0" dirty="0" err="1" smtClean="0"/>
              <a:t>prezentáciov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55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r>
              <a:rPr lang="sk-SK" dirty="0" smtClean="0"/>
              <a:t>V mojej </a:t>
            </a:r>
            <a:r>
              <a:rPr lang="sk-SK" dirty="0" err="1" smtClean="0"/>
              <a:t>RP</a:t>
            </a:r>
            <a:r>
              <a:rPr lang="sk-SK" dirty="0" smtClean="0"/>
              <a:t> som opísal 20 asistenčných systémov</a:t>
            </a:r>
            <a:r>
              <a:rPr lang="sk-SK" baseline="0" dirty="0" smtClean="0"/>
              <a:t> ale z časového dôvody vysvetlím iba jeden – ESP.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0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 vie kam chce ísť vodič a kam vozidlo. Ak auto dostane jeden z týchto šmykov, ESP ihneď zareaguje aby vozidlo išlo po želanej dráhe.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nedotáčavom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vonkajšou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zadné koleso na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vnutornej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vnútornou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pribrzdí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koleso na vonkajšej 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dôsledku časového obmedzenia už ideme na vlastní prínos.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vlastný prínos som vytvoril robotické auto ovládané z tabletu alebo z počítača, pre ktoré programujem a skúšam rôzne asistenčné systémy, napr. city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Robota som vyrobil doma zo stavebnice, ktorá obsahovala kolesá, motory a podvozok.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8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Najprv som</a:t>
            </a:r>
            <a:r>
              <a:rPr lang="sk-SK" baseline="0" dirty="0" smtClean="0"/>
              <a:t> si poskladal robota ktorý keď stlačíme vypínač ide rovno. Na tomto obrázku môžeme vidieť schému zapojenia a na tomto poskladaného robota.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si spravil robota ovládaného cez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z mobilu alebo tabletu neskôr aj z počítača. Na </a:t>
            </a:r>
            <a:r>
              <a:rPr lang="sk-SK" baseline="0" dirty="0" err="1" smtClean="0"/>
              <a:t>tablet</a:t>
            </a:r>
            <a:r>
              <a:rPr lang="sk-SK" baseline="0" dirty="0" smtClean="0"/>
              <a:t> som nainštaloval aplikáciu robot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control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52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spravil prvý asistenčný systém</a:t>
            </a:r>
            <a:r>
              <a:rPr lang="sk-SK" baseline="0" dirty="0" smtClean="0"/>
              <a:t> ktorý zabrzdí pred prekážkou. Vzdialenosť od prekážky zisťuje pomocou ultrazvukového senzora </a:t>
            </a:r>
            <a:r>
              <a:rPr lang="sk-SK" baseline="0" dirty="0" err="1" smtClean="0"/>
              <a:t>HC</a:t>
            </a:r>
            <a:r>
              <a:rPr lang="sk-SK" baseline="0" dirty="0" smtClean="0"/>
              <a:t> – SR04. Keď je robot bližšie ako 50cm pred prekážkou odošle varovanie do tabletu alebo počítača. Ak je robot 15cm alebo bližšie k prekážke automaticky zastane.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Spravil</a:t>
            </a:r>
            <a:r>
              <a:rPr lang="sk-SK" baseline="0" dirty="0" smtClean="0"/>
              <a:t> som pre svojho robota ešte aj ďalšie asistenčné systémy. Pomocou </a:t>
            </a:r>
            <a:r>
              <a:rPr lang="sk-SK" baseline="0" dirty="0" err="1" smtClean="0"/>
              <a:t>tempomatu</a:t>
            </a:r>
            <a:r>
              <a:rPr lang="sk-SK" baseline="0" dirty="0" smtClean="0"/>
              <a:t> si vieme vybrať 8 rýchlostí motorov: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najrýchlejšie, veľmi rýchlo, rýchlo, viac než stredne rýchlo, stredne rýchlo, menej než stredne rýchlo, pomaly, najpomalšie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máme zapnutý asistent uhýbania sa prekážke, robot keď uvidí prekážku bližšie ako 50cm tak sa začne točiť až kým neuvidí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voľnú cestu tzn. pokým neuvidí prekážku ďalej ako 50cm.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robota som pridal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aj s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modulom,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odosiela obraz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počítača.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môjho robota som dal niekoľko svetiel – diaľkové, stretávacie, denné, zadné, smerovky, brzdové a spiatočku.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Asistent prepínania svetiel prepína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ďiaľkové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 denné svetlá podľa toho či je tma lebo nie, citlivosť systému sa dá nastaviť.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aistenčné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systémy budem ukazovať popritom ako budem hovoriť)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11. 5. 2016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janmederly/rp6" TargetMode="External"/><Relationship Id="rId7" Type="http://schemas.openxmlformats.org/officeDocument/2006/relationships/hyperlink" Target="https://www.youtube.com/watch?v=yOVvAsTWFk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dt1vWqU7Co" TargetMode="External"/><Relationship Id="rId5" Type="http://schemas.openxmlformats.org/officeDocument/2006/relationships/hyperlink" Target="https://www.youtube.com/watch?v=Y4KByr28Bs0" TargetMode="External"/><Relationship Id="rId4" Type="http://schemas.openxmlformats.org/officeDocument/2006/relationships/hyperlink" Target="https://www.youtube.com/watch?v=7pQgb9L64ZI" TargetMode="Externa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60768" y="1805462"/>
            <a:ext cx="7772400" cy="1829761"/>
          </a:xfrm>
        </p:spPr>
        <p:txBody>
          <a:bodyPr/>
          <a:lstStyle/>
          <a:p>
            <a:r>
              <a:rPr lang="sk-SK" dirty="0" smtClean="0"/>
              <a:t>ASISTENČNÉ SYSTÉMY </a:t>
            </a:r>
            <a:br>
              <a:rPr lang="sk-SK" dirty="0" smtClean="0"/>
            </a:br>
            <a:r>
              <a:rPr lang="sk-SK" dirty="0" smtClean="0"/>
              <a:t>V AUTOMOBILOCH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Mederly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1606"/>
            <a:ext cx="4017858" cy="301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cleantechnica.com/files/2015/09/Porsche-Mission-E-conce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4" y="116632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dn.autocar.co.uk/sites/autocar.co.uk/files/styles/gallery_slide/public/lamborghini-aventador-10_0.jpg?itok=Czj6iqo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269"/>
            <a:ext cx="2734072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79720"/>
          </a:xfrm>
        </p:spPr>
        <p:txBody>
          <a:bodyPr>
            <a:normAutofit/>
          </a:bodyPr>
          <a:lstStyle/>
          <a:p>
            <a:r>
              <a:rPr lang="sk-SK" dirty="0" smtClean="0"/>
              <a:t>Ultrazvukový senzor </a:t>
            </a:r>
            <a:r>
              <a:rPr lang="sk-SK" dirty="0" err="1" smtClean="0"/>
              <a:t>HC</a:t>
            </a:r>
            <a:r>
              <a:rPr lang="sk-SK" dirty="0" smtClean="0"/>
              <a:t> – SR04</a:t>
            </a:r>
          </a:p>
          <a:p>
            <a:r>
              <a:rPr lang="sk-SK" dirty="0" smtClean="0"/>
              <a:t>50cm – upozornenie</a:t>
            </a:r>
          </a:p>
          <a:p>
            <a:r>
              <a:rPr lang="sk-SK" dirty="0" smtClean="0"/>
              <a:t>15cm – zastavenie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asistenčný systém</a:t>
            </a:r>
            <a:endParaRPr lang="sk-SK" dirty="0"/>
          </a:p>
        </p:txBody>
      </p:sp>
      <p:pic>
        <p:nvPicPr>
          <p:cNvPr id="5122" name="Picture 2" descr="http://microcontrollerelectronics.com/wp-content/uploads/2014/10/HCSR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5813575" cy="34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Tempomat</a:t>
            </a:r>
            <a:r>
              <a:rPr lang="sk-SK" dirty="0"/>
              <a:t>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vyhýbania sa prekážke</a:t>
            </a:r>
          </a:p>
          <a:p>
            <a:r>
              <a:rPr lang="sk-SK" dirty="0" smtClean="0"/>
              <a:t>Kamera  </a:t>
            </a:r>
          </a:p>
          <a:p>
            <a:r>
              <a:rPr lang="sk-SK" dirty="0"/>
              <a:t>Svetlá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prepínania sa </a:t>
            </a:r>
            <a:r>
              <a:rPr lang="sk-SK" dirty="0"/>
              <a:t>svetiel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asistenčné systémy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2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970038" y="3049868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982743" y="1832272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982754" y="891874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580228" y="3622656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580228" y="2743870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601759" y="3049870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673894" y="2005752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573867" y="3049870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998929" y="891874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5265420" y="891874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444088" y="4543698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845449" y="4543698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1184750" y="4327598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177950" y="2617820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449758" y="2005751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953814" y="2617819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574630" y="2885668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689781" y="1615233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574636" y="1668071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754929" y="1503874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5058270" y="2311786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5058270" y="2311788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418310" y="3049870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>
            <a:off x="5418310" y="3622656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204103" y="3553628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793049" y="4988298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8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023701" y="4797152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ál 57"/>
          <p:cNvSpPr/>
          <p:nvPr/>
        </p:nvSpPr>
        <p:spPr>
          <a:xfrm>
            <a:off x="2452783" y="1833017"/>
            <a:ext cx="2788857" cy="1776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903044" y="4950539"/>
            <a:ext cx="187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16 MHz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 </a:t>
            </a:r>
            <a:r>
              <a:rPr lang="sk-SK" dirty="0" err="1" smtClean="0"/>
              <a:t>KB</a:t>
            </a:r>
            <a:r>
              <a:rPr lang="sk-SK" dirty="0" smtClean="0"/>
              <a:t> RAM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32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FLASH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EEPROM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2" descr="http://www.elecrow.com/bmz_cache/7/72e054a90063c9102ca7f7a62144e726.image.998x6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6" y="4774435"/>
            <a:ext cx="2822767" cy="1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ál 62"/>
          <p:cNvSpPr/>
          <p:nvPr/>
        </p:nvSpPr>
        <p:spPr>
          <a:xfrm>
            <a:off x="2305984" y="95468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AMS00298PM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20 </a:t>
            </a:r>
            <a:r>
              <a:rPr lang="sk-SK" dirty="0" err="1" smtClean="0"/>
              <a:t>mA</a:t>
            </a:r>
            <a:r>
              <a:rPr lang="sk-SK" dirty="0" smtClean="0"/>
              <a:t> → 2 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" name="Picture 4" descr="https://www.olimex.com/Products/Power/BATTERY-LIPO6600mAh/images/BATTERY-LIPO6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5" y="3623273"/>
            <a:ext cx="2865668" cy="3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ál 60"/>
          <p:cNvSpPr/>
          <p:nvPr/>
        </p:nvSpPr>
        <p:spPr>
          <a:xfrm>
            <a:off x="4020179" y="3666109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6600 </a:t>
            </a:r>
            <a:r>
              <a:rPr lang="sk-SK" dirty="0" err="1" smtClean="0"/>
              <a:t>mAh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3,0 – 4,2 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49658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ál 63"/>
          <p:cNvSpPr/>
          <p:nvPr/>
        </p:nvSpPr>
        <p:spPr>
          <a:xfrm>
            <a:off x="1425873" y="364909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2887725" y="5258227"/>
            <a:ext cx="307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6,0-8,4 V → 5 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Obmedzuje vysoký prúd</a:t>
            </a:r>
          </a:p>
        </p:txBody>
      </p:sp>
    </p:spTree>
    <p:extLst>
      <p:ext uri="{BB962C8B-B14F-4D97-AF65-F5344CB8AC3E}">
        <p14:creationId xmlns:p14="http://schemas.microsoft.com/office/powerpoint/2010/main" val="2384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683568" y="-8512"/>
            <a:ext cx="7767232" cy="6866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4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3" name="Picture 2" descr="http://cdn.instructables.com/FXH/T713/HYZX8XS1/FXHT713HYZX8XS1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7074" y="4084094"/>
            <a:ext cx="321568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ál 58"/>
          <p:cNvSpPr/>
          <p:nvPr/>
        </p:nvSpPr>
        <p:spPr>
          <a:xfrm>
            <a:off x="6023701" y="170216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246462" y="5289974"/>
            <a:ext cx="2777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slúži na komunikáciu</a:t>
            </a:r>
          </a:p>
        </p:txBody>
      </p:sp>
    </p:spTree>
    <p:extLst>
      <p:ext uri="{BB962C8B-B14F-4D97-AF65-F5344CB8AC3E}">
        <p14:creationId xmlns:p14="http://schemas.microsoft.com/office/powerpoint/2010/main" val="20038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255442" y="376393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8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08536"/>
            <a:ext cx="838736" cy="67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7" name="Picture 4" descr="http://robu.in/wp-content/uploads/2014/08/hc-sr04_ultrasonic_sensor_distance_measuring_module_1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" y="5157192"/>
            <a:ext cx="1376108" cy="1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ál 59"/>
          <p:cNvSpPr/>
          <p:nvPr/>
        </p:nvSpPr>
        <p:spPr>
          <a:xfrm>
            <a:off x="6063051" y="2616294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2" name="Obrázok 51" descr="http://www.studiobyvania.sk/images_upd/products/gACV7Uvh9KZT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8"/>
          <a:stretch/>
        </p:blipFill>
        <p:spPr bwMode="auto">
          <a:xfrm>
            <a:off x="3330192" y="4882306"/>
            <a:ext cx="240911" cy="1787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Skupina 3"/>
          <p:cNvGrpSpPr/>
          <p:nvPr/>
        </p:nvGrpSpPr>
        <p:grpSpPr>
          <a:xfrm flipH="1">
            <a:off x="1800734" y="5288110"/>
            <a:ext cx="1284343" cy="974725"/>
            <a:chOff x="6389144" y="5260172"/>
            <a:chExt cx="1284343" cy="974725"/>
          </a:xfrm>
        </p:grpSpPr>
        <p:sp>
          <p:nvSpPr>
            <p:cNvPr id="74" name="Oblúk 73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5" name="Oblúk 74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6" name="Oblúk 75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7" name="Oblúk 76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8" name="Oblúk 77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79" name="Oblúk 78"/>
          <p:cNvSpPr/>
          <p:nvPr/>
        </p:nvSpPr>
        <p:spPr>
          <a:xfrm rot="10800000">
            <a:off x="2918001" y="5085182"/>
            <a:ext cx="498704" cy="124747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0" name="Oblúk 79"/>
          <p:cNvSpPr/>
          <p:nvPr/>
        </p:nvSpPr>
        <p:spPr>
          <a:xfrm rot="10800000">
            <a:off x="2285927" y="4882306"/>
            <a:ext cx="997343" cy="168790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1" name="Oblúk 80"/>
          <p:cNvSpPr/>
          <p:nvPr/>
        </p:nvSpPr>
        <p:spPr>
          <a:xfrm rot="10800000">
            <a:off x="1732697" y="4654832"/>
            <a:ext cx="1245670" cy="2108177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17831" y="4946711"/>
            <a:ext cx="3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b="1" dirty="0" smtClean="0"/>
              <a:t>d = v × 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= 340 m/s = 0,034 cm / µs</a:t>
            </a:r>
            <a:endParaRPr lang="sk-SK" dirty="0"/>
          </a:p>
        </p:txBody>
      </p:sp>
      <p:pic>
        <p:nvPicPr>
          <p:cNvPr id="82" name="Obrázok 81"/>
          <p:cNvPicPr/>
          <p:nvPr/>
        </p:nvPicPr>
        <p:blipFill rotWithShape="1">
          <a:blip r:embed="rId5"/>
          <a:srcRect l="3641" t="50000" b="33090"/>
          <a:stretch/>
        </p:blipFill>
        <p:spPr>
          <a:xfrm>
            <a:off x="4139952" y="5949280"/>
            <a:ext cx="4842598" cy="565644"/>
          </a:xfrm>
          <a:prstGeom prst="rect">
            <a:avLst/>
          </a:prstGeom>
        </p:spPr>
      </p:pic>
      <p:cxnSp>
        <p:nvCxnSpPr>
          <p:cNvPr id="13" name="Rovná spojovacia šípka 12"/>
          <p:cNvCxnSpPr/>
          <p:nvPr/>
        </p:nvCxnSpPr>
        <p:spPr>
          <a:xfrm flipV="1">
            <a:off x="1612657" y="5211568"/>
            <a:ext cx="1728668" cy="69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2112690" y="4882306"/>
            <a:ext cx="8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919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Viac áut ...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032" name="Picture 8" descr="http://flakotorka.cekuj.net/flakotorka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1" y="1257469"/>
            <a:ext cx="7807364" cy="50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ál 1"/>
          <p:cNvSpPr/>
          <p:nvPr/>
        </p:nvSpPr>
        <p:spPr>
          <a:xfrm>
            <a:off x="1" y="1970872"/>
            <a:ext cx="2442906" cy="1490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ál 51"/>
          <p:cNvSpPr/>
          <p:nvPr/>
        </p:nvSpPr>
        <p:spPr>
          <a:xfrm>
            <a:off x="1178915" y="1030533"/>
            <a:ext cx="1245384" cy="1016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146" name="Picture 2" descr="http://i.imgur.com/YvHbI9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64608"/>
          <a:stretch/>
        </p:blipFill>
        <p:spPr bwMode="auto">
          <a:xfrm>
            <a:off x="1821440" y="5094254"/>
            <a:ext cx="1352025" cy="14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BlokTextu 55"/>
          <p:cNvSpPr txBox="1"/>
          <p:nvPr/>
        </p:nvSpPr>
        <p:spPr>
          <a:xfrm>
            <a:off x="477794" y="5061806"/>
            <a:ext cx="140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5 </a:t>
            </a:r>
            <a:r>
              <a:rPr lang="sk-SK" dirty="0" err="1" smtClean="0"/>
              <a:t>Mpix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1080p30</a:t>
            </a:r>
            <a:endParaRPr lang="sk-SK" dirty="0"/>
          </a:p>
        </p:txBody>
      </p:sp>
      <p:sp>
        <p:nvSpPr>
          <p:cNvPr id="65" name="BlokTextu 64"/>
          <p:cNvSpPr txBox="1"/>
          <p:nvPr/>
        </p:nvSpPr>
        <p:spPr>
          <a:xfrm>
            <a:off x="3416706" y="5061806"/>
            <a:ext cx="259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 err="1" smtClean="0"/>
              <a:t>RPi</a:t>
            </a:r>
            <a:r>
              <a:rPr lang="sk-SK" sz="1600" dirty="0" smtClean="0"/>
              <a:t> verzia 2 model 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ARM Cortex-A7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4 jadrá x 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1 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846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http://www.distrelec.sk/Web/WebShopImages/landscape_large/_t/if/excelitas-u-1160-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9" b="22043"/>
          <a:stretch/>
        </p:blipFill>
        <p:spPr bwMode="auto">
          <a:xfrm rot="5400000">
            <a:off x="-656271" y="5378674"/>
            <a:ext cx="2028509" cy="6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ál 61"/>
          <p:cNvSpPr/>
          <p:nvPr/>
        </p:nvSpPr>
        <p:spPr>
          <a:xfrm>
            <a:off x="4634681" y="0"/>
            <a:ext cx="1987905" cy="855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755576" y="4850843"/>
            <a:ext cx="3838575" cy="1800225"/>
            <a:chOff x="1083374" y="4850843"/>
            <a:chExt cx="3838575" cy="1800225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74" y="4850843"/>
              <a:ext cx="3838575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Rovná spojovacia šípka 3"/>
            <p:cNvCxnSpPr/>
            <p:nvPr/>
          </p:nvCxnSpPr>
          <p:spPr>
            <a:xfrm flipH="1">
              <a:off x="2761419" y="5517232"/>
              <a:ext cx="59178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37128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55893"/>
            <a:ext cx="95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52158"/>
            <a:ext cx="4362772" cy="100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403648" y="5157192"/>
            <a:ext cx="150566" cy="3279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6103" y="-721847"/>
            <a:ext cx="5408548" cy="823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59"/>
            <a:ext cx="8208912" cy="64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Práca je k dispozícii na adrese:</a:t>
            </a:r>
            <a:endParaRPr lang="sk-SK" dirty="0" smtClean="0">
              <a:hlinkClick r:id="rId3"/>
            </a:endParaRPr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github.com/janmederly/rp6</a:t>
            </a:r>
            <a:endParaRPr lang="sk-SK" dirty="0" smtClean="0"/>
          </a:p>
          <a:p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Videá:</a:t>
            </a:r>
          </a:p>
          <a:p>
            <a:r>
              <a:rPr lang="sk-SK" sz="2000" dirty="0">
                <a:hlinkClick r:id="rId4"/>
              </a:rPr>
              <a:t>https://</a:t>
            </a:r>
            <a:r>
              <a:rPr lang="sk-SK" sz="2000" dirty="0" smtClean="0">
                <a:hlinkClick r:id="rId4"/>
              </a:rPr>
              <a:t>www.youtube.com/watch?v=7pQgb9L64ZI</a:t>
            </a:r>
            <a:endParaRPr lang="sk-SK" sz="2000" dirty="0" smtClean="0"/>
          </a:p>
          <a:p>
            <a:r>
              <a:rPr lang="sk-SK" sz="2000" dirty="0">
                <a:hlinkClick r:id="rId5"/>
              </a:rPr>
              <a:t>https://</a:t>
            </a:r>
            <a:r>
              <a:rPr lang="sk-SK" sz="2000" dirty="0" smtClean="0">
                <a:hlinkClick r:id="rId5"/>
              </a:rPr>
              <a:t>www.youtube.com/watch?v=Y4KByr28Bs0</a:t>
            </a:r>
            <a:endParaRPr lang="sk-SK" sz="2000" dirty="0" smtClean="0"/>
          </a:p>
          <a:p>
            <a:r>
              <a:rPr lang="sk-SK" sz="2000" dirty="0">
                <a:hlinkClick r:id="rId6"/>
              </a:rPr>
              <a:t>https://</a:t>
            </a:r>
            <a:r>
              <a:rPr lang="sk-SK" sz="2000" dirty="0" smtClean="0">
                <a:hlinkClick r:id="rId6"/>
              </a:rPr>
              <a:t>www.youtube.com/watch?v=Sdt1vWqU7Co</a:t>
            </a:r>
            <a:endParaRPr lang="sk-SK" sz="2000" dirty="0" smtClean="0"/>
          </a:p>
          <a:p>
            <a:r>
              <a:rPr lang="sk-SK" sz="2000" dirty="0">
                <a:hlinkClick r:id="rId7"/>
              </a:rPr>
              <a:t>https://</a:t>
            </a:r>
            <a:r>
              <a:rPr lang="sk-SK" sz="2000" dirty="0" smtClean="0">
                <a:hlinkClick r:id="rId7"/>
              </a:rPr>
              <a:t>www.youtube.com/watch?v=yOVvAsTWFkM</a:t>
            </a:r>
            <a:endParaRPr lang="sk-SK" sz="2000" dirty="0" smtClean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330136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27585" y="5124624"/>
            <a:ext cx="8316415" cy="1155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1,2 mil. ľudí zomrie / rok</a:t>
            </a:r>
          </a:p>
          <a:p>
            <a:pPr marL="393192" lvl="1" indent="0">
              <a:buNone/>
            </a:pPr>
            <a:r>
              <a:rPr lang="sk-SK" dirty="0" smtClean="0"/>
              <a:t>Európa: 26000 mŕtvych a 199000 zranených (2013)</a:t>
            </a:r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... viac nehôd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4" name="Picture 2" descr="http://www.minv.sk/swift_data/source/hasici_a_zachranari/farkasova_foto/rok_2014/januar_2014/dopravna_nehoda_troch_osobnych_motorovych_vozidiel_v_katastralnom_uzemi_obce_trnovec_nad_vahom/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26858"/>
          <a:stretch/>
        </p:blipFill>
        <p:spPr bwMode="auto">
          <a:xfrm>
            <a:off x="575291" y="1612574"/>
            <a:ext cx="8029157" cy="3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3754760" cy="488506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sk-SK" dirty="0"/>
          </a:p>
          <a:p>
            <a:r>
              <a:rPr lang="sk-SK" dirty="0" err="1"/>
              <a:t>Airbag</a:t>
            </a:r>
            <a:r>
              <a:rPr lang="sk-SK" dirty="0"/>
              <a:t>	</a:t>
            </a:r>
          </a:p>
          <a:p>
            <a:r>
              <a:rPr lang="sk-SK" dirty="0" err="1"/>
              <a:t>Antiblokovací</a:t>
            </a:r>
            <a:r>
              <a:rPr lang="sk-SK" dirty="0"/>
              <a:t> systém – </a:t>
            </a:r>
            <a:r>
              <a:rPr lang="sk-SK" dirty="0" err="1"/>
              <a:t>ABS</a:t>
            </a:r>
            <a:r>
              <a:rPr lang="sk-SK" dirty="0"/>
              <a:t>	</a:t>
            </a:r>
          </a:p>
          <a:p>
            <a:r>
              <a:rPr lang="sk-SK" dirty="0"/>
              <a:t>Regulácia </a:t>
            </a:r>
            <a:r>
              <a:rPr lang="sk-SK" dirty="0" err="1"/>
              <a:t>preklzovania</a:t>
            </a:r>
            <a:r>
              <a:rPr lang="sk-SK" dirty="0"/>
              <a:t> kolies – </a:t>
            </a:r>
            <a:r>
              <a:rPr lang="sk-SK" dirty="0" err="1"/>
              <a:t>ASR</a:t>
            </a:r>
            <a:r>
              <a:rPr lang="sk-SK" dirty="0"/>
              <a:t>	</a:t>
            </a:r>
          </a:p>
          <a:p>
            <a:r>
              <a:rPr lang="sk-SK" b="1" dirty="0"/>
              <a:t>Elektronický stabilizačný systém – </a:t>
            </a:r>
            <a:r>
              <a:rPr lang="sk-SK" b="1" dirty="0" smtClean="0"/>
              <a:t>ESP</a:t>
            </a:r>
          </a:p>
          <a:p>
            <a:endParaRPr lang="sk-SK" dirty="0"/>
          </a:p>
          <a:p>
            <a:r>
              <a:rPr lang="sk-SK" dirty="0"/>
              <a:t>Natáčanie všetkých 4 kolies – 4control	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Brzdový asistent – </a:t>
            </a:r>
            <a:r>
              <a:rPr lang="sk-SK" dirty="0" smtClean="0"/>
              <a:t>BAS	</a:t>
            </a:r>
          </a:p>
          <a:p>
            <a:endParaRPr lang="sk-SK" dirty="0"/>
          </a:p>
          <a:p>
            <a:r>
              <a:rPr lang="sk-SK" dirty="0" err="1"/>
              <a:t>Multikolízne</a:t>
            </a:r>
            <a:r>
              <a:rPr lang="sk-SK" dirty="0"/>
              <a:t> brzdy (asistent primárneho a sekundárneho nárazu)	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Asistenčné systémy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4427984" y="2038779"/>
            <a:ext cx="3754760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Automatické </a:t>
            </a:r>
            <a:r>
              <a:rPr lang="sk-SK" dirty="0"/>
              <a:t>brzdenie pred prekážkou – City </a:t>
            </a:r>
            <a:r>
              <a:rPr lang="sk-SK" dirty="0" err="1"/>
              <a:t>safety</a:t>
            </a:r>
            <a:r>
              <a:rPr lang="sk-SK" dirty="0"/>
              <a:t>	</a:t>
            </a:r>
          </a:p>
          <a:p>
            <a:r>
              <a:rPr lang="sk-SK" dirty="0"/>
              <a:t>Adaptívny </a:t>
            </a:r>
            <a:r>
              <a:rPr lang="sk-SK" dirty="0" err="1"/>
              <a:t>tempomat</a:t>
            </a:r>
            <a:r>
              <a:rPr lang="sk-SK" dirty="0"/>
              <a:t>	</a:t>
            </a:r>
          </a:p>
          <a:p>
            <a:r>
              <a:rPr lang="sk-SK" dirty="0"/>
              <a:t>Asistent mŕtveho uhla	</a:t>
            </a:r>
          </a:p>
          <a:p>
            <a:r>
              <a:rPr lang="sk-SK" dirty="0"/>
              <a:t>Asistent udržania jazdného pruhu – Lane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Asistent rozpoznávania dopravných značiek – </a:t>
            </a:r>
            <a:r>
              <a:rPr lang="sk-SK" dirty="0" err="1"/>
              <a:t>Sign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Parkovacie senzory	</a:t>
            </a:r>
          </a:p>
          <a:p>
            <a:r>
              <a:rPr lang="sk-SK" dirty="0"/>
              <a:t>Parkovacia kamera	</a:t>
            </a:r>
          </a:p>
          <a:p>
            <a:r>
              <a:rPr lang="sk-SK" dirty="0"/>
              <a:t>Parkovací asistent	</a:t>
            </a:r>
          </a:p>
          <a:p>
            <a:r>
              <a:rPr lang="sk-SK" dirty="0"/>
              <a:t>Asistent </a:t>
            </a:r>
            <a:r>
              <a:rPr lang="sk-SK" dirty="0" smtClean="0"/>
              <a:t>rozjazdu </a:t>
            </a:r>
            <a:r>
              <a:rPr lang="sk-SK" dirty="0"/>
              <a:t>do kopca	</a:t>
            </a:r>
          </a:p>
          <a:p>
            <a:r>
              <a:rPr lang="sk-SK" dirty="0"/>
              <a:t>Asistent zjazdu z kopca	</a:t>
            </a:r>
          </a:p>
          <a:p>
            <a:r>
              <a:rPr lang="sk-SK" dirty="0"/>
              <a:t>Kontrola stavu pneumatík	</a:t>
            </a:r>
          </a:p>
          <a:p>
            <a:r>
              <a:rPr lang="sk-SK" dirty="0"/>
              <a:t>Adaptívne predné svetlá –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light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Dažďový senzor	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Pomáhajú riadiť auto</a:t>
            </a:r>
            <a:r>
              <a:rPr lang="de-DE" sz="2400" dirty="0" smtClean="0"/>
              <a:t>: </a:t>
            </a:r>
            <a:r>
              <a:rPr lang="sk-SK" sz="2400" dirty="0" smtClean="0"/>
              <a:t>zabrániť nehode, ochrániť posádku.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53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01" y="274638"/>
            <a:ext cx="8817500" cy="994122"/>
          </a:xfrm>
        </p:spPr>
        <p:txBody>
          <a:bodyPr>
            <a:no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Elektronický stabilizačný systém (ESP)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1"/>
          <p:cNvSpPr>
            <a:spLocks noGrp="1"/>
          </p:cNvSpPr>
          <p:nvPr>
            <p:ph idx="1"/>
          </p:nvPr>
        </p:nvSpPr>
        <p:spPr>
          <a:xfrm>
            <a:off x="1043608" y="5026040"/>
            <a:ext cx="2746150" cy="634075"/>
          </a:xfrm>
        </p:spPr>
        <p:txBody>
          <a:bodyPr/>
          <a:lstStyle/>
          <a:p>
            <a:pPr marL="109728" indent="0">
              <a:buNone/>
            </a:pPr>
            <a:r>
              <a:rPr lang="sk-SK" dirty="0" err="1" smtClean="0"/>
              <a:t>Nedotáčavosť</a:t>
            </a:r>
            <a:endParaRPr lang="sk-SK" dirty="0" smtClean="0"/>
          </a:p>
        </p:txBody>
      </p:sp>
      <p:pic>
        <p:nvPicPr>
          <p:cNvPr id="5" name="Obrázok 4" descr="http://www.autolexicon.net/obr_clanky/cs_esp_0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66874"/>
            <a:ext cx="4271741" cy="241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http://www.autolexicon.net/obr_clanky/cs_esp_002a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353004" cy="2447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632459" y="5021785"/>
            <a:ext cx="2376102" cy="6340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sk-SK" dirty="0" err="1" smtClean="0"/>
              <a:t>Pretáčavosť</a:t>
            </a:r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179512" y="1112666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Vie, </a:t>
            </a:r>
            <a:r>
              <a:rPr lang="sk-SK" dirty="0"/>
              <a:t>kam vodič chce ísť a kam ide vozidlo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79512" y="1529132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</a:t>
            </a:r>
            <a:r>
              <a:rPr lang="sk-SK" dirty="0" err="1" smtClean="0"/>
              <a:t>enzory</a:t>
            </a:r>
            <a:r>
              <a:rPr lang="sk-SK" dirty="0" smtClean="0"/>
              <a:t> →</a:t>
            </a:r>
            <a:r>
              <a:rPr lang="de-DE" dirty="0" smtClean="0"/>
              <a:t> </a:t>
            </a:r>
            <a:r>
              <a:rPr lang="de-DE" dirty="0" err="1" smtClean="0"/>
              <a:t>riadiaca</a:t>
            </a:r>
            <a:r>
              <a:rPr lang="de-DE" dirty="0" smtClean="0"/>
              <a:t> </a:t>
            </a:r>
            <a:r>
              <a:rPr lang="de-DE" dirty="0" err="1" smtClean="0"/>
              <a:t>jednotka</a:t>
            </a:r>
            <a:r>
              <a:rPr lang="de-DE" dirty="0" smtClean="0"/>
              <a:t> </a:t>
            </a:r>
            <a:r>
              <a:rPr lang="sk-SK" dirty="0" smtClean="0"/>
              <a:t>→</a:t>
            </a:r>
            <a:r>
              <a:rPr lang="de-DE" dirty="0" smtClean="0"/>
              <a:t> </a:t>
            </a:r>
            <a:r>
              <a:rPr lang="de-DE" dirty="0" err="1" smtClean="0"/>
              <a:t>akcia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21451"/>
            <a:ext cx="8229600" cy="855421"/>
          </a:xfrm>
        </p:spPr>
        <p:txBody>
          <a:bodyPr/>
          <a:lstStyle/>
          <a:p>
            <a:r>
              <a:rPr lang="sk-SK" dirty="0" smtClean="0"/>
              <a:t>Robotické auto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prínos</a:t>
            </a:r>
            <a:endParaRPr lang="sk-SK" dirty="0"/>
          </a:p>
        </p:txBody>
      </p:sp>
      <p:pic>
        <p:nvPicPr>
          <p:cNvPr id="4" name="Obrázok 3" descr="C:\Users\Janko\AppData\Local\Microsoft\Windows\Temporary Internet Files\Content.Word\IMG_64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0928"/>
            <a:ext cx="4946319" cy="37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prvý robot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074" y="3789040"/>
            <a:ext cx="4608512" cy="1679339"/>
          </a:xfrm>
          <a:prstGeom prst="rect">
            <a:avLst/>
          </a:prstGeom>
        </p:spPr>
      </p:pic>
      <p:pic>
        <p:nvPicPr>
          <p:cNvPr id="5" name="Obrázok 4" descr="C:\Users\Janko\AppData\Local\Microsoft\Windows\Temporary Internet Files\Content.Word\IMG_6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219907"/>
            <a:ext cx="3754760" cy="28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Robot ovládaný cez </a:t>
            </a:r>
            <a:r>
              <a:rPr lang="sk-SK" dirty="0" err="1" smtClean="0"/>
              <a:t>Bluetooth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132856"/>
            <a:ext cx="63961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39246" cy="4361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prezentácia rp6">
      <a:dk1>
        <a:srgbClr val="000000"/>
      </a:dk1>
      <a:lt1>
        <a:srgbClr val="8ECD4C"/>
      </a:lt1>
      <a:dk2>
        <a:srgbClr val="000000"/>
      </a:dk2>
      <a:lt2>
        <a:srgbClr val="DC9E1F"/>
      </a:lt2>
      <a:accent1>
        <a:srgbClr val="FF0000"/>
      </a:accent1>
      <a:accent2>
        <a:srgbClr val="00B050"/>
      </a:accent2>
      <a:accent3>
        <a:srgbClr val="FF0000"/>
      </a:accent3>
      <a:accent4>
        <a:srgbClr val="002060"/>
      </a:accent4>
      <a:accent5>
        <a:srgbClr val="23E155"/>
      </a:accent5>
      <a:accent6>
        <a:srgbClr val="F9F913"/>
      </a:accent6>
      <a:hlink>
        <a:srgbClr val="FF0000"/>
      </a:hlink>
      <a:folHlink>
        <a:srgbClr val="31E8FB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10755</TotalTime>
  <Words>1041</Words>
  <Application>Microsoft Office PowerPoint</Application>
  <PresentationFormat>Prezentácia na obrazovke (4:3)</PresentationFormat>
  <Paragraphs>356</Paragraphs>
  <Slides>24</Slides>
  <Notes>19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Hala</vt:lpstr>
      <vt:lpstr>ASISTENČNÉ SYSTÉMY  V AUTOMOBILOCH </vt:lpstr>
      <vt:lpstr>Viac áut ...</vt:lpstr>
      <vt:lpstr>... viac nehôd</vt:lpstr>
      <vt:lpstr>Asistenčné systémy</vt:lpstr>
      <vt:lpstr>Elektronický stabilizačný systém (ESP)</vt:lpstr>
      <vt:lpstr>Vlastný prínos</vt:lpstr>
      <vt:lpstr>Môj prvý robot</vt:lpstr>
      <vt:lpstr>Robot ovládaný cez Bluetooth</vt:lpstr>
      <vt:lpstr>Prezentácia programu PowerPoint</vt:lpstr>
      <vt:lpstr>Prvý asistenčný systém</vt:lpstr>
      <vt:lpstr>Ďalšie asistenčné systémy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87</cp:revision>
  <dcterms:created xsi:type="dcterms:W3CDTF">2016-04-30T16:19:32Z</dcterms:created>
  <dcterms:modified xsi:type="dcterms:W3CDTF">2016-05-11T17:28:45Z</dcterms:modified>
</cp:coreProperties>
</file>