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7" r:id="rId3"/>
    <p:sldId id="258" r:id="rId4"/>
    <p:sldId id="294" r:id="rId5"/>
    <p:sldId id="260" r:id="rId6"/>
    <p:sldId id="269" r:id="rId7"/>
    <p:sldId id="295" r:id="rId8"/>
    <p:sldId id="262" r:id="rId9"/>
    <p:sldId id="264" r:id="rId10"/>
    <p:sldId id="265" r:id="rId11"/>
    <p:sldId id="270" r:id="rId12"/>
  </p:sldIdLst>
  <p:sldSz cx="9144000" cy="6858000" type="screen4x3"/>
  <p:notesSz cx="6797675" cy="9926638"/>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štýlu, mriežka tabuľ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redný štýl 2 - zvýrazneni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Stredný štýl 1 - zvýrazneni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Svetlý štýl 2 - zvýrazneni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vetlý štýl 2 - zvýrazneni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redný štýl 1 - zvýrazneni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redný štýl 2 - zvýrazneni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Svetlý štýl 1 - zvýrazneni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6" autoAdjust="0"/>
    <p:restoredTop sz="94660"/>
  </p:normalViewPr>
  <p:slideViewPr>
    <p:cSldViewPr>
      <p:cViewPr varScale="1">
        <p:scale>
          <a:sx n="69" d="100"/>
          <a:sy n="69" d="100"/>
        </p:scale>
        <p:origin x="-15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7EDFFFB-7DEA-4394-8E3E-D2012D25619A}" type="datetimeFigureOut">
              <a:rPr lang="sk-SK" smtClean="0"/>
              <a:t>5. 10. 2017</a:t>
            </a:fld>
            <a:endParaRPr lang="sk-SK" dirty="0"/>
          </a:p>
        </p:txBody>
      </p:sp>
      <p:sp>
        <p:nvSpPr>
          <p:cNvPr id="4" name="Zástupný symbol obrazu snímky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2F48B02-D22B-48D6-BDC4-ED03F8F689CA}" type="slidenum">
              <a:rPr lang="sk-SK" smtClean="0"/>
              <a:t>‹#›</a:t>
            </a:fld>
            <a:endParaRPr lang="sk-SK" dirty="0"/>
          </a:p>
        </p:txBody>
      </p:sp>
    </p:spTree>
    <p:extLst>
      <p:ext uri="{BB962C8B-B14F-4D97-AF65-F5344CB8AC3E}">
        <p14:creationId xmlns:p14="http://schemas.microsoft.com/office/powerpoint/2010/main" val="361859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kern="1200" dirty="0" smtClean="0">
                <a:solidFill>
                  <a:schemeClr val="tx1"/>
                </a:solidFill>
                <a:effectLst/>
                <a:latin typeface="+mn-lt"/>
                <a:ea typeface="+mn-ea"/>
                <a:cs typeface="+mn-cs"/>
              </a:rPr>
              <a:t>Tento robot obsahuje nasledujúce súčasti:</a:t>
            </a:r>
          </a:p>
          <a:p>
            <a:pPr lvl="0"/>
            <a:r>
              <a:rPr lang="sk-SK" sz="1200" kern="1200" dirty="0" smtClean="0">
                <a:solidFill>
                  <a:schemeClr val="tx1"/>
                </a:solidFill>
                <a:effectLst/>
                <a:latin typeface="+mn-lt"/>
                <a:ea typeface="+mn-ea"/>
                <a:cs typeface="+mn-cs"/>
              </a:rPr>
              <a:t>skladačka robota (podvozok, kolesá, motory),</a:t>
            </a:r>
          </a:p>
          <a:p>
            <a:pPr lvl="0"/>
            <a:r>
              <a:rPr lang="sk-SK" sz="1200" kern="1200" dirty="0" err="1" smtClean="0">
                <a:solidFill>
                  <a:schemeClr val="tx1"/>
                </a:solidFill>
                <a:effectLst/>
                <a:latin typeface="+mn-lt"/>
                <a:ea typeface="+mn-ea"/>
                <a:cs typeface="+mn-cs"/>
              </a:rPr>
              <a:t>Arduino</a:t>
            </a:r>
            <a:r>
              <a:rPr lang="sk-SK" sz="1200" kern="1200" dirty="0" smtClean="0">
                <a:solidFill>
                  <a:schemeClr val="tx1"/>
                </a:solidFill>
                <a:effectLst/>
                <a:latin typeface="+mn-lt"/>
                <a:ea typeface="+mn-ea"/>
                <a:cs typeface="+mn-cs"/>
              </a:rPr>
              <a:t> </a:t>
            </a:r>
            <a:r>
              <a:rPr lang="sk-SK" sz="1200" kern="1200" dirty="0" err="1" smtClean="0">
                <a:solidFill>
                  <a:schemeClr val="tx1"/>
                </a:solidFill>
                <a:effectLst/>
                <a:latin typeface="+mn-lt"/>
                <a:ea typeface="+mn-ea"/>
                <a:cs typeface="+mn-cs"/>
              </a:rPr>
              <a:t>Uno</a:t>
            </a:r>
            <a:r>
              <a:rPr lang="sk-SK" sz="1200" kern="1200" dirty="0" smtClean="0">
                <a:solidFill>
                  <a:schemeClr val="tx1"/>
                </a:solidFill>
                <a:effectLst/>
                <a:latin typeface="+mn-lt"/>
                <a:ea typeface="+mn-ea"/>
                <a:cs typeface="+mn-cs"/>
              </a:rPr>
              <a:t> (neskôr Mega) a ovládač motorov,</a:t>
            </a:r>
          </a:p>
          <a:p>
            <a:pPr lvl="0"/>
            <a:r>
              <a:rPr lang="sk-SK" sz="1200" kern="1200" dirty="0" smtClean="0">
                <a:solidFill>
                  <a:schemeClr val="tx1"/>
                </a:solidFill>
                <a:effectLst/>
                <a:latin typeface="+mn-lt"/>
                <a:ea typeface="+mn-ea"/>
                <a:cs typeface="+mn-cs"/>
              </a:rPr>
              <a:t>batérie </a:t>
            </a:r>
            <a:r>
              <a:rPr lang="sk-SK" sz="1200" kern="1200" dirty="0" err="1" smtClean="0">
                <a:solidFill>
                  <a:schemeClr val="tx1"/>
                </a:solidFill>
                <a:effectLst/>
                <a:latin typeface="+mn-lt"/>
                <a:ea typeface="+mn-ea"/>
                <a:cs typeface="+mn-cs"/>
              </a:rPr>
              <a:t>LiPo</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obvod na komunikáciu cez </a:t>
            </a:r>
            <a:r>
              <a:rPr lang="sk-SK" sz="1200" kern="1200" dirty="0" err="1" smtClean="0">
                <a:solidFill>
                  <a:schemeClr val="tx1"/>
                </a:solidFill>
                <a:effectLst/>
                <a:latin typeface="+mn-lt"/>
                <a:ea typeface="+mn-ea"/>
                <a:cs typeface="+mn-cs"/>
              </a:rPr>
              <a:t>Bluetooth</a:t>
            </a:r>
            <a:r>
              <a:rPr lang="sk-SK" sz="1200" kern="1200" dirty="0" smtClean="0">
                <a:solidFill>
                  <a:schemeClr val="tx1"/>
                </a:solidFill>
                <a:effectLst/>
                <a:latin typeface="+mn-lt"/>
                <a:ea typeface="+mn-ea"/>
                <a:cs typeface="+mn-cs"/>
              </a:rPr>
              <a:t> (HC-06),</a:t>
            </a:r>
          </a:p>
          <a:p>
            <a:pPr lvl="0"/>
            <a:r>
              <a:rPr lang="sk-SK" sz="1200" kern="1200" dirty="0" smtClean="0">
                <a:solidFill>
                  <a:schemeClr val="tx1"/>
                </a:solidFill>
                <a:effectLst/>
                <a:latin typeface="+mn-lt"/>
                <a:ea typeface="+mn-ea"/>
                <a:cs typeface="+mn-cs"/>
              </a:rPr>
              <a:t>ultrazvukový senzor vzdialenosti (</a:t>
            </a:r>
            <a:r>
              <a:rPr lang="sk-SK" sz="1200" kern="1200" dirty="0" err="1" smtClean="0">
                <a:solidFill>
                  <a:schemeClr val="tx1"/>
                </a:solidFill>
                <a:effectLst/>
                <a:latin typeface="+mn-lt"/>
                <a:ea typeface="+mn-ea"/>
                <a:cs typeface="+mn-cs"/>
              </a:rPr>
              <a:t>HC</a:t>
            </a:r>
            <a:r>
              <a:rPr lang="sk-SK" sz="1200" kern="1200" dirty="0" smtClean="0">
                <a:solidFill>
                  <a:schemeClr val="tx1"/>
                </a:solidFill>
                <a:effectLst/>
                <a:latin typeface="+mn-lt"/>
                <a:ea typeface="+mn-ea"/>
                <a:cs typeface="+mn-cs"/>
              </a:rPr>
              <a:t> SR-04),</a:t>
            </a:r>
          </a:p>
          <a:p>
            <a:pPr lvl="0"/>
            <a:r>
              <a:rPr lang="sk-SK" sz="1200" kern="1200" dirty="0" smtClean="0">
                <a:solidFill>
                  <a:schemeClr val="tx1"/>
                </a:solidFill>
                <a:effectLst/>
                <a:latin typeface="+mn-lt"/>
                <a:ea typeface="+mn-ea"/>
                <a:cs typeface="+mn-cs"/>
              </a:rPr>
              <a:t>napájací systém,</a:t>
            </a:r>
          </a:p>
          <a:p>
            <a:pPr lvl="0"/>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 verzia 2 model B,</a:t>
            </a:r>
          </a:p>
          <a:p>
            <a:pPr lvl="0"/>
            <a:r>
              <a:rPr lang="sk-SK" sz="1200" kern="1200" dirty="0" smtClean="0">
                <a:solidFill>
                  <a:schemeClr val="tx1"/>
                </a:solidFill>
                <a:effectLst/>
                <a:latin typeface="+mn-lt"/>
                <a:ea typeface="+mn-ea"/>
                <a:cs typeface="+mn-cs"/>
              </a:rPr>
              <a:t>kamera </a:t>
            </a:r>
            <a:r>
              <a:rPr lang="sk-SK" sz="1200" kern="1200" dirty="0" err="1" smtClean="0">
                <a:solidFill>
                  <a:schemeClr val="tx1"/>
                </a:solidFill>
                <a:effectLst/>
                <a:latin typeface="+mn-lt"/>
                <a:ea typeface="+mn-ea"/>
                <a:cs typeface="+mn-cs"/>
              </a:rPr>
              <a:t>RaspiCam</a:t>
            </a:r>
            <a:r>
              <a:rPr lang="sk-SK" sz="1200" kern="1200" dirty="0" smtClean="0">
                <a:solidFill>
                  <a:schemeClr val="tx1"/>
                </a:solidFill>
                <a:effectLst/>
                <a:latin typeface="+mn-lt"/>
                <a:ea typeface="+mn-ea"/>
                <a:cs typeface="+mn-cs"/>
              </a:rPr>
              <a:t> (originálne príslušenstvo k </a:t>
            </a:r>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a:t>
            </a:r>
          </a:p>
          <a:p>
            <a:pPr lvl="0"/>
            <a:r>
              <a:rPr lang="sk-SK" sz="1200" kern="1200" dirty="0" err="1" smtClean="0">
                <a:solidFill>
                  <a:schemeClr val="tx1"/>
                </a:solidFill>
                <a:effectLst/>
                <a:latin typeface="+mn-lt"/>
                <a:ea typeface="+mn-ea"/>
                <a:cs typeface="+mn-cs"/>
              </a:rPr>
              <a:t>WiFi</a:t>
            </a:r>
            <a:r>
              <a:rPr lang="sk-SK" sz="1200" kern="1200" dirty="0" smtClean="0">
                <a:solidFill>
                  <a:schemeClr val="tx1"/>
                </a:solidFill>
                <a:effectLst/>
                <a:latin typeface="+mn-lt"/>
                <a:ea typeface="+mn-ea"/>
                <a:cs typeface="+mn-cs"/>
              </a:rPr>
              <a:t> USB modul,</a:t>
            </a:r>
          </a:p>
          <a:p>
            <a:pPr lvl="0"/>
            <a:r>
              <a:rPr lang="sk-SK" sz="1200" kern="1200" dirty="0" err="1" smtClean="0">
                <a:solidFill>
                  <a:schemeClr val="tx1"/>
                </a:solidFill>
                <a:effectLst/>
                <a:latin typeface="+mn-lt"/>
                <a:ea typeface="+mn-ea"/>
                <a:cs typeface="+mn-cs"/>
              </a:rPr>
              <a:t>LED</a:t>
            </a:r>
            <a:r>
              <a:rPr lang="sk-SK" sz="1200" kern="1200" dirty="0" smtClean="0">
                <a:solidFill>
                  <a:schemeClr val="tx1"/>
                </a:solidFill>
                <a:effectLst/>
                <a:latin typeface="+mn-lt"/>
                <a:ea typeface="+mn-ea"/>
                <a:cs typeface="+mn-cs"/>
              </a:rPr>
              <a:t> diódy (svetlá),</a:t>
            </a:r>
          </a:p>
          <a:p>
            <a:pPr lvl="0"/>
            <a:r>
              <a:rPr lang="sk-SK" sz="1200" kern="1200" dirty="0" err="1" smtClean="0">
                <a:solidFill>
                  <a:schemeClr val="tx1"/>
                </a:solidFill>
                <a:effectLst/>
                <a:latin typeface="+mn-lt"/>
                <a:ea typeface="+mn-ea"/>
                <a:cs typeface="+mn-cs"/>
              </a:rPr>
              <a:t>fotorezistor</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káble a pomocné súčiastky.</a:t>
            </a:r>
          </a:p>
          <a:p>
            <a:endParaRPr lang="sk-SK" dirty="0"/>
          </a:p>
        </p:txBody>
      </p:sp>
      <p:sp>
        <p:nvSpPr>
          <p:cNvPr id="4" name="Zástupný symbol čísla snímky 3"/>
          <p:cNvSpPr>
            <a:spLocks noGrp="1"/>
          </p:cNvSpPr>
          <p:nvPr>
            <p:ph type="sldNum" sz="quarter" idx="10"/>
          </p:nvPr>
        </p:nvSpPr>
        <p:spPr/>
        <p:txBody>
          <a:bodyPr/>
          <a:lstStyle/>
          <a:p>
            <a:fld id="{677C3515-0B3C-44AD-9EFF-1E3DA1A3ED26}" type="slidenum">
              <a:rPr lang="sk-SK" smtClean="0">
                <a:solidFill>
                  <a:prstClr val="black"/>
                </a:solidFill>
              </a:rPr>
              <a:pPr/>
              <a:t>5</a:t>
            </a:fld>
            <a:endParaRPr lang="sk-SK">
              <a:solidFill>
                <a:prstClr val="black"/>
              </a:solidFill>
            </a:endParaRPr>
          </a:p>
        </p:txBody>
      </p:sp>
    </p:spTree>
    <p:extLst>
      <p:ext uri="{BB962C8B-B14F-4D97-AF65-F5344CB8AC3E}">
        <p14:creationId xmlns:p14="http://schemas.microsoft.com/office/powerpoint/2010/main" val="246644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kern="1200" dirty="0" smtClean="0">
                <a:solidFill>
                  <a:schemeClr val="tx1"/>
                </a:solidFill>
                <a:effectLst/>
                <a:latin typeface="+mn-lt"/>
                <a:ea typeface="+mn-ea"/>
                <a:cs typeface="+mn-cs"/>
              </a:rPr>
              <a:t>Tento robot obsahuje nasledujúce súčasti:</a:t>
            </a:r>
          </a:p>
          <a:p>
            <a:pPr lvl="0"/>
            <a:r>
              <a:rPr lang="sk-SK" sz="1200" kern="1200" dirty="0" smtClean="0">
                <a:solidFill>
                  <a:schemeClr val="tx1"/>
                </a:solidFill>
                <a:effectLst/>
                <a:latin typeface="+mn-lt"/>
                <a:ea typeface="+mn-ea"/>
                <a:cs typeface="+mn-cs"/>
              </a:rPr>
              <a:t>skladačka robota (podvozok, kolesá, motory),</a:t>
            </a:r>
          </a:p>
          <a:p>
            <a:pPr lvl="0"/>
            <a:r>
              <a:rPr lang="sk-SK" sz="1200" kern="1200" dirty="0" err="1" smtClean="0">
                <a:solidFill>
                  <a:schemeClr val="tx1"/>
                </a:solidFill>
                <a:effectLst/>
                <a:latin typeface="+mn-lt"/>
                <a:ea typeface="+mn-ea"/>
                <a:cs typeface="+mn-cs"/>
              </a:rPr>
              <a:t>Arduino</a:t>
            </a:r>
            <a:r>
              <a:rPr lang="sk-SK" sz="1200" kern="1200" dirty="0" smtClean="0">
                <a:solidFill>
                  <a:schemeClr val="tx1"/>
                </a:solidFill>
                <a:effectLst/>
                <a:latin typeface="+mn-lt"/>
                <a:ea typeface="+mn-ea"/>
                <a:cs typeface="+mn-cs"/>
              </a:rPr>
              <a:t> </a:t>
            </a:r>
            <a:r>
              <a:rPr lang="sk-SK" sz="1200" kern="1200" dirty="0" err="1" smtClean="0">
                <a:solidFill>
                  <a:schemeClr val="tx1"/>
                </a:solidFill>
                <a:effectLst/>
                <a:latin typeface="+mn-lt"/>
                <a:ea typeface="+mn-ea"/>
                <a:cs typeface="+mn-cs"/>
              </a:rPr>
              <a:t>Uno</a:t>
            </a:r>
            <a:r>
              <a:rPr lang="sk-SK" sz="1200" kern="1200" dirty="0" smtClean="0">
                <a:solidFill>
                  <a:schemeClr val="tx1"/>
                </a:solidFill>
                <a:effectLst/>
                <a:latin typeface="+mn-lt"/>
                <a:ea typeface="+mn-ea"/>
                <a:cs typeface="+mn-cs"/>
              </a:rPr>
              <a:t> (neskôr Mega) a ovládač motorov,</a:t>
            </a:r>
          </a:p>
          <a:p>
            <a:pPr lvl="0"/>
            <a:r>
              <a:rPr lang="sk-SK" sz="1200" kern="1200" dirty="0" smtClean="0">
                <a:solidFill>
                  <a:schemeClr val="tx1"/>
                </a:solidFill>
                <a:effectLst/>
                <a:latin typeface="+mn-lt"/>
                <a:ea typeface="+mn-ea"/>
                <a:cs typeface="+mn-cs"/>
              </a:rPr>
              <a:t>batérie </a:t>
            </a:r>
            <a:r>
              <a:rPr lang="sk-SK" sz="1200" kern="1200" dirty="0" err="1" smtClean="0">
                <a:solidFill>
                  <a:schemeClr val="tx1"/>
                </a:solidFill>
                <a:effectLst/>
                <a:latin typeface="+mn-lt"/>
                <a:ea typeface="+mn-ea"/>
                <a:cs typeface="+mn-cs"/>
              </a:rPr>
              <a:t>LiPo</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obvod na komunikáciu cez </a:t>
            </a:r>
            <a:r>
              <a:rPr lang="sk-SK" sz="1200" kern="1200" dirty="0" err="1" smtClean="0">
                <a:solidFill>
                  <a:schemeClr val="tx1"/>
                </a:solidFill>
                <a:effectLst/>
                <a:latin typeface="+mn-lt"/>
                <a:ea typeface="+mn-ea"/>
                <a:cs typeface="+mn-cs"/>
              </a:rPr>
              <a:t>Bluetooth</a:t>
            </a:r>
            <a:r>
              <a:rPr lang="sk-SK" sz="1200" kern="1200" dirty="0" smtClean="0">
                <a:solidFill>
                  <a:schemeClr val="tx1"/>
                </a:solidFill>
                <a:effectLst/>
                <a:latin typeface="+mn-lt"/>
                <a:ea typeface="+mn-ea"/>
                <a:cs typeface="+mn-cs"/>
              </a:rPr>
              <a:t> (HC-06),</a:t>
            </a:r>
          </a:p>
          <a:p>
            <a:pPr lvl="0"/>
            <a:r>
              <a:rPr lang="sk-SK" sz="1200" kern="1200" dirty="0" smtClean="0">
                <a:solidFill>
                  <a:schemeClr val="tx1"/>
                </a:solidFill>
                <a:effectLst/>
                <a:latin typeface="+mn-lt"/>
                <a:ea typeface="+mn-ea"/>
                <a:cs typeface="+mn-cs"/>
              </a:rPr>
              <a:t>ultrazvukový senzor vzdialenosti (</a:t>
            </a:r>
            <a:r>
              <a:rPr lang="sk-SK" sz="1200" kern="1200" dirty="0" err="1" smtClean="0">
                <a:solidFill>
                  <a:schemeClr val="tx1"/>
                </a:solidFill>
                <a:effectLst/>
                <a:latin typeface="+mn-lt"/>
                <a:ea typeface="+mn-ea"/>
                <a:cs typeface="+mn-cs"/>
              </a:rPr>
              <a:t>HC</a:t>
            </a:r>
            <a:r>
              <a:rPr lang="sk-SK" sz="1200" kern="1200" dirty="0" smtClean="0">
                <a:solidFill>
                  <a:schemeClr val="tx1"/>
                </a:solidFill>
                <a:effectLst/>
                <a:latin typeface="+mn-lt"/>
                <a:ea typeface="+mn-ea"/>
                <a:cs typeface="+mn-cs"/>
              </a:rPr>
              <a:t> SR-04),</a:t>
            </a:r>
          </a:p>
          <a:p>
            <a:pPr lvl="0"/>
            <a:r>
              <a:rPr lang="sk-SK" sz="1200" kern="1200" dirty="0" smtClean="0">
                <a:solidFill>
                  <a:schemeClr val="tx1"/>
                </a:solidFill>
                <a:effectLst/>
                <a:latin typeface="+mn-lt"/>
                <a:ea typeface="+mn-ea"/>
                <a:cs typeface="+mn-cs"/>
              </a:rPr>
              <a:t>napájací systém,</a:t>
            </a:r>
          </a:p>
          <a:p>
            <a:pPr lvl="0"/>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 verzia 2 model B,</a:t>
            </a:r>
          </a:p>
          <a:p>
            <a:pPr lvl="0"/>
            <a:r>
              <a:rPr lang="sk-SK" sz="1200" kern="1200" dirty="0" smtClean="0">
                <a:solidFill>
                  <a:schemeClr val="tx1"/>
                </a:solidFill>
                <a:effectLst/>
                <a:latin typeface="+mn-lt"/>
                <a:ea typeface="+mn-ea"/>
                <a:cs typeface="+mn-cs"/>
              </a:rPr>
              <a:t>kamera </a:t>
            </a:r>
            <a:r>
              <a:rPr lang="sk-SK" sz="1200" kern="1200" dirty="0" err="1" smtClean="0">
                <a:solidFill>
                  <a:schemeClr val="tx1"/>
                </a:solidFill>
                <a:effectLst/>
                <a:latin typeface="+mn-lt"/>
                <a:ea typeface="+mn-ea"/>
                <a:cs typeface="+mn-cs"/>
              </a:rPr>
              <a:t>RaspiCam</a:t>
            </a:r>
            <a:r>
              <a:rPr lang="sk-SK" sz="1200" kern="1200" dirty="0" smtClean="0">
                <a:solidFill>
                  <a:schemeClr val="tx1"/>
                </a:solidFill>
                <a:effectLst/>
                <a:latin typeface="+mn-lt"/>
                <a:ea typeface="+mn-ea"/>
                <a:cs typeface="+mn-cs"/>
              </a:rPr>
              <a:t> (originálne príslušenstvo k </a:t>
            </a:r>
            <a:r>
              <a:rPr lang="sk-SK" sz="1200" kern="1200" dirty="0" err="1" smtClean="0">
                <a:solidFill>
                  <a:schemeClr val="tx1"/>
                </a:solidFill>
                <a:effectLst/>
                <a:latin typeface="+mn-lt"/>
                <a:ea typeface="+mn-ea"/>
                <a:cs typeface="+mn-cs"/>
              </a:rPr>
              <a:t>Raspberry</a:t>
            </a:r>
            <a:r>
              <a:rPr lang="sk-SK" sz="1200" kern="1200" dirty="0" smtClean="0">
                <a:solidFill>
                  <a:schemeClr val="tx1"/>
                </a:solidFill>
                <a:effectLst/>
                <a:latin typeface="+mn-lt"/>
                <a:ea typeface="+mn-ea"/>
                <a:cs typeface="+mn-cs"/>
              </a:rPr>
              <a:t> Pi),</a:t>
            </a:r>
          </a:p>
          <a:p>
            <a:pPr lvl="0"/>
            <a:r>
              <a:rPr lang="sk-SK" sz="1200" kern="1200" dirty="0" err="1" smtClean="0">
                <a:solidFill>
                  <a:schemeClr val="tx1"/>
                </a:solidFill>
                <a:effectLst/>
                <a:latin typeface="+mn-lt"/>
                <a:ea typeface="+mn-ea"/>
                <a:cs typeface="+mn-cs"/>
              </a:rPr>
              <a:t>WiFi</a:t>
            </a:r>
            <a:r>
              <a:rPr lang="sk-SK" sz="1200" kern="1200" dirty="0" smtClean="0">
                <a:solidFill>
                  <a:schemeClr val="tx1"/>
                </a:solidFill>
                <a:effectLst/>
                <a:latin typeface="+mn-lt"/>
                <a:ea typeface="+mn-ea"/>
                <a:cs typeface="+mn-cs"/>
              </a:rPr>
              <a:t> USB modul,</a:t>
            </a:r>
          </a:p>
          <a:p>
            <a:pPr lvl="0"/>
            <a:r>
              <a:rPr lang="sk-SK" sz="1200" kern="1200" dirty="0" err="1" smtClean="0">
                <a:solidFill>
                  <a:schemeClr val="tx1"/>
                </a:solidFill>
                <a:effectLst/>
                <a:latin typeface="+mn-lt"/>
                <a:ea typeface="+mn-ea"/>
                <a:cs typeface="+mn-cs"/>
              </a:rPr>
              <a:t>LED</a:t>
            </a:r>
            <a:r>
              <a:rPr lang="sk-SK" sz="1200" kern="1200" dirty="0" smtClean="0">
                <a:solidFill>
                  <a:schemeClr val="tx1"/>
                </a:solidFill>
                <a:effectLst/>
                <a:latin typeface="+mn-lt"/>
                <a:ea typeface="+mn-ea"/>
                <a:cs typeface="+mn-cs"/>
              </a:rPr>
              <a:t> diódy (svetlá),</a:t>
            </a:r>
          </a:p>
          <a:p>
            <a:pPr lvl="0"/>
            <a:r>
              <a:rPr lang="sk-SK" sz="1200" kern="1200" dirty="0" err="1" smtClean="0">
                <a:solidFill>
                  <a:schemeClr val="tx1"/>
                </a:solidFill>
                <a:effectLst/>
                <a:latin typeface="+mn-lt"/>
                <a:ea typeface="+mn-ea"/>
                <a:cs typeface="+mn-cs"/>
              </a:rPr>
              <a:t>fotorezistor</a:t>
            </a:r>
            <a:r>
              <a:rPr lang="sk-SK" sz="1200" kern="1200" dirty="0" smtClean="0">
                <a:solidFill>
                  <a:schemeClr val="tx1"/>
                </a:solidFill>
                <a:effectLst/>
                <a:latin typeface="+mn-lt"/>
                <a:ea typeface="+mn-ea"/>
                <a:cs typeface="+mn-cs"/>
              </a:rPr>
              <a:t>,</a:t>
            </a:r>
          </a:p>
          <a:p>
            <a:pPr lvl="0"/>
            <a:r>
              <a:rPr lang="sk-SK" sz="1200" kern="1200" dirty="0" smtClean="0">
                <a:solidFill>
                  <a:schemeClr val="tx1"/>
                </a:solidFill>
                <a:effectLst/>
                <a:latin typeface="+mn-lt"/>
                <a:ea typeface="+mn-ea"/>
                <a:cs typeface="+mn-cs"/>
              </a:rPr>
              <a:t>káble a pomocné súčiastky.</a:t>
            </a:r>
          </a:p>
          <a:p>
            <a:endParaRPr lang="sk-SK" dirty="0"/>
          </a:p>
        </p:txBody>
      </p:sp>
      <p:sp>
        <p:nvSpPr>
          <p:cNvPr id="4" name="Zástupný symbol čísla snímky 3"/>
          <p:cNvSpPr>
            <a:spLocks noGrp="1"/>
          </p:cNvSpPr>
          <p:nvPr>
            <p:ph type="sldNum" sz="quarter" idx="10"/>
          </p:nvPr>
        </p:nvSpPr>
        <p:spPr/>
        <p:txBody>
          <a:bodyPr/>
          <a:lstStyle/>
          <a:p>
            <a:fld id="{677C3515-0B3C-44AD-9EFF-1E3DA1A3ED26}" type="slidenum">
              <a:rPr lang="sk-SK" smtClean="0">
                <a:solidFill>
                  <a:prstClr val="black"/>
                </a:solidFill>
              </a:rPr>
              <a:pPr/>
              <a:t>6</a:t>
            </a:fld>
            <a:endParaRPr lang="sk-SK">
              <a:solidFill>
                <a:prstClr val="black"/>
              </a:solidFill>
            </a:endParaRPr>
          </a:p>
        </p:txBody>
      </p:sp>
    </p:spTree>
    <p:extLst>
      <p:ext uri="{BB962C8B-B14F-4D97-AF65-F5344CB8AC3E}">
        <p14:creationId xmlns:p14="http://schemas.microsoft.com/office/powerpoint/2010/main" val="246644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5191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11924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3673023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srgbClr val="8ECD4C"/>
              </a:solidFill>
            </a:endParaRPr>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srgbClr val="8ECD4C"/>
                </a:solidFill>
              </a:endParaRPr>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5916A7E2-E217-4A91-9677-B71B871DF971}" type="datetimeFigureOut">
              <a:rPr lang="sk-SK" smtClean="0"/>
              <a:pPr/>
              <a:t>5. 10. 2017</a:t>
            </a:fld>
            <a:endParaRPr lang="sk-SK" dirty="0"/>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dirty="0">
              <a:solidFill>
                <a:srgbClr val="FF0000">
                  <a:tint val="20000"/>
                </a:srgbClr>
              </a:solidFill>
            </a:endParaRPr>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1317F80F-8E92-44E7-B935-5F29F9771656}" type="slidenum">
              <a:rPr lang="sk-SK" smtClean="0"/>
              <a:pPr/>
              <a:t>‹#›</a:t>
            </a:fld>
            <a:endParaRPr lang="sk-SK" dirty="0"/>
          </a:p>
        </p:txBody>
      </p:sp>
    </p:spTree>
    <p:extLst>
      <p:ext uri="{BB962C8B-B14F-4D97-AF65-F5344CB8AC3E}">
        <p14:creationId xmlns:p14="http://schemas.microsoft.com/office/powerpoint/2010/main" val="1841289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5" name="Zástupný symbol päty 4"/>
          <p:cNvSpPr>
            <a:spLocks noGrp="1"/>
          </p:cNvSpPr>
          <p:nvPr>
            <p:ph type="ftr" sz="quarter" idx="11"/>
          </p:nvPr>
        </p:nvSpPr>
        <p:spPr/>
        <p:txBody>
          <a:bodyPr/>
          <a:lstStyle>
            <a:extLst/>
          </a:lstStyle>
          <a:p>
            <a:endParaRPr lang="sk-SK" dirty="0">
              <a:solidFill>
                <a:srgbClr val="000000"/>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extLst>
      <p:ext uri="{BB962C8B-B14F-4D97-AF65-F5344CB8AC3E}">
        <p14:creationId xmlns:p14="http://schemas.microsoft.com/office/powerpoint/2010/main" val="3271467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5" name="Zástupný symbol päty 4"/>
          <p:cNvSpPr>
            <a:spLocks noGrp="1"/>
          </p:cNvSpPr>
          <p:nvPr>
            <p:ph type="ftr" sz="quarter" idx="11"/>
          </p:nvPr>
        </p:nvSpPr>
        <p:spPr/>
        <p:txBody>
          <a:bodyPr/>
          <a:lstStyle>
            <a:extLst/>
          </a:lstStyle>
          <a:p>
            <a:endParaRPr lang="sk-SK" dirty="0">
              <a:solidFill>
                <a:srgbClr val="8ECD4C"/>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8ECD4C"/>
                </a:solidFill>
              </a:rPr>
              <a:pPr/>
              <a:t>‹#›</a:t>
            </a:fld>
            <a:endParaRPr lang="sk-SK" dirty="0">
              <a:solidFill>
                <a:srgbClr val="8ECD4C"/>
              </a:solidFill>
            </a:endParaRPr>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Tree>
    <p:extLst>
      <p:ext uri="{BB962C8B-B14F-4D97-AF65-F5344CB8AC3E}">
        <p14:creationId xmlns:p14="http://schemas.microsoft.com/office/powerpoint/2010/main" val="206813269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6" name="Zástupný symbol päty 5"/>
          <p:cNvSpPr>
            <a:spLocks noGrp="1"/>
          </p:cNvSpPr>
          <p:nvPr>
            <p:ph type="ftr" sz="quarter" idx="11"/>
          </p:nvPr>
        </p:nvSpPr>
        <p:spPr/>
        <p:txBody>
          <a:bodyPr/>
          <a:lstStyle>
            <a:extLst/>
          </a:lstStyle>
          <a:p>
            <a:endParaRPr lang="sk-SK" dirty="0">
              <a:solidFill>
                <a:srgbClr val="8ECD4C"/>
              </a:solidFill>
            </a:endParaRPr>
          </a:p>
        </p:txBody>
      </p:sp>
      <p:sp>
        <p:nvSpPr>
          <p:cNvPr id="7" name="Zástupný symbol čísla snímky 6"/>
          <p:cNvSpPr>
            <a:spLocks noGrp="1"/>
          </p:cNvSpPr>
          <p:nvPr>
            <p:ph type="sldNum" sz="quarter" idx="12"/>
          </p:nvPr>
        </p:nvSpPr>
        <p:spPr/>
        <p:txBody>
          <a:bodyPr/>
          <a:lstStyle>
            <a:extLst/>
          </a:lstStyle>
          <a:p>
            <a:fld id="{1317F80F-8E92-44E7-B935-5F29F9771656}" type="slidenum">
              <a:rPr lang="sk-SK" smtClean="0">
                <a:solidFill>
                  <a:srgbClr val="8ECD4C"/>
                </a:solidFill>
              </a:rPr>
              <a:pPr/>
              <a:t>‹#›</a:t>
            </a:fld>
            <a:endParaRPr lang="sk-SK" dirty="0">
              <a:solidFill>
                <a:srgbClr val="8ECD4C"/>
              </a:solidFill>
            </a:endParaRPr>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extLst>
      <p:ext uri="{BB962C8B-B14F-4D97-AF65-F5344CB8AC3E}">
        <p14:creationId xmlns:p14="http://schemas.microsoft.com/office/powerpoint/2010/main" val="206266263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8" name="Zástupný symbol päty 7"/>
          <p:cNvSpPr>
            <a:spLocks noGrp="1"/>
          </p:cNvSpPr>
          <p:nvPr>
            <p:ph type="ftr" sz="quarter" idx="11"/>
          </p:nvPr>
        </p:nvSpPr>
        <p:spPr/>
        <p:txBody>
          <a:bodyPr/>
          <a:lstStyle>
            <a:extLst/>
          </a:lstStyle>
          <a:p>
            <a:endParaRPr lang="sk-SK" dirty="0">
              <a:solidFill>
                <a:srgbClr val="000000"/>
              </a:solidFill>
            </a:endParaRPr>
          </a:p>
        </p:txBody>
      </p:sp>
      <p:sp>
        <p:nvSpPr>
          <p:cNvPr id="9" name="Zástupný symbol čísla snímky 8"/>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236419858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4" name="Zástupný symbol päty 3"/>
          <p:cNvSpPr>
            <a:spLocks noGrp="1"/>
          </p:cNvSpPr>
          <p:nvPr>
            <p:ph type="ftr" sz="quarter" idx="11"/>
          </p:nvPr>
        </p:nvSpPr>
        <p:spPr/>
        <p:txBody>
          <a:bodyPr/>
          <a:lstStyle>
            <a:extLst/>
          </a:lstStyle>
          <a:p>
            <a:endParaRPr lang="sk-SK" dirty="0">
              <a:solidFill>
                <a:srgbClr val="8ECD4C"/>
              </a:solidFill>
            </a:endParaRPr>
          </a:p>
        </p:txBody>
      </p:sp>
      <p:sp>
        <p:nvSpPr>
          <p:cNvPr id="5" name="Zástupný symbol čísla snímky 4"/>
          <p:cNvSpPr>
            <a:spLocks noGrp="1"/>
          </p:cNvSpPr>
          <p:nvPr>
            <p:ph type="sldNum" sz="quarter" idx="12"/>
          </p:nvPr>
        </p:nvSpPr>
        <p:spPr/>
        <p:txBody>
          <a:bodyPr/>
          <a:lstStyle>
            <a:extLst/>
          </a:lstStyle>
          <a:p>
            <a:fld id="{1317F80F-8E92-44E7-B935-5F29F9771656}" type="slidenum">
              <a:rPr lang="sk-SK" smtClean="0">
                <a:solidFill>
                  <a:srgbClr val="8ECD4C"/>
                </a:solidFill>
              </a:rPr>
              <a:pPr/>
              <a:t>‹#›</a:t>
            </a:fld>
            <a:endParaRPr lang="sk-SK" dirty="0">
              <a:solidFill>
                <a:srgbClr val="8ECD4C"/>
              </a:solidFill>
            </a:endParaRPr>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extLst>
      <p:ext uri="{BB962C8B-B14F-4D97-AF65-F5344CB8AC3E}">
        <p14:creationId xmlns:p14="http://schemas.microsoft.com/office/powerpoint/2010/main" val="1399045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3" name="Zástupný symbol päty 2"/>
          <p:cNvSpPr>
            <a:spLocks noGrp="1"/>
          </p:cNvSpPr>
          <p:nvPr>
            <p:ph type="ftr" sz="quarter" idx="11"/>
          </p:nvPr>
        </p:nvSpPr>
        <p:spPr/>
        <p:txBody>
          <a:bodyPr/>
          <a:lstStyle>
            <a:extLst/>
          </a:lstStyle>
          <a:p>
            <a:endParaRPr lang="sk-SK" dirty="0">
              <a:solidFill>
                <a:srgbClr val="000000"/>
              </a:solidFill>
            </a:endParaRPr>
          </a:p>
        </p:txBody>
      </p:sp>
      <p:sp>
        <p:nvSpPr>
          <p:cNvPr id="4" name="Zástupný symbol čísla snímky 3"/>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1982086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6" name="Zástupný symbol päty 5"/>
          <p:cNvSpPr>
            <a:spLocks noGrp="1"/>
          </p:cNvSpPr>
          <p:nvPr>
            <p:ph type="ftr" sz="quarter" idx="11"/>
          </p:nvPr>
        </p:nvSpPr>
        <p:spPr/>
        <p:txBody>
          <a:bodyPr/>
          <a:lstStyle>
            <a:extLst/>
          </a:lstStyle>
          <a:p>
            <a:endParaRPr lang="sk-SK" dirty="0">
              <a:solidFill>
                <a:srgbClr val="000000"/>
              </a:solidFill>
            </a:endParaRPr>
          </a:p>
        </p:txBody>
      </p:sp>
      <p:sp>
        <p:nvSpPr>
          <p:cNvPr id="7" name="Zástupný symbol čísla snímky 6"/>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6775295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030764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dirty="0"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5916A7E2-E217-4A91-9677-B71B871DF971}" type="datetimeFigureOut">
              <a:rPr lang="sk-SK" smtClean="0">
                <a:solidFill>
                  <a:srgbClr val="8ECD4C"/>
                </a:solidFill>
              </a:rPr>
              <a:pPr/>
              <a:t>5. 10. 2017</a:t>
            </a:fld>
            <a:endParaRPr lang="sk-SK" dirty="0">
              <a:solidFill>
                <a:srgbClr val="8ECD4C"/>
              </a:solidFill>
            </a:endParaRPr>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dirty="0">
              <a:solidFill>
                <a:srgbClr val="8ECD4C"/>
              </a:solidFill>
            </a:endParaRPr>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1317F80F-8E92-44E7-B935-5F29F9771656}" type="slidenum">
              <a:rPr lang="sk-SK" smtClean="0">
                <a:solidFill>
                  <a:srgbClr val="8ECD4C"/>
                </a:solidFill>
              </a:rPr>
              <a:pPr/>
              <a:t>‹#›</a:t>
            </a:fld>
            <a:endParaRPr lang="sk-SK" dirty="0">
              <a:solidFill>
                <a:srgbClr val="8ECD4C"/>
              </a:solidFill>
            </a:endParaRPr>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8ECD4C"/>
              </a:solidFill>
            </a:endParaRPr>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8ECD4C"/>
              </a:solidFill>
            </a:endParaRPr>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srgbClr val="8ECD4C"/>
              </a:solidFill>
            </a:endParaRPr>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srgbClr val="8ECD4C"/>
              </a:solidFill>
            </a:endParaRPr>
          </a:p>
        </p:txBody>
      </p:sp>
    </p:spTree>
    <p:extLst>
      <p:ext uri="{BB962C8B-B14F-4D97-AF65-F5344CB8AC3E}">
        <p14:creationId xmlns:p14="http://schemas.microsoft.com/office/powerpoint/2010/main" val="91004610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5" name="Zástupný symbol päty 4"/>
          <p:cNvSpPr>
            <a:spLocks noGrp="1"/>
          </p:cNvSpPr>
          <p:nvPr>
            <p:ph type="ftr" sz="quarter" idx="11"/>
          </p:nvPr>
        </p:nvSpPr>
        <p:spPr/>
        <p:txBody>
          <a:bodyPr/>
          <a:lstStyle>
            <a:extLst/>
          </a:lstStyle>
          <a:p>
            <a:endParaRPr lang="sk-SK" dirty="0">
              <a:solidFill>
                <a:srgbClr val="000000"/>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3421835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5" name="Zástupný symbol päty 4"/>
          <p:cNvSpPr>
            <a:spLocks noGrp="1"/>
          </p:cNvSpPr>
          <p:nvPr>
            <p:ph type="ftr" sz="quarter" idx="11"/>
          </p:nvPr>
        </p:nvSpPr>
        <p:spPr/>
        <p:txBody>
          <a:bodyPr/>
          <a:lstStyle>
            <a:extLst/>
          </a:lstStyle>
          <a:p>
            <a:endParaRPr lang="sk-SK" dirty="0">
              <a:solidFill>
                <a:srgbClr val="000000"/>
              </a:solidFill>
            </a:endParaRPr>
          </a:p>
        </p:txBody>
      </p:sp>
      <p:sp>
        <p:nvSpPr>
          <p:cNvPr id="6" name="Zástupný symbol čísla snímky 5"/>
          <p:cNvSpPr>
            <a:spLocks noGrp="1"/>
          </p:cNvSpPr>
          <p:nvPr>
            <p:ph type="sldNum" sz="quarter" idx="12"/>
          </p:nvPr>
        </p:nvSpPr>
        <p:spPr/>
        <p:txBody>
          <a:bodyPr/>
          <a:lstStyle>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313687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70927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22051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83102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424873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07836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06051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A4998565-C161-4661-B51E-4DCB5D6D473D}" type="datetimeFigureOut">
              <a:rPr lang="sk-SK" smtClean="0"/>
              <a:t>5. 10. 2017</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2284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98565-C161-4661-B51E-4DCB5D6D473D}" type="datetimeFigureOut">
              <a:rPr lang="sk-SK" smtClean="0"/>
              <a:t>5. 10. 2017</a:t>
            </a:fld>
            <a:endParaRPr lang="sk-SK" dirty="0"/>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933AD-2997-4A72-A81B-0CD9D765EA3F}" type="slidenum">
              <a:rPr lang="sk-SK" smtClean="0"/>
              <a:t>‹#›</a:t>
            </a:fld>
            <a:endParaRPr lang="sk-SK" dirty="0"/>
          </a:p>
        </p:txBody>
      </p:sp>
    </p:spTree>
    <p:extLst>
      <p:ext uri="{BB962C8B-B14F-4D97-AF65-F5344CB8AC3E}">
        <p14:creationId xmlns:p14="http://schemas.microsoft.com/office/powerpoint/2010/main" val="246376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srgbClr val="000000"/>
              </a:solidFill>
            </a:endParaRPr>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srgbClr val="8ECD4C"/>
              </a:solidFill>
            </a:endParaRPr>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916A7E2-E217-4A91-9677-B71B871DF971}" type="datetimeFigureOut">
              <a:rPr lang="sk-SK" smtClean="0">
                <a:solidFill>
                  <a:srgbClr val="000000"/>
                </a:solidFill>
              </a:rPr>
              <a:pPr/>
              <a:t>5. 10. 2017</a:t>
            </a:fld>
            <a:endParaRPr lang="sk-SK" dirty="0">
              <a:solidFill>
                <a:srgbClr val="000000"/>
              </a:solidFill>
            </a:endParaRPr>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dirty="0">
              <a:solidFill>
                <a:srgbClr val="000000"/>
              </a:solidFill>
            </a:endParaRPr>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17F80F-8E92-44E7-B935-5F29F9771656}" type="slidenum">
              <a:rPr lang="sk-SK" smtClean="0">
                <a:solidFill>
                  <a:srgbClr val="000000"/>
                </a:solidFill>
              </a:rPr>
              <a:pPr/>
              <a:t>‹#›</a:t>
            </a:fld>
            <a:endParaRPr lang="sk-SK" dirty="0">
              <a:solidFill>
                <a:srgbClr val="000000"/>
              </a:solidFill>
            </a:endParaRPr>
          </a:p>
        </p:txBody>
      </p:sp>
    </p:spTree>
    <p:extLst>
      <p:ext uri="{BB962C8B-B14F-4D97-AF65-F5344CB8AC3E}">
        <p14:creationId xmlns:p14="http://schemas.microsoft.com/office/powerpoint/2010/main" val="402685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anmederly/rp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 textu 2"/>
          <p:cNvSpPr txBox="1"/>
          <p:nvPr/>
        </p:nvSpPr>
        <p:spPr>
          <a:xfrm>
            <a:off x="302956" y="2132856"/>
            <a:ext cx="8644835" cy="3428469"/>
          </a:xfrm>
          <a:prstGeom prst="rect">
            <a:avLst/>
          </a:prstGeom>
          <a:noFill/>
          <a:ln w="28575">
            <a:solidFill>
              <a:srgbClr val="FF0000"/>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endParaRPr lang="sk-SK" sz="28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endParaRPr>
          </a:p>
          <a:p>
            <a:pPr algn="ctr">
              <a:lnSpc>
                <a:spcPct val="115000"/>
              </a:lnSpc>
              <a:spcAft>
                <a:spcPts val="1000"/>
              </a:spcAft>
            </a:pPr>
            <a:r>
              <a:rPr lang="sk-SK" sz="6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Zlepšiť ovládateľnosť robota s využitím volantu</a:t>
            </a:r>
            <a:endParaRPr lang="sk-SK" sz="1100" dirty="0">
              <a:effectLst/>
              <a:latin typeface="Calibri"/>
              <a:ea typeface="Calibri"/>
              <a:cs typeface="Times New Roman"/>
            </a:endParaRPr>
          </a:p>
        </p:txBody>
      </p:sp>
      <p:sp>
        <p:nvSpPr>
          <p:cNvPr id="5" name="Obdĺžnik 4"/>
          <p:cNvSpPr/>
          <p:nvPr/>
        </p:nvSpPr>
        <p:spPr>
          <a:xfrm>
            <a:off x="3802070" y="548680"/>
            <a:ext cx="1646606" cy="1200329"/>
          </a:xfrm>
          <a:prstGeom prst="rect">
            <a:avLst/>
          </a:prstGeom>
          <a:noFill/>
        </p:spPr>
        <p:txBody>
          <a:bodyPr wrap="none" lIns="91440" tIns="45720" rIns="91440" bIns="45720">
            <a:spAutoFit/>
          </a:bodyPr>
          <a:lstStyle/>
          <a:p>
            <a:pPr algn="ctr"/>
            <a:r>
              <a:rPr lang="sk-SK" sz="7200" b="1" cap="none" spc="0" dirty="0" smtClean="0">
                <a:ln w="18000">
                  <a:solidFill>
                    <a:schemeClr val="bg1"/>
                  </a:solidFill>
                  <a:prstDash val="solid"/>
                  <a:miter lim="800000"/>
                </a:ln>
                <a:solidFill>
                  <a:srgbClr val="C00000"/>
                </a:solidFill>
                <a:effectLst>
                  <a:outerShdw blurRad="25500" dist="23000" dir="7020000" algn="tl">
                    <a:srgbClr val="000000">
                      <a:alpha val="50000"/>
                    </a:srgbClr>
                  </a:outerShdw>
                </a:effectLst>
              </a:rPr>
              <a:t>Cieľ</a:t>
            </a:r>
            <a:endParaRPr lang="sk-SK" sz="7200" b="1" cap="none" spc="0" dirty="0">
              <a:ln w="18000">
                <a:solidFill>
                  <a:schemeClr val="bg1"/>
                </a:solidFill>
                <a:prstDash val="solid"/>
                <a:miter lim="800000"/>
              </a:ln>
              <a:solidFill>
                <a:srgbClr val="C0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100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2132856"/>
            <a:ext cx="8229600" cy="3960439"/>
          </a:xfrm>
          <a:ln w="28575">
            <a:solidFill>
              <a:srgbClr val="FF0000"/>
            </a:solidFill>
          </a:ln>
        </p:spPr>
        <p:txBody>
          <a:bodyPr>
            <a:normAutofit/>
          </a:bodyPr>
          <a:lstStyle/>
          <a:p>
            <a:pPr marL="0" indent="0" algn="ctr">
              <a:buNone/>
            </a:pPr>
            <a:endParaRPr lang="sk-SK" sz="2000" b="1" dirty="0"/>
          </a:p>
          <a:p>
            <a:pPr marL="0" indent="0" algn="ctr">
              <a:buNone/>
            </a:pPr>
            <a:r>
              <a:rPr lang="sk-SK" sz="4000" b="1" dirty="0" smtClean="0"/>
              <a:t>Zostrojil </a:t>
            </a:r>
            <a:r>
              <a:rPr lang="sk-SK" sz="4000" b="1" dirty="0"/>
              <a:t>som ovládanie robota pomocou volantu, čím sa výrazne zlepšila jeho </a:t>
            </a:r>
            <a:r>
              <a:rPr lang="sk-SK" sz="4000" b="1" dirty="0" err="1"/>
              <a:t>manévrovateľnosť</a:t>
            </a:r>
            <a:r>
              <a:rPr lang="sk-SK" sz="4000" b="1" dirty="0"/>
              <a:t>. Priemerný čas na prechod testovacou trasou klesol z 52,2 na 20,9 sekundy.</a:t>
            </a:r>
            <a:endParaRPr lang="sk-SK" sz="4000" b="1" dirty="0"/>
          </a:p>
        </p:txBody>
      </p:sp>
      <p:sp>
        <p:nvSpPr>
          <p:cNvPr id="7" name="Obdĺžnik 6"/>
          <p:cNvSpPr/>
          <p:nvPr/>
        </p:nvSpPr>
        <p:spPr>
          <a:xfrm>
            <a:off x="3401268" y="548680"/>
            <a:ext cx="2285690" cy="1200329"/>
          </a:xfrm>
          <a:prstGeom prst="rect">
            <a:avLst/>
          </a:prstGeom>
        </p:spPr>
        <p:txBody>
          <a:bodyPr wrap="none">
            <a:spAutoFit/>
          </a:bodyPr>
          <a:lstStyle/>
          <a:p>
            <a:pPr lvl="0" algn="ctr"/>
            <a:r>
              <a:rPr lang="sk-SK" sz="7200" b="1" dirty="0" smtClean="0">
                <a:ln w="18000">
                  <a:solidFill>
                    <a:prstClr val="white"/>
                  </a:solidFill>
                  <a:prstDash val="solid"/>
                  <a:miter lim="800000"/>
                </a:ln>
                <a:solidFill>
                  <a:srgbClr val="C00000"/>
                </a:solidFill>
                <a:effectLst>
                  <a:outerShdw blurRad="25500" dist="23000" dir="7020000" algn="tl">
                    <a:srgbClr val="000000">
                      <a:alpha val="50000"/>
                    </a:srgbClr>
                  </a:outerShdw>
                </a:effectLst>
              </a:rPr>
              <a:t>Záver</a:t>
            </a:r>
            <a:endParaRPr lang="sk-SK" sz="7200" b="1" dirty="0">
              <a:ln w="18000">
                <a:solidFill>
                  <a:prstClr val="white"/>
                </a:solidFill>
                <a:prstDash val="solid"/>
                <a:miter lim="800000"/>
              </a:ln>
              <a:solidFill>
                <a:srgbClr val="C0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916236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1143000"/>
          </a:xfrm>
        </p:spPr>
        <p:txBody>
          <a:bodyPr>
            <a:noAutofit/>
          </a:bodyPr>
          <a:lstStyle/>
          <a:p>
            <a:pPr>
              <a:lnSpc>
                <a:spcPct val="115000"/>
              </a:lnSpc>
              <a:spcAft>
                <a:spcPts val="1000"/>
              </a:spcAft>
            </a:pPr>
            <a:r>
              <a:rPr lang="sk-SK" sz="7200" b="1" dirty="0">
                <a:ln w="17780" cap="flat" cmpd="sng" algn="ctr">
                  <a:solidFill>
                    <a:srgbClr val="FFFFFF"/>
                  </a:solidFill>
                  <a:prstDash val="solid"/>
                  <a:miter lim="0"/>
                </a:ln>
                <a:solidFill>
                  <a:srgbClr val="1F497D"/>
                </a:solidFill>
                <a:effectLst>
                  <a:outerShdw blurRad="50800" algn="tl">
                    <a:srgbClr val="000000"/>
                  </a:outerShdw>
                </a:effectLst>
                <a:ea typeface="Calibri"/>
                <a:cs typeface="Times New Roman"/>
              </a:rPr>
              <a:t>Hypotéza</a:t>
            </a:r>
            <a:endParaRPr lang="sk-SK" sz="1200" b="1" dirty="0">
              <a:ea typeface="Calibri"/>
              <a:cs typeface="Times New Roman"/>
            </a:endParaRPr>
          </a:p>
        </p:txBody>
      </p:sp>
      <p:sp>
        <p:nvSpPr>
          <p:cNvPr id="4" name="Blok textu 2"/>
          <p:cNvSpPr txBox="1"/>
          <p:nvPr/>
        </p:nvSpPr>
        <p:spPr>
          <a:xfrm>
            <a:off x="467544" y="2276872"/>
            <a:ext cx="8280920" cy="3600400"/>
          </a:xfrm>
          <a:prstGeom prst="rect">
            <a:avLst/>
          </a:prstGeom>
          <a:noFill/>
          <a:ln w="28575">
            <a:solidFill>
              <a:srgbClr val="0070C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sk-SK"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Robota je možné ovládať pomocou volantu.</a:t>
            </a:r>
            <a:br>
              <a:rPr lang="sk-SK"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br>
            <a:r>
              <a:rPr lang="sk-SK"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Jeho </a:t>
            </a:r>
            <a:r>
              <a:rPr lang="sk-SK" sz="5000" dirty="0" err="1"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manévrovateľnosť</a:t>
            </a:r>
            <a:r>
              <a:rPr lang="sk-SK"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 </a:t>
            </a:r>
            <a:br>
              <a:rPr lang="sk-SK"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br>
            <a:r>
              <a:rPr lang="sk-SK"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sa zlepší.</a:t>
            </a:r>
            <a:endParaRPr lang="sk-SK" sz="1100" dirty="0">
              <a:effectLst/>
              <a:latin typeface="Calibri"/>
              <a:ea typeface="Calibri"/>
              <a:cs typeface="Times New Roman"/>
            </a:endParaRPr>
          </a:p>
        </p:txBody>
      </p:sp>
    </p:spTree>
    <p:extLst>
      <p:ext uri="{BB962C8B-B14F-4D97-AF65-F5344CB8AC3E}">
        <p14:creationId xmlns:p14="http://schemas.microsoft.com/office/powerpoint/2010/main" val="1728805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3752"/>
            <a:ext cx="8229600" cy="1143000"/>
          </a:xfrm>
        </p:spPr>
        <p:txBody>
          <a:bodyPr>
            <a:noAutofit/>
          </a:bodyPr>
          <a:lstStyle/>
          <a:p>
            <a:pPr>
              <a:lnSpc>
                <a:spcPct val="115000"/>
              </a:lnSpc>
              <a:spcAft>
                <a:spcPts val="1000"/>
              </a:spcAft>
            </a:pPr>
            <a:r>
              <a:rPr lang="en-US" sz="7200" b="1" dirty="0" err="1">
                <a:ln w="17780" cap="flat" cmpd="sng" algn="ctr">
                  <a:solidFill>
                    <a:srgbClr val="FFFFFF"/>
                  </a:solidFill>
                  <a:prstDash val="solid"/>
                  <a:miter lim="0"/>
                </a:ln>
                <a:solidFill>
                  <a:schemeClr val="tx2"/>
                </a:solidFill>
                <a:effectLst>
                  <a:outerShdw blurRad="50800" algn="tl">
                    <a:srgbClr val="000000"/>
                  </a:outerShdw>
                </a:effectLst>
                <a:ea typeface="Calibri"/>
                <a:cs typeface="Times New Roman"/>
              </a:rPr>
              <a:t>Abstrakt</a:t>
            </a:r>
            <a:endParaRPr lang="sk-SK" sz="1800" b="1" dirty="0">
              <a:solidFill>
                <a:schemeClr val="tx2"/>
              </a:solidFill>
              <a:ea typeface="Calibri"/>
              <a:cs typeface="Times New Roman"/>
            </a:endParaRPr>
          </a:p>
        </p:txBody>
      </p:sp>
      <p:sp>
        <p:nvSpPr>
          <p:cNvPr id="3" name="Zástupný symbol obsahu 2"/>
          <p:cNvSpPr>
            <a:spLocks noGrp="1"/>
          </p:cNvSpPr>
          <p:nvPr>
            <p:ph idx="1"/>
          </p:nvPr>
        </p:nvSpPr>
        <p:spPr>
          <a:xfrm>
            <a:off x="251520" y="1196752"/>
            <a:ext cx="8640960" cy="5517232"/>
          </a:xfrm>
          <a:ln w="28575">
            <a:solidFill>
              <a:srgbClr val="0070C0"/>
            </a:solidFill>
          </a:ln>
        </p:spPr>
        <p:txBody>
          <a:bodyPr>
            <a:noAutofit/>
          </a:bodyPr>
          <a:lstStyle/>
          <a:p>
            <a:pPr marL="0" indent="0">
              <a:buNone/>
            </a:pPr>
            <a:endParaRPr lang="sk-SK" sz="300" dirty="0" smtClean="0"/>
          </a:p>
          <a:p>
            <a:pPr marL="0" indent="0">
              <a:buNone/>
            </a:pPr>
            <a:r>
              <a:rPr lang="sk-SK" sz="2200" dirty="0" smtClean="0"/>
              <a:t>Minulý </a:t>
            </a:r>
            <a:r>
              <a:rPr lang="sk-SK" sz="2200" dirty="0"/>
              <a:t>rok som urobil robota, na ktorom som demonštroval rôzne asistenčné systémy z automobilov. Ovládal sa pomocou 4 tlačidiel. Prvé dve tlačidlá spôsobili, že robot išiel dopredu resp. dozadu a druhé dve, že sa otáčal namieste doprava resp. doľava. Toto ovládanie bolo ťažkopádne: vždy, keď som chcel zmeniť smer, musel som zastať, otočiť sa a až potom ísť daným smerom. Pomocou nového ovládania volantom som chcel docieliť plynulosť chodu robota.</a:t>
            </a:r>
            <a:r>
              <a:rPr lang="sk-SK" sz="2200" dirty="0" smtClean="0"/>
              <a:t> </a:t>
            </a:r>
          </a:p>
          <a:p>
            <a:pPr marL="0" indent="0">
              <a:buNone/>
            </a:pPr>
            <a:r>
              <a:rPr lang="sk-SK" sz="2200" dirty="0"/>
              <a:t>Nové ovládanie má volant a dva pedále. Otáčanie je vyriešené pomocou pribrzďovania kolies na vnútornej strane zákruty. Čím viac natočíme volant, tým viac sa pribrzdia vnútorné kolesá. Toto zároveň znamená, že robot pri zatáčaní nemusí zastať, na rozdiel od pôvodného robota.</a:t>
            </a:r>
            <a:endParaRPr lang="sk-SK" sz="2200" dirty="0" smtClean="0"/>
          </a:p>
          <a:p>
            <a:pPr marL="0" indent="0">
              <a:buNone/>
            </a:pPr>
            <a:r>
              <a:rPr lang="sk-SK" sz="2200" dirty="0"/>
              <a:t>Použil som dva typy volantov – </a:t>
            </a:r>
            <a:r>
              <a:rPr lang="sk-SK" sz="2200" b="1" dirty="0" err="1"/>
              <a:t>Hama</a:t>
            </a:r>
            <a:r>
              <a:rPr lang="sk-SK" sz="2200" b="1" dirty="0"/>
              <a:t> </a:t>
            </a:r>
            <a:r>
              <a:rPr lang="sk-SK" sz="2200" b="1" dirty="0" err="1"/>
              <a:t>Racing</a:t>
            </a:r>
            <a:r>
              <a:rPr lang="sk-SK" sz="2200" b="1" dirty="0"/>
              <a:t> </a:t>
            </a:r>
            <a:r>
              <a:rPr lang="sk-SK" sz="2200" b="1" dirty="0" err="1"/>
              <a:t>Thunder</a:t>
            </a:r>
            <a:r>
              <a:rPr lang="sk-SK" sz="2200" b="1" dirty="0"/>
              <a:t> V18</a:t>
            </a:r>
            <a:r>
              <a:rPr lang="sk-SK" sz="2200" dirty="0"/>
              <a:t> a </a:t>
            </a:r>
            <a:r>
              <a:rPr lang="sk-SK" sz="2200" b="1" dirty="0"/>
              <a:t>Logitech </a:t>
            </a:r>
            <a:r>
              <a:rPr lang="sk-SK" sz="2200" b="1" dirty="0" err="1"/>
              <a:t>Driving</a:t>
            </a:r>
            <a:r>
              <a:rPr lang="sk-SK" sz="2200" b="1" dirty="0"/>
              <a:t> </a:t>
            </a:r>
            <a:r>
              <a:rPr lang="sk-SK" sz="2200" b="1" dirty="0" err="1"/>
              <a:t>Force</a:t>
            </a:r>
            <a:r>
              <a:rPr lang="sk-SK" sz="2200" b="1" dirty="0"/>
              <a:t> GT</a:t>
            </a:r>
            <a:r>
              <a:rPr lang="sk-SK" sz="2200" dirty="0"/>
              <a:t>. V Jave som urobil program, ktorý číta informácie z volantu pomocou knižnice </a:t>
            </a:r>
            <a:r>
              <a:rPr lang="sk-SK" sz="2200" b="1" dirty="0" err="1"/>
              <a:t>JInput</a:t>
            </a:r>
            <a:r>
              <a:rPr lang="sk-SK" sz="2200" dirty="0"/>
              <a:t> a posiela ich cez </a:t>
            </a:r>
            <a:r>
              <a:rPr lang="sk-SK" sz="2200" dirty="0" err="1"/>
              <a:t>Bluetooth</a:t>
            </a:r>
            <a:r>
              <a:rPr lang="sk-SK" sz="2200" dirty="0"/>
              <a:t> do </a:t>
            </a:r>
            <a:r>
              <a:rPr lang="sk-SK" sz="2200" dirty="0" err="1"/>
              <a:t>Arduina</a:t>
            </a:r>
            <a:r>
              <a:rPr lang="sk-SK" sz="2200" dirty="0"/>
              <a:t> na robotovi. </a:t>
            </a:r>
            <a:r>
              <a:rPr lang="sk-SK" sz="2200" dirty="0" err="1"/>
              <a:t>Arduino</a:t>
            </a:r>
            <a:r>
              <a:rPr lang="sk-SK" sz="2200" dirty="0"/>
              <a:t> prijme signál a podľa neho dáva pokyny motorom. </a:t>
            </a:r>
            <a:endParaRPr lang="sk-SK" sz="2200" dirty="0"/>
          </a:p>
        </p:txBody>
      </p:sp>
    </p:spTree>
    <p:extLst>
      <p:ext uri="{BB962C8B-B14F-4D97-AF65-F5344CB8AC3E}">
        <p14:creationId xmlns:p14="http://schemas.microsoft.com/office/powerpoint/2010/main" val="389563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332656"/>
            <a:ext cx="8496944" cy="6264696"/>
          </a:xfrm>
          <a:ln w="28575">
            <a:solidFill>
              <a:srgbClr val="0070C0"/>
            </a:solidFill>
          </a:ln>
        </p:spPr>
        <p:txBody>
          <a:bodyPr>
            <a:noAutofit/>
          </a:bodyPr>
          <a:lstStyle/>
          <a:p>
            <a:pPr marL="0" indent="0">
              <a:buNone/>
            </a:pPr>
            <a:r>
              <a:rPr lang="sk-SK" sz="2200" dirty="0"/>
              <a:t>Z minulého robota som prevzal a upravil systém proti nárazu založený na meraní vzdialenosti od prekážky pomocou ultrazvukového senzora. Tiež som spravil signalizáciu nárazu (v prípade že je tento systém vypnutý a príde k nárazu) zatrasením volantu</a:t>
            </a:r>
            <a:r>
              <a:rPr lang="sk-SK" sz="2200" dirty="0" smtClean="0"/>
              <a:t>.</a:t>
            </a:r>
          </a:p>
          <a:p>
            <a:pPr marL="0" indent="0">
              <a:buNone/>
            </a:pPr>
            <a:endParaRPr lang="sk-SK" sz="2200" b="1" dirty="0" smtClean="0"/>
          </a:p>
          <a:p>
            <a:pPr marL="0" indent="0">
              <a:buNone/>
            </a:pPr>
            <a:r>
              <a:rPr lang="sk-SK" sz="2200" b="1" dirty="0" smtClean="0"/>
              <a:t>Overenie </a:t>
            </a:r>
            <a:r>
              <a:rPr lang="sk-SK" sz="2200" b="1" dirty="0"/>
              <a:t>funkcie: </a:t>
            </a:r>
            <a:endParaRPr lang="sk-SK" sz="2200" dirty="0"/>
          </a:p>
          <a:p>
            <a:pPr marL="457200" lvl="0" indent="-457200">
              <a:buFont typeface="+mj-lt"/>
              <a:buAutoNum type="arabicPeriod"/>
            </a:pPr>
            <a:r>
              <a:rPr lang="sk-SK" sz="2200" dirty="0"/>
              <a:t>Natočil som niekoľko videí, ktoré som sprístupnil na </a:t>
            </a:r>
            <a:r>
              <a:rPr lang="sk-SK" sz="2200" dirty="0" err="1" smtClean="0"/>
              <a:t>YouTube</a:t>
            </a:r>
            <a:r>
              <a:rPr lang="sk-SK" sz="2200" dirty="0" smtClean="0"/>
              <a:t>.</a:t>
            </a:r>
          </a:p>
          <a:p>
            <a:pPr marL="457200" lvl="0" indent="-457200">
              <a:buFont typeface="+mj-lt"/>
              <a:buAutoNum type="arabicPeriod"/>
            </a:pPr>
            <a:r>
              <a:rPr lang="sk-SK" sz="2200" dirty="0" smtClean="0"/>
              <a:t>Vykonal som experiment </a:t>
            </a:r>
            <a:r>
              <a:rPr lang="sk-SK" sz="2200" dirty="0"/>
              <a:t>na </a:t>
            </a:r>
            <a:r>
              <a:rPr lang="sk-SK" sz="2200" dirty="0" smtClean="0"/>
              <a:t>overenie </a:t>
            </a:r>
            <a:r>
              <a:rPr lang="sk-SK" sz="2200" dirty="0" err="1" smtClean="0"/>
              <a:t>manévrovateľnosti</a:t>
            </a:r>
            <a:r>
              <a:rPr lang="sk-SK" sz="2200" dirty="0" smtClean="0"/>
              <a:t>: </a:t>
            </a:r>
            <a:r>
              <a:rPr lang="sk-SK" sz="2200" dirty="0" smtClean="0"/>
              <a:t>Meral </a:t>
            </a:r>
            <a:r>
              <a:rPr lang="sk-SK" sz="2200" dirty="0"/>
              <a:t>som čas potrebný na prejdenie </a:t>
            </a:r>
            <a:r>
              <a:rPr lang="sk-SK" sz="2200" dirty="0" smtClean="0"/>
              <a:t>stanovenej trate. </a:t>
            </a:r>
            <a:r>
              <a:rPr lang="sk-SK" sz="2200" dirty="0" err="1" smtClean="0"/>
              <a:t>Robol</a:t>
            </a:r>
            <a:r>
              <a:rPr lang="sk-SK" sz="2200" dirty="0" smtClean="0"/>
              <a:t> mal trať prejsť 3 krát pri použití pôvodného ovládania tlačidlami resp. </a:t>
            </a:r>
            <a:r>
              <a:rPr lang="sk-SK" sz="2200" dirty="0" err="1" smtClean="0"/>
              <a:t>klávesami</a:t>
            </a:r>
            <a:r>
              <a:rPr lang="sk-SK" sz="2200" dirty="0" smtClean="0"/>
              <a:t> a 3 krát pri použití nového ovládania volantom.</a:t>
            </a:r>
            <a:endParaRPr lang="sk-SK" sz="2200" dirty="0"/>
          </a:p>
          <a:p>
            <a:pPr marL="0" lvl="0" indent="0">
              <a:buNone/>
            </a:pPr>
            <a:endParaRPr lang="sk-SK" sz="2200" dirty="0"/>
          </a:p>
          <a:p>
            <a:pPr marL="0" indent="0">
              <a:spcBef>
                <a:spcPts val="1200"/>
              </a:spcBef>
              <a:buNone/>
            </a:pPr>
            <a:r>
              <a:rPr lang="sk-SK" sz="2200" b="1" dirty="0"/>
              <a:t>Záver:</a:t>
            </a:r>
            <a:r>
              <a:rPr lang="sk-SK" sz="2200" dirty="0"/>
              <a:t> </a:t>
            </a:r>
            <a:r>
              <a:rPr lang="sk-SK" sz="2200" dirty="0"/>
              <a:t>Zostrojil som ovládanie robota pomocou volantu, čím sa výrazne zlepšila jeho </a:t>
            </a:r>
            <a:r>
              <a:rPr lang="sk-SK" sz="2200" dirty="0" err="1"/>
              <a:t>manévrovateľnosť</a:t>
            </a:r>
            <a:r>
              <a:rPr lang="sk-SK" sz="2200" dirty="0"/>
              <a:t>. Priemerný čas na prechod testovacou trasou klesol z 52,2 na 20,9 sekundy.</a:t>
            </a:r>
            <a:endParaRPr lang="en-US" sz="2200" dirty="0" smtClean="0"/>
          </a:p>
          <a:p>
            <a:pPr marL="0" indent="0">
              <a:spcBef>
                <a:spcPts val="1200"/>
              </a:spcBef>
              <a:buNone/>
            </a:pPr>
            <a:r>
              <a:rPr lang="sk-SK" sz="2200" dirty="0" smtClean="0"/>
              <a:t>Programy a schémy sú prístupné na </a:t>
            </a:r>
            <a:r>
              <a:rPr lang="sk-SK" sz="2200" dirty="0" smtClean="0">
                <a:hlinkClick r:id="rId2"/>
              </a:rPr>
              <a:t>https://</a:t>
            </a:r>
            <a:r>
              <a:rPr lang="sk-SK" sz="2200" dirty="0" smtClean="0">
                <a:hlinkClick r:id="rId2"/>
              </a:rPr>
              <a:t>github.com/janmederly/rp7</a:t>
            </a:r>
            <a:r>
              <a:rPr lang="sk-SK" sz="2200" dirty="0" smtClean="0"/>
              <a:t>.</a:t>
            </a:r>
            <a:endParaRPr lang="sk-SK" sz="2200" dirty="0"/>
          </a:p>
        </p:txBody>
      </p:sp>
    </p:spTree>
    <p:extLst>
      <p:ext uri="{BB962C8B-B14F-4D97-AF65-F5344CB8AC3E}">
        <p14:creationId xmlns:p14="http://schemas.microsoft.com/office/powerpoint/2010/main" val="3918982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Obrázok 48" descr="C:\tmp\IMG_7424.JPG"/>
          <p:cNvPicPr/>
          <p:nvPr/>
        </p:nvPicPr>
        <p:blipFill>
          <a:blip r:embed="rId3" cstate="print">
            <a:extLst>
              <a:ext uri="{BEBA8EAE-BF5A-486C-A8C5-ECC9F3942E4B}">
                <a14:imgProps xmlns:a14="http://schemas.microsoft.com/office/drawing/2010/main">
                  <a14:imgLayer r:embed="rId4">
                    <a14:imgEffect>
                      <a14:backgroundRemoval t="9883" b="89950" l="9937" r="95472">
                        <a14:foregroundMark x1="84025" y1="52094" x2="81635" y2="65997"/>
                      </a14:backgroundRemoval>
                    </a14:imgEffect>
                  </a14:imgLayer>
                </a14:imgProps>
              </a:ext>
              <a:ext uri="{28A0092B-C50C-407E-A947-70E740481C1C}">
                <a14:useLocalDpi xmlns:a14="http://schemas.microsoft.com/office/drawing/2010/main" val="0"/>
              </a:ext>
            </a:extLst>
          </a:blip>
          <a:srcRect/>
          <a:stretch>
            <a:fillRect/>
          </a:stretch>
        </p:blipFill>
        <p:spPr bwMode="auto">
          <a:xfrm>
            <a:off x="4932040" y="1340768"/>
            <a:ext cx="4608512" cy="3457049"/>
          </a:xfrm>
          <a:prstGeom prst="rect">
            <a:avLst/>
          </a:prstGeom>
          <a:noFill/>
          <a:ln>
            <a:noFill/>
          </a:ln>
        </p:spPr>
      </p:pic>
      <p:sp>
        <p:nvSpPr>
          <p:cNvPr id="2" name="BlokTextu 1"/>
          <p:cNvSpPr txBox="1"/>
          <p:nvPr/>
        </p:nvSpPr>
        <p:spPr>
          <a:xfrm>
            <a:off x="317622" y="332656"/>
            <a:ext cx="8533660" cy="830997"/>
          </a:xfrm>
          <a:prstGeom prst="rect">
            <a:avLst/>
          </a:prstGeom>
          <a:noFill/>
        </p:spPr>
        <p:txBody>
          <a:bodyPr wrap="square" rtlCol="0">
            <a:spAutoFit/>
          </a:bodyPr>
          <a:lstStyle/>
          <a:p>
            <a:pPr algn="ctr"/>
            <a:r>
              <a:rPr lang="sk-SK" sz="4800" dirty="0">
                <a:solidFill>
                  <a:srgbClr val="000000"/>
                </a:solidFill>
                <a:effectLst>
                  <a:outerShdw blurRad="38100" dist="38100" dir="2700000" algn="tl">
                    <a:srgbClr val="000000">
                      <a:alpha val="43137"/>
                    </a:srgbClr>
                  </a:outerShdw>
                </a:effectLst>
              </a:rPr>
              <a:t>Súčasti </a:t>
            </a:r>
            <a:r>
              <a:rPr lang="sk-SK" sz="4800" dirty="0" smtClean="0">
                <a:solidFill>
                  <a:srgbClr val="000000"/>
                </a:solidFill>
                <a:effectLst>
                  <a:outerShdw blurRad="38100" dist="38100" dir="2700000" algn="tl">
                    <a:srgbClr val="000000">
                      <a:alpha val="43137"/>
                    </a:srgbClr>
                  </a:outerShdw>
                </a:effectLst>
              </a:rPr>
              <a:t>systému</a:t>
            </a:r>
            <a:endParaRPr lang="sk-SK" sz="4800" dirty="0">
              <a:solidFill>
                <a:srgbClr val="000000"/>
              </a:solidFill>
              <a:effectLst>
                <a:outerShdw blurRad="38100" dist="38100" dir="2700000" algn="tl">
                  <a:srgbClr val="000000">
                    <a:alpha val="43137"/>
                  </a:srgbClr>
                </a:outerShdw>
              </a:effectLst>
            </a:endParaRPr>
          </a:p>
        </p:txBody>
      </p:sp>
      <p:pic>
        <p:nvPicPr>
          <p:cNvPr id="1028" name="Picture 4" descr="Logitech Driving Force GT - 0"/>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38" b="97890" l="0" r="99512"/>
                    </a14:imgEffect>
                  </a14:imgLayer>
                </a14:imgProps>
              </a:ext>
              <a:ext uri="{28A0092B-C50C-407E-A947-70E740481C1C}">
                <a14:useLocalDpi xmlns:a14="http://schemas.microsoft.com/office/drawing/2010/main" val="0"/>
              </a:ext>
            </a:extLst>
          </a:blip>
          <a:srcRect/>
          <a:stretch>
            <a:fillRect/>
          </a:stretch>
        </p:blipFill>
        <p:spPr bwMode="auto">
          <a:xfrm>
            <a:off x="107504" y="4640871"/>
            <a:ext cx="2196710" cy="18298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ýsledok vyhľadávania obrázkov pre dopyt notebook toshiba satellite"/>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3167" b="86167" l="3167" r="97667"/>
                    </a14:imgEffect>
                  </a14:imgLayer>
                </a14:imgProps>
              </a:ext>
              <a:ext uri="{28A0092B-C50C-407E-A947-70E740481C1C}">
                <a14:useLocalDpi xmlns:a14="http://schemas.microsoft.com/office/drawing/2010/main" val="0"/>
              </a:ext>
            </a:extLst>
          </a:blip>
          <a:srcRect/>
          <a:stretch>
            <a:fillRect/>
          </a:stretch>
        </p:blipFill>
        <p:spPr bwMode="auto">
          <a:xfrm>
            <a:off x="755576" y="2095478"/>
            <a:ext cx="2854382" cy="285438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Skupina 56"/>
          <p:cNvGrpSpPr/>
          <p:nvPr/>
        </p:nvGrpSpPr>
        <p:grpSpPr>
          <a:xfrm flipH="1">
            <a:off x="3609958" y="2310259"/>
            <a:ext cx="1284343" cy="974725"/>
            <a:chOff x="6389144" y="5260172"/>
            <a:chExt cx="1284343" cy="974725"/>
          </a:xfrm>
        </p:grpSpPr>
        <p:sp>
          <p:nvSpPr>
            <p:cNvPr id="58" name="Oblúk 57"/>
            <p:cNvSpPr/>
            <p:nvPr/>
          </p:nvSpPr>
          <p:spPr>
            <a:xfrm rot="10800000">
              <a:off x="7230721" y="5591007"/>
              <a:ext cx="261620" cy="46863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59" name="Oblúk 58"/>
            <p:cNvSpPr/>
            <p:nvPr/>
          </p:nvSpPr>
          <p:spPr>
            <a:xfrm rot="10800000">
              <a:off x="6689623" y="5375742"/>
              <a:ext cx="360045" cy="78994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0" name="Oblúk 59"/>
            <p:cNvSpPr/>
            <p:nvPr/>
          </p:nvSpPr>
          <p:spPr>
            <a:xfrm rot="10800000">
              <a:off x="6389144" y="5260172"/>
              <a:ext cx="444500" cy="9747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1" name="Oblúk 60"/>
            <p:cNvSpPr/>
            <p:nvPr/>
          </p:nvSpPr>
          <p:spPr>
            <a:xfrm rot="10800000">
              <a:off x="6971687" y="5483057"/>
              <a:ext cx="294005" cy="6445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2" name="Oblúk 61"/>
            <p:cNvSpPr/>
            <p:nvPr/>
          </p:nvSpPr>
          <p:spPr>
            <a:xfrm rot="10800000">
              <a:off x="7481717" y="5698322"/>
              <a:ext cx="191770" cy="252730"/>
            </a:xfrm>
            <a:prstGeom prst="arc">
              <a:avLst>
                <a:gd name="adj1" fmla="val 16200000"/>
                <a:gd name="adj2" fmla="val 5323409"/>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grpSp>
      <p:grpSp>
        <p:nvGrpSpPr>
          <p:cNvPr id="63" name="Skupina 62"/>
          <p:cNvGrpSpPr/>
          <p:nvPr/>
        </p:nvGrpSpPr>
        <p:grpSpPr>
          <a:xfrm>
            <a:off x="3707904" y="3246363"/>
            <a:ext cx="1284343" cy="974725"/>
            <a:chOff x="6389144" y="5260172"/>
            <a:chExt cx="1284343" cy="974725"/>
          </a:xfrm>
        </p:grpSpPr>
        <p:sp>
          <p:nvSpPr>
            <p:cNvPr id="64" name="Oblúk 63"/>
            <p:cNvSpPr/>
            <p:nvPr/>
          </p:nvSpPr>
          <p:spPr>
            <a:xfrm rot="10800000">
              <a:off x="7230721" y="5591007"/>
              <a:ext cx="261620" cy="468630"/>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5" name="Oblúk 64"/>
            <p:cNvSpPr/>
            <p:nvPr/>
          </p:nvSpPr>
          <p:spPr>
            <a:xfrm rot="10800000">
              <a:off x="6689623" y="5375742"/>
              <a:ext cx="360045" cy="789940"/>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6" name="Oblúk 65"/>
            <p:cNvSpPr/>
            <p:nvPr/>
          </p:nvSpPr>
          <p:spPr>
            <a:xfrm rot="10800000">
              <a:off x="6389144" y="5260172"/>
              <a:ext cx="444500" cy="974725"/>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7" name="Oblúk 66"/>
            <p:cNvSpPr/>
            <p:nvPr/>
          </p:nvSpPr>
          <p:spPr>
            <a:xfrm rot="10800000">
              <a:off x="6971687" y="5483057"/>
              <a:ext cx="294005" cy="644525"/>
            </a:xfrm>
            <a:prstGeom prst="arc">
              <a:avLst>
                <a:gd name="adj1" fmla="val 16200000"/>
                <a:gd name="adj2" fmla="val 5317087"/>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68" name="Oblúk 67"/>
            <p:cNvSpPr/>
            <p:nvPr/>
          </p:nvSpPr>
          <p:spPr>
            <a:xfrm rot="10800000">
              <a:off x="7481717" y="5698322"/>
              <a:ext cx="191770" cy="252730"/>
            </a:xfrm>
            <a:prstGeom prst="arc">
              <a:avLst>
                <a:gd name="adj1" fmla="val 16200000"/>
                <a:gd name="adj2" fmla="val 5323409"/>
              </a:avLst>
            </a:prstGeom>
          </p:spPr>
          <p:style>
            <a:lnRef idx="3">
              <a:schemeClr val="accent4"/>
            </a:lnRef>
            <a:fillRef idx="0">
              <a:schemeClr val="accent4"/>
            </a:fillRef>
            <a:effectRef idx="2">
              <a:schemeClr val="accent4"/>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grpSp>
      <p:sp>
        <p:nvSpPr>
          <p:cNvPr id="13" name="BlokTextu 12"/>
          <p:cNvSpPr txBox="1"/>
          <p:nvPr/>
        </p:nvSpPr>
        <p:spPr>
          <a:xfrm>
            <a:off x="3418489" y="1758007"/>
            <a:ext cx="1630575" cy="461665"/>
          </a:xfrm>
          <a:prstGeom prst="rect">
            <a:avLst/>
          </a:prstGeom>
          <a:noFill/>
        </p:spPr>
        <p:txBody>
          <a:bodyPr wrap="none" rtlCol="0">
            <a:spAutoFit/>
          </a:bodyPr>
          <a:lstStyle/>
          <a:p>
            <a:r>
              <a:rPr lang="sk-SK" sz="2400" dirty="0" err="1" smtClean="0"/>
              <a:t>Bluetooth</a:t>
            </a:r>
            <a:endParaRPr lang="sk-SK" sz="2400" dirty="0"/>
          </a:p>
        </p:txBody>
      </p:sp>
      <p:cxnSp>
        <p:nvCxnSpPr>
          <p:cNvPr id="21" name="Rovná spojnica 20"/>
          <p:cNvCxnSpPr/>
          <p:nvPr/>
        </p:nvCxnSpPr>
        <p:spPr>
          <a:xfrm flipV="1">
            <a:off x="1691680" y="4581128"/>
            <a:ext cx="0" cy="739234"/>
          </a:xfrm>
          <a:prstGeom prst="line">
            <a:avLst/>
          </a:prstGeom>
        </p:spPr>
        <p:style>
          <a:lnRef idx="2">
            <a:schemeClr val="accent6"/>
          </a:lnRef>
          <a:fillRef idx="0">
            <a:schemeClr val="accent6"/>
          </a:fillRef>
          <a:effectRef idx="1">
            <a:schemeClr val="accent6"/>
          </a:effectRef>
          <a:fontRef idx="minor">
            <a:schemeClr val="tx1"/>
          </a:fontRef>
        </p:style>
      </p:cxnSp>
      <p:sp>
        <p:nvSpPr>
          <p:cNvPr id="80" name="BlokTextu 79"/>
          <p:cNvSpPr txBox="1"/>
          <p:nvPr/>
        </p:nvSpPr>
        <p:spPr>
          <a:xfrm>
            <a:off x="1791559" y="4719912"/>
            <a:ext cx="739305" cy="461665"/>
          </a:xfrm>
          <a:prstGeom prst="rect">
            <a:avLst/>
          </a:prstGeom>
          <a:noFill/>
        </p:spPr>
        <p:txBody>
          <a:bodyPr wrap="none" rtlCol="0">
            <a:spAutoFit/>
          </a:bodyPr>
          <a:lstStyle/>
          <a:p>
            <a:r>
              <a:rPr lang="sk-SK" sz="2400" dirty="0" smtClean="0"/>
              <a:t>USB</a:t>
            </a:r>
            <a:endParaRPr lang="sk-SK" sz="2400" dirty="0"/>
          </a:p>
        </p:txBody>
      </p:sp>
    </p:spTree>
    <p:extLst>
      <p:ext uri="{BB962C8B-B14F-4D97-AF65-F5344CB8AC3E}">
        <p14:creationId xmlns:p14="http://schemas.microsoft.com/office/powerpoint/2010/main" val="3633468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dĺžnik 24"/>
          <p:cNvSpPr/>
          <p:nvPr/>
        </p:nvSpPr>
        <p:spPr>
          <a:xfrm>
            <a:off x="2995055" y="1611586"/>
            <a:ext cx="1348722"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k-SK" sz="1750" dirty="0">
                <a:solidFill>
                  <a:srgbClr val="000000"/>
                </a:solidFill>
              </a:rPr>
              <a:t>Motory</a:t>
            </a:r>
          </a:p>
        </p:txBody>
      </p:sp>
      <p:sp>
        <p:nvSpPr>
          <p:cNvPr id="26" name="Obdĺžnik 25"/>
          <p:cNvSpPr/>
          <p:nvPr/>
        </p:nvSpPr>
        <p:spPr>
          <a:xfrm>
            <a:off x="7032267" y="3149542"/>
            <a:ext cx="1944217" cy="61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k-SK" sz="1750" dirty="0">
                <a:solidFill>
                  <a:srgbClr val="000000"/>
                </a:solidFill>
              </a:rPr>
              <a:t>UZV </a:t>
            </a:r>
            <a:r>
              <a:rPr lang="sk-SK" sz="1750" dirty="0" smtClean="0">
                <a:solidFill>
                  <a:srgbClr val="000000"/>
                </a:solidFill>
              </a:rPr>
              <a:t>senzory</a:t>
            </a:r>
            <a:endParaRPr lang="sk-SK" sz="1750" dirty="0">
              <a:solidFill>
                <a:srgbClr val="000000"/>
              </a:solidFill>
            </a:endParaRPr>
          </a:p>
        </p:txBody>
      </p:sp>
      <p:sp>
        <p:nvSpPr>
          <p:cNvPr id="27" name="Obdĺžnik 26"/>
          <p:cNvSpPr/>
          <p:nvPr/>
        </p:nvSpPr>
        <p:spPr>
          <a:xfrm>
            <a:off x="4462630" y="1611586"/>
            <a:ext cx="1961372" cy="61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k-SK" sz="1750" dirty="0" err="1">
                <a:solidFill>
                  <a:srgbClr val="000000"/>
                </a:solidFill>
              </a:rPr>
              <a:t>Bluetooth</a:t>
            </a:r>
            <a:endParaRPr lang="sk-SK" sz="1750" dirty="0">
              <a:solidFill>
                <a:srgbClr val="000000"/>
              </a:solidFill>
            </a:endParaRPr>
          </a:p>
        </p:txBody>
      </p:sp>
      <p:sp>
        <p:nvSpPr>
          <p:cNvPr id="29" name="Obdĺžnik 28"/>
          <p:cNvSpPr/>
          <p:nvPr/>
        </p:nvSpPr>
        <p:spPr>
          <a:xfrm>
            <a:off x="1686195" y="2725464"/>
            <a:ext cx="1008112"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k-SK" sz="1750" dirty="0">
                <a:solidFill>
                  <a:srgbClr val="000000"/>
                </a:solidFill>
              </a:rPr>
              <a:t>Kamera</a:t>
            </a:r>
          </a:p>
        </p:txBody>
      </p:sp>
      <p:cxnSp>
        <p:nvCxnSpPr>
          <p:cNvPr id="30" name="Rovná spojnica 29"/>
          <p:cNvCxnSpPr>
            <a:stCxn id="28" idx="0"/>
            <a:endCxn id="28" idx="0"/>
          </p:cNvCxnSpPr>
          <p:nvPr/>
        </p:nvCxnSpPr>
        <p:spPr>
          <a:xfrm>
            <a:off x="1586168" y="3769582"/>
            <a:ext cx="0" cy="0"/>
          </a:xfrm>
          <a:prstGeom prst="line">
            <a:avLst/>
          </a:prstGeom>
        </p:spPr>
        <p:style>
          <a:lnRef idx="2">
            <a:schemeClr val="accent6">
              <a:shade val="50000"/>
            </a:schemeClr>
          </a:lnRef>
          <a:fillRef idx="1">
            <a:schemeClr val="accent6"/>
          </a:fillRef>
          <a:effectRef idx="0">
            <a:schemeClr val="accent6"/>
          </a:effectRef>
          <a:fontRef idx="minor">
            <a:schemeClr val="lt1"/>
          </a:fontRef>
        </p:style>
      </p:cxnSp>
      <p:sp>
        <p:nvSpPr>
          <p:cNvPr id="33" name="Obdĺžnik 32"/>
          <p:cNvSpPr/>
          <p:nvPr/>
        </p:nvSpPr>
        <p:spPr>
          <a:xfrm>
            <a:off x="4456389" y="5657870"/>
            <a:ext cx="1948444" cy="88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k-SK" sz="1750" dirty="0">
                <a:solidFill>
                  <a:srgbClr val="000000"/>
                </a:solidFill>
              </a:rPr>
              <a:t>Batérie </a:t>
            </a:r>
            <a:r>
              <a:rPr lang="sk-SK" sz="1750" dirty="0" err="1">
                <a:solidFill>
                  <a:srgbClr val="000000"/>
                </a:solidFill>
              </a:rPr>
              <a:t>LiPo</a:t>
            </a:r>
            <a:endParaRPr lang="sk-SK" sz="1750" dirty="0">
              <a:solidFill>
                <a:srgbClr val="000000"/>
              </a:solidFill>
            </a:endParaRPr>
          </a:p>
        </p:txBody>
      </p:sp>
      <p:sp>
        <p:nvSpPr>
          <p:cNvPr id="34" name="Obdĺžnik 33"/>
          <p:cNvSpPr/>
          <p:nvPr/>
        </p:nvSpPr>
        <p:spPr>
          <a:xfrm>
            <a:off x="1857750" y="5657870"/>
            <a:ext cx="1947600" cy="88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k-SK" sz="1750" dirty="0">
                <a:solidFill>
                  <a:srgbClr val="000000"/>
                </a:solidFill>
              </a:rPr>
              <a:t>Napájací systém</a:t>
            </a:r>
          </a:p>
        </p:txBody>
      </p:sp>
      <p:cxnSp>
        <p:nvCxnSpPr>
          <p:cNvPr id="35" name="Zalomená spojnica 34"/>
          <p:cNvCxnSpPr>
            <a:stCxn id="28" idx="2"/>
            <a:endCxn id="34" idx="1"/>
          </p:cNvCxnSpPr>
          <p:nvPr/>
        </p:nvCxnSpPr>
        <p:spPr>
          <a:xfrm rot="16200000" flipH="1">
            <a:off x="999821" y="5244540"/>
            <a:ext cx="1444277" cy="271582"/>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36" name="Zalomená spojnica 108"/>
          <p:cNvCxnSpPr>
            <a:stCxn id="29" idx="2"/>
          </p:cNvCxnSpPr>
          <p:nvPr/>
        </p:nvCxnSpPr>
        <p:spPr>
          <a:xfrm>
            <a:off x="2190251" y="3337532"/>
            <a:ext cx="0" cy="432050"/>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37" name="Obdĺžnik 36"/>
          <p:cNvSpPr/>
          <p:nvPr/>
        </p:nvSpPr>
        <p:spPr>
          <a:xfrm>
            <a:off x="462059" y="2725463"/>
            <a:ext cx="1008112"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k-SK" sz="1750" dirty="0" err="1">
                <a:solidFill>
                  <a:srgbClr val="000000"/>
                </a:solidFill>
              </a:rPr>
              <a:t>WiFi</a:t>
            </a:r>
            <a:endParaRPr lang="sk-SK" sz="1750" dirty="0">
              <a:solidFill>
                <a:srgbClr val="000000"/>
              </a:solidFill>
            </a:endParaRPr>
          </a:p>
        </p:txBody>
      </p:sp>
      <p:cxnSp>
        <p:nvCxnSpPr>
          <p:cNvPr id="38" name="Zalomená spojnica 113"/>
          <p:cNvCxnSpPr>
            <a:stCxn id="37" idx="2"/>
          </p:cNvCxnSpPr>
          <p:nvPr/>
        </p:nvCxnSpPr>
        <p:spPr>
          <a:xfrm>
            <a:off x="966115" y="3337531"/>
            <a:ext cx="0" cy="432051"/>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41" name="Zalomená spojnica 40"/>
          <p:cNvCxnSpPr/>
          <p:nvPr/>
        </p:nvCxnSpPr>
        <p:spPr>
          <a:xfrm rot="16200000" flipH="1">
            <a:off x="3503301" y="2433524"/>
            <a:ext cx="328398" cy="5"/>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46" name="Zalomená spojnica 45"/>
          <p:cNvCxnSpPr>
            <a:stCxn id="26" idx="1"/>
          </p:cNvCxnSpPr>
          <p:nvPr/>
        </p:nvCxnSpPr>
        <p:spPr>
          <a:xfrm rot="10800000" flipV="1">
            <a:off x="5443317" y="3455542"/>
            <a:ext cx="1588950" cy="590650"/>
          </a:xfrm>
          <a:prstGeom prst="bentConnector3">
            <a:avLst/>
          </a:prstGeom>
          <a:ln>
            <a:solidFill>
              <a:srgbClr val="003366"/>
            </a:solidFill>
          </a:ln>
        </p:spPr>
        <p:style>
          <a:lnRef idx="3">
            <a:schemeClr val="dk1"/>
          </a:lnRef>
          <a:fillRef idx="0">
            <a:schemeClr val="dk1"/>
          </a:fillRef>
          <a:effectRef idx="2">
            <a:schemeClr val="dk1"/>
          </a:effectRef>
          <a:fontRef idx="minor">
            <a:schemeClr val="tx1"/>
          </a:fontRef>
        </p:style>
      </p:cxnSp>
      <p:cxnSp>
        <p:nvCxnSpPr>
          <p:cNvPr id="47" name="Zalomená spojnica 46"/>
          <p:cNvCxnSpPr>
            <a:stCxn id="34" idx="0"/>
            <a:endCxn id="23" idx="2"/>
          </p:cNvCxnSpPr>
          <p:nvPr/>
        </p:nvCxnSpPr>
        <p:spPr>
          <a:xfrm rot="5400000" flipH="1" flipV="1">
            <a:off x="3021598" y="4460288"/>
            <a:ext cx="1007534" cy="1387630"/>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48" name="Rovná spojnica 47"/>
          <p:cNvCxnSpPr>
            <a:stCxn id="33" idx="1"/>
            <a:endCxn id="34" idx="3"/>
          </p:cNvCxnSpPr>
          <p:nvPr/>
        </p:nvCxnSpPr>
        <p:spPr>
          <a:xfrm flipH="1">
            <a:off x="3805350" y="6102470"/>
            <a:ext cx="651039" cy="0"/>
          </a:xfrm>
          <a:prstGeom prst="line">
            <a:avLst/>
          </a:prstGeom>
        </p:spPr>
        <p:style>
          <a:lnRef idx="3">
            <a:schemeClr val="accent3"/>
          </a:lnRef>
          <a:fillRef idx="0">
            <a:schemeClr val="accent3"/>
          </a:fillRef>
          <a:effectRef idx="2">
            <a:schemeClr val="accent3"/>
          </a:effectRef>
          <a:fontRef idx="minor">
            <a:schemeClr val="tx1"/>
          </a:fontRef>
        </p:style>
      </p:cxnSp>
      <p:pic>
        <p:nvPicPr>
          <p:cNvPr id="49" name="Obrázok 48" descr="C:\tmp\IMG_7424.JPG"/>
          <p:cNvPicPr/>
          <p:nvPr/>
        </p:nvPicPr>
        <p:blipFill>
          <a:blip r:embed="rId3" cstate="print">
            <a:extLst>
              <a:ext uri="{BEBA8EAE-BF5A-486C-A8C5-ECC9F3942E4B}">
                <a14:imgProps xmlns:a14="http://schemas.microsoft.com/office/drawing/2010/main">
                  <a14:imgLayer r:embed="rId4">
                    <a14:imgEffect>
                      <a14:backgroundRemoval t="9883" b="89950" l="9937" r="95472">
                        <a14:foregroundMark x1="84025" y1="52094" x2="81635" y2="65997"/>
                      </a14:backgroundRemoval>
                    </a14:imgEffect>
                  </a14:imgLayer>
                </a14:imgProps>
              </a:ext>
              <a:ext uri="{28A0092B-C50C-407E-A947-70E740481C1C}">
                <a14:useLocalDpi xmlns:a14="http://schemas.microsoft.com/office/drawing/2010/main" val="0"/>
              </a:ext>
            </a:extLst>
          </a:blip>
          <a:srcRect/>
          <a:stretch>
            <a:fillRect/>
          </a:stretch>
        </p:blipFill>
        <p:spPr bwMode="auto">
          <a:xfrm>
            <a:off x="-108520" y="0"/>
            <a:ext cx="3301365" cy="2476500"/>
          </a:xfrm>
          <a:prstGeom prst="rect">
            <a:avLst/>
          </a:prstGeom>
          <a:noFill/>
          <a:ln>
            <a:noFill/>
          </a:ln>
        </p:spPr>
      </p:pic>
      <p:sp>
        <p:nvSpPr>
          <p:cNvPr id="2" name="BlokTextu 1"/>
          <p:cNvSpPr txBox="1"/>
          <p:nvPr/>
        </p:nvSpPr>
        <p:spPr>
          <a:xfrm>
            <a:off x="3011530" y="407253"/>
            <a:ext cx="5964954" cy="830997"/>
          </a:xfrm>
          <a:prstGeom prst="rect">
            <a:avLst/>
          </a:prstGeom>
          <a:noFill/>
        </p:spPr>
        <p:txBody>
          <a:bodyPr wrap="square" rtlCol="0">
            <a:spAutoFit/>
          </a:bodyPr>
          <a:lstStyle/>
          <a:p>
            <a:r>
              <a:rPr lang="sk-SK" sz="4800" dirty="0">
                <a:solidFill>
                  <a:srgbClr val="000000"/>
                </a:solidFill>
                <a:effectLst>
                  <a:outerShdw blurRad="38100" dist="38100" dir="2700000" algn="tl">
                    <a:srgbClr val="000000">
                      <a:alpha val="43137"/>
                    </a:srgbClr>
                  </a:outerShdw>
                </a:effectLst>
              </a:rPr>
              <a:t>Súčasti </a:t>
            </a:r>
            <a:r>
              <a:rPr lang="sk-SK" sz="4800" dirty="0" smtClean="0">
                <a:solidFill>
                  <a:srgbClr val="000000"/>
                </a:solidFill>
                <a:effectLst>
                  <a:outerShdw blurRad="38100" dist="38100" dir="2700000" algn="tl">
                    <a:srgbClr val="000000">
                      <a:alpha val="43137"/>
                    </a:srgbClr>
                  </a:outerShdw>
                </a:effectLst>
              </a:rPr>
              <a:t>robota</a:t>
            </a:r>
            <a:endParaRPr lang="sk-SK" sz="4800" dirty="0">
              <a:solidFill>
                <a:srgbClr val="000000"/>
              </a:solidFill>
              <a:effectLst>
                <a:outerShdw blurRad="38100" dist="38100" dir="2700000" algn="tl">
                  <a:srgbClr val="000000">
                    <a:alpha val="43137"/>
                  </a:srgbClr>
                </a:outerShdw>
              </a:effectLst>
            </a:endParaRPr>
          </a:p>
        </p:txBody>
      </p:sp>
      <p:sp>
        <p:nvSpPr>
          <p:cNvPr id="50" name="Obdĺžnik 49"/>
          <p:cNvSpPr/>
          <p:nvPr/>
        </p:nvSpPr>
        <p:spPr>
          <a:xfrm>
            <a:off x="7032268" y="4046192"/>
            <a:ext cx="1944216" cy="61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k-SK" sz="1750" dirty="0" err="1" smtClean="0">
                <a:solidFill>
                  <a:srgbClr val="000000"/>
                </a:solidFill>
              </a:rPr>
              <a:t>Akcelerometer</a:t>
            </a:r>
            <a:endParaRPr lang="sk-SK" sz="1750" dirty="0">
              <a:solidFill>
                <a:srgbClr val="000000"/>
              </a:solidFill>
            </a:endParaRPr>
          </a:p>
        </p:txBody>
      </p:sp>
      <p:cxnSp>
        <p:nvCxnSpPr>
          <p:cNvPr id="56" name="Zalomená spojnica 55"/>
          <p:cNvCxnSpPr/>
          <p:nvPr/>
        </p:nvCxnSpPr>
        <p:spPr>
          <a:xfrm rot="5400000" flipH="1" flipV="1">
            <a:off x="3510483" y="3612562"/>
            <a:ext cx="314040" cy="1"/>
          </a:xfrm>
          <a:prstGeom prst="bentConnector3">
            <a:avLst>
              <a:gd name="adj1" fmla="val 50000"/>
            </a:avLst>
          </a:prstGeom>
        </p:spPr>
        <p:style>
          <a:lnRef idx="3">
            <a:schemeClr val="accent2"/>
          </a:lnRef>
          <a:fillRef idx="0">
            <a:schemeClr val="accent2"/>
          </a:fillRef>
          <a:effectRef idx="2">
            <a:schemeClr val="accent2"/>
          </a:effectRef>
          <a:fontRef idx="minor">
            <a:schemeClr val="tx1"/>
          </a:fontRef>
        </p:style>
      </p:cxnSp>
      <p:sp>
        <p:nvSpPr>
          <p:cNvPr id="28" name="Obdĺžnik 27"/>
          <p:cNvSpPr/>
          <p:nvPr/>
        </p:nvSpPr>
        <p:spPr>
          <a:xfrm>
            <a:off x="614060" y="3769582"/>
            <a:ext cx="1944216" cy="8886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k-SK" sz="1750" dirty="0" err="1">
                <a:solidFill>
                  <a:srgbClr val="000000"/>
                </a:solidFill>
              </a:rPr>
              <a:t>Raspberry</a:t>
            </a:r>
            <a:r>
              <a:rPr lang="sk-SK" sz="1750" dirty="0">
                <a:solidFill>
                  <a:srgbClr val="000000"/>
                </a:solidFill>
              </a:rPr>
              <a:t> Pi</a:t>
            </a:r>
          </a:p>
        </p:txBody>
      </p:sp>
      <p:sp>
        <p:nvSpPr>
          <p:cNvPr id="24" name="Obdĺžnik 23"/>
          <p:cNvSpPr/>
          <p:nvPr/>
        </p:nvSpPr>
        <p:spPr>
          <a:xfrm>
            <a:off x="2995044" y="2551984"/>
            <a:ext cx="1348733" cy="889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k-SK" sz="1750" dirty="0">
                <a:solidFill>
                  <a:srgbClr val="000000"/>
                </a:solidFill>
              </a:rPr>
              <a:t>Ovládač motorov</a:t>
            </a:r>
          </a:p>
        </p:txBody>
      </p:sp>
      <p:cxnSp>
        <p:nvCxnSpPr>
          <p:cNvPr id="39" name="Zalomená spojnica 38"/>
          <p:cNvCxnSpPr>
            <a:stCxn id="27" idx="2"/>
          </p:cNvCxnSpPr>
          <p:nvPr/>
        </p:nvCxnSpPr>
        <p:spPr>
          <a:xfrm rot="5400000">
            <a:off x="4359995" y="2686261"/>
            <a:ext cx="1545997" cy="620646"/>
          </a:xfrm>
          <a:prstGeom prst="bentConnector3">
            <a:avLst>
              <a:gd name="adj1" fmla="val 50000"/>
            </a:avLst>
          </a:prstGeom>
          <a:ln>
            <a:solidFill>
              <a:srgbClr val="003366"/>
            </a:solidFill>
          </a:ln>
        </p:spPr>
        <p:style>
          <a:lnRef idx="3">
            <a:schemeClr val="dk1"/>
          </a:lnRef>
          <a:fillRef idx="0">
            <a:schemeClr val="dk1"/>
          </a:fillRef>
          <a:effectRef idx="2">
            <a:schemeClr val="dk1"/>
          </a:effectRef>
          <a:fontRef idx="minor">
            <a:schemeClr val="tx1"/>
          </a:fontRef>
        </p:style>
      </p:cxnSp>
      <p:sp>
        <p:nvSpPr>
          <p:cNvPr id="23" name="Obdĺžnik 22"/>
          <p:cNvSpPr/>
          <p:nvPr/>
        </p:nvSpPr>
        <p:spPr>
          <a:xfrm>
            <a:off x="2995044" y="3761723"/>
            <a:ext cx="2448272" cy="88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k-SK" sz="1750" dirty="0" err="1">
                <a:solidFill>
                  <a:srgbClr val="000000"/>
                </a:solidFill>
              </a:rPr>
              <a:t>Arduino</a:t>
            </a:r>
            <a:r>
              <a:rPr lang="sk-SK" sz="1750" dirty="0">
                <a:solidFill>
                  <a:srgbClr val="000000"/>
                </a:solidFill>
              </a:rPr>
              <a:t> </a:t>
            </a:r>
            <a:r>
              <a:rPr lang="sk-SK" sz="1750" dirty="0" err="1">
                <a:solidFill>
                  <a:srgbClr val="000000"/>
                </a:solidFill>
              </a:rPr>
              <a:t>Uno</a:t>
            </a:r>
            <a:r>
              <a:rPr lang="sk-SK" sz="1750" dirty="0">
                <a:solidFill>
                  <a:srgbClr val="000000"/>
                </a:solidFill>
              </a:rPr>
              <a:t>/Mega</a:t>
            </a:r>
          </a:p>
        </p:txBody>
      </p:sp>
      <p:cxnSp>
        <p:nvCxnSpPr>
          <p:cNvPr id="14" name="Rovná spojnica 13"/>
          <p:cNvCxnSpPr>
            <a:endCxn id="50" idx="1"/>
          </p:cNvCxnSpPr>
          <p:nvPr/>
        </p:nvCxnSpPr>
        <p:spPr>
          <a:xfrm>
            <a:off x="5443317" y="4352192"/>
            <a:ext cx="1588951"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9934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1364663936"/>
              </p:ext>
            </p:extLst>
          </p:nvPr>
        </p:nvGraphicFramePr>
        <p:xfrm>
          <a:off x="107503" y="1124744"/>
          <a:ext cx="6309821" cy="5643372"/>
        </p:xfrm>
        <a:graphic>
          <a:graphicData uri="http://schemas.openxmlformats.org/drawingml/2006/table">
            <a:tbl>
              <a:tblPr firstRow="1" firstCol="1" bandRow="1">
                <a:tableStyleId>{93296810-A885-4BE3-A3E7-6D5BEEA58F35}</a:tableStyleId>
              </a:tblPr>
              <a:tblGrid>
                <a:gridCol w="1292373"/>
                <a:gridCol w="1444417"/>
                <a:gridCol w="3573031"/>
              </a:tblGrid>
              <a:tr h="252735">
                <a:tc>
                  <a:txBody>
                    <a:bodyPr/>
                    <a:lstStyle/>
                    <a:p>
                      <a:pPr>
                        <a:lnSpc>
                          <a:spcPct val="115000"/>
                        </a:lnSpc>
                        <a:spcAft>
                          <a:spcPts val="0"/>
                        </a:spcAft>
                      </a:pPr>
                      <a:r>
                        <a:rPr lang="en-US" sz="2300" dirty="0" err="1">
                          <a:effectLst/>
                        </a:rPr>
                        <a:t>Súčiastka</a:t>
                      </a:r>
                      <a:endParaRPr lang="sk-SK" sz="2300" b="1"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Typ</a:t>
                      </a:r>
                      <a:endParaRPr lang="sk-SK" sz="2300" b="1"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Opis</a:t>
                      </a:r>
                      <a:endParaRPr lang="sk-SK" sz="2300" b="1" dirty="0">
                        <a:effectLst/>
                        <a:latin typeface="Calibri"/>
                        <a:ea typeface="Calibri"/>
                        <a:cs typeface="Times New Roman"/>
                      </a:endParaRPr>
                    </a:p>
                  </a:txBody>
                  <a:tcPr marL="36896" marR="36896" marT="0" marB="0"/>
                </a:tc>
              </a:tr>
              <a:tr h="777196">
                <a:tc>
                  <a:txBody>
                    <a:bodyPr/>
                    <a:lstStyle/>
                    <a:p>
                      <a:pPr>
                        <a:lnSpc>
                          <a:spcPct val="115000"/>
                        </a:lnSpc>
                        <a:spcAft>
                          <a:spcPts val="0"/>
                        </a:spcAft>
                      </a:pPr>
                      <a:r>
                        <a:rPr lang="sk-SK" sz="2300" dirty="0" smtClean="0">
                          <a:effectLst/>
                        </a:rPr>
                        <a:t>Skladačka  robota</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ROBOT-4-WHEEL-KIT (</a:t>
                      </a:r>
                      <a:r>
                        <a:rPr lang="en-US" sz="2300" dirty="0" err="1">
                          <a:effectLst/>
                        </a:rPr>
                        <a:t>Olimex</a:t>
                      </a:r>
                      <a:r>
                        <a:rPr lang="en-US" sz="2300" dirty="0">
                          <a:effectLst/>
                        </a:rPr>
                        <a:t>)</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Podvozok, kolesá, motory</a:t>
                      </a:r>
                      <a:endParaRPr lang="sk-SK" sz="2300" dirty="0">
                        <a:effectLst/>
                        <a:latin typeface="Calibri"/>
                        <a:ea typeface="Calibri"/>
                        <a:cs typeface="Times New Roman"/>
                      </a:endParaRPr>
                    </a:p>
                  </a:txBody>
                  <a:tcPr marL="36896" marR="36896" marT="0" marB="0"/>
                </a:tc>
              </a:tr>
              <a:tr h="1041438">
                <a:tc>
                  <a:txBody>
                    <a:bodyPr/>
                    <a:lstStyle/>
                    <a:p>
                      <a:pPr>
                        <a:lnSpc>
                          <a:spcPct val="115000"/>
                        </a:lnSpc>
                        <a:spcAft>
                          <a:spcPts val="0"/>
                        </a:spcAft>
                      </a:pPr>
                      <a:r>
                        <a:rPr lang="en-US" sz="2300" dirty="0">
                          <a:effectLst/>
                        </a:rPr>
                        <a:t>Arduino</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Arduino Mega 2560</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Obvod, na ktorom sa nachádza </a:t>
                      </a:r>
                      <a:r>
                        <a:rPr lang="sk-SK" sz="2300" dirty="0" err="1">
                          <a:effectLst/>
                        </a:rPr>
                        <a:t>mikrokontrolér</a:t>
                      </a:r>
                      <a:r>
                        <a:rPr lang="sk-SK" sz="2300" dirty="0">
                          <a:effectLst/>
                        </a:rPr>
                        <a:t> </a:t>
                      </a:r>
                      <a:r>
                        <a:rPr lang="sk-SK" sz="2300" dirty="0" err="1">
                          <a:effectLst/>
                        </a:rPr>
                        <a:t>Atmel</a:t>
                      </a:r>
                      <a:r>
                        <a:rPr lang="sk-SK" sz="2300" dirty="0">
                          <a:effectLst/>
                        </a:rPr>
                        <a:t> Atmega2560 a pomocné súčiastky. Je </a:t>
                      </a:r>
                      <a:r>
                        <a:rPr lang="en-US" sz="2300" dirty="0" smtClean="0">
                          <a:effectLst/>
                        </a:rPr>
                        <a:t/>
                      </a:r>
                      <a:br>
                        <a:rPr lang="en-US" sz="2300" dirty="0" smtClean="0">
                          <a:effectLst/>
                        </a:rPr>
                      </a:br>
                      <a:r>
                        <a:rPr lang="sk-SK" sz="2300" dirty="0" smtClean="0">
                          <a:effectLst/>
                        </a:rPr>
                        <a:t>to </a:t>
                      </a:r>
                      <a:r>
                        <a:rPr lang="sk-SK" sz="2300" dirty="0">
                          <a:effectLst/>
                        </a:rPr>
                        <a:t>„mozog“ celého robota.</a:t>
                      </a:r>
                      <a:endParaRPr lang="sk-SK" sz="2300" dirty="0">
                        <a:effectLst/>
                        <a:latin typeface="Calibri"/>
                        <a:ea typeface="Calibri"/>
                        <a:cs typeface="Times New Roman"/>
                      </a:endParaRPr>
                    </a:p>
                  </a:txBody>
                  <a:tcPr marL="36896" marR="36896" marT="0" marB="0"/>
                </a:tc>
              </a:tr>
              <a:tr h="777196">
                <a:tc>
                  <a:txBody>
                    <a:bodyPr/>
                    <a:lstStyle/>
                    <a:p>
                      <a:pPr>
                        <a:lnSpc>
                          <a:spcPct val="115000"/>
                        </a:lnSpc>
                        <a:spcAft>
                          <a:spcPts val="0"/>
                        </a:spcAft>
                      </a:pPr>
                      <a:r>
                        <a:rPr lang="en-US" sz="2300" dirty="0" err="1">
                          <a:effectLst/>
                        </a:rPr>
                        <a:t>Ovládač</a:t>
                      </a:r>
                      <a:r>
                        <a:rPr lang="en-US" sz="2300" dirty="0">
                          <a:effectLst/>
                        </a:rPr>
                        <a:t> </a:t>
                      </a:r>
                      <a:r>
                        <a:rPr lang="en-US" sz="2300" dirty="0" err="1">
                          <a:effectLst/>
                        </a:rPr>
                        <a:t>motorov</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AMS00298PM</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Pomocou malého prúdu z </a:t>
                      </a:r>
                      <a:r>
                        <a:rPr lang="sk-SK" sz="2300" dirty="0" err="1">
                          <a:effectLst/>
                        </a:rPr>
                        <a:t>Arduina</a:t>
                      </a:r>
                      <a:r>
                        <a:rPr lang="sk-SK" sz="2300" dirty="0">
                          <a:effectLst/>
                        </a:rPr>
                        <a:t> (do 20 </a:t>
                      </a:r>
                      <a:r>
                        <a:rPr lang="sk-SK" sz="2300" dirty="0" err="1">
                          <a:effectLst/>
                        </a:rPr>
                        <a:t>mA</a:t>
                      </a:r>
                      <a:r>
                        <a:rPr lang="sk-SK" sz="2300" dirty="0">
                          <a:effectLst/>
                        </a:rPr>
                        <a:t>) </a:t>
                      </a:r>
                      <a:r>
                        <a:rPr lang="sk-SK" sz="2300" dirty="0" smtClean="0">
                          <a:effectLst/>
                        </a:rPr>
                        <a:t>vie </a:t>
                      </a:r>
                      <a:r>
                        <a:rPr lang="sk-SK" sz="2300" dirty="0">
                          <a:effectLst/>
                        </a:rPr>
                        <a:t>vyvolať väčší prúd, ktorý dokáže poháňať motory (do 2000 </a:t>
                      </a:r>
                      <a:r>
                        <a:rPr lang="sk-SK" sz="2300" dirty="0" err="1">
                          <a:effectLst/>
                        </a:rPr>
                        <a:t>mA</a:t>
                      </a:r>
                      <a:r>
                        <a:rPr lang="sk-SK" sz="2300" dirty="0">
                          <a:effectLst/>
                        </a:rPr>
                        <a:t>).</a:t>
                      </a:r>
                      <a:endParaRPr lang="sk-SK" sz="2300" dirty="0">
                        <a:effectLst/>
                        <a:latin typeface="Calibri"/>
                        <a:ea typeface="Calibri"/>
                        <a:cs typeface="Times New Roman"/>
                      </a:endParaRPr>
                    </a:p>
                  </a:txBody>
                  <a:tcPr marL="36896" marR="36896" marT="0" marB="0"/>
                </a:tc>
              </a:tr>
            </a:tbl>
          </a:graphicData>
        </a:graphic>
      </p:graphicFrame>
      <p:pic>
        <p:nvPicPr>
          <p:cNvPr id="6" name="Obrázok 5" descr="C:\Users\Janko\AppData\Local\Microsoft\Windows\Temporary Internet Files\Content.Word\IMG_6417.jpg"/>
          <p:cNvPicPr/>
          <p:nvPr/>
        </p:nvPicPr>
        <p:blipFill rotWithShape="1">
          <a:blip r:embed="rId2" cstate="print">
            <a:extLst>
              <a:ext uri="{28A0092B-C50C-407E-A947-70E740481C1C}">
                <a14:useLocalDpi xmlns:a14="http://schemas.microsoft.com/office/drawing/2010/main" val="0"/>
              </a:ext>
            </a:extLst>
          </a:blip>
          <a:srcRect l="2564" t="14343" r="3968" b="9444"/>
          <a:stretch/>
        </p:blipFill>
        <p:spPr bwMode="auto">
          <a:xfrm>
            <a:off x="6489638" y="1340768"/>
            <a:ext cx="2624871" cy="1606027"/>
          </a:xfrm>
          <a:prstGeom prst="rect">
            <a:avLst/>
          </a:prstGeom>
          <a:noFill/>
          <a:ln>
            <a:noFill/>
          </a:ln>
        </p:spPr>
      </p:pic>
      <p:pic>
        <p:nvPicPr>
          <p:cNvPr id="7" name="Picture 2" descr="http://www.elecrow.com/bmz_cache/7/72e054a90063c9102ca7f7a62144e726.image.998x66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31" r="13405"/>
          <a:stretch/>
        </p:blipFill>
        <p:spPr bwMode="auto">
          <a:xfrm>
            <a:off x="6691744" y="4921874"/>
            <a:ext cx="2272147" cy="1886775"/>
          </a:xfrm>
          <a:prstGeom prst="rect">
            <a:avLst/>
          </a:prstGeom>
          <a:noFill/>
          <a:extLst>
            <a:ext uri="{909E8E84-426E-40DD-AFC4-6F175D3DCCD1}">
              <a14:hiddenFill xmlns:a14="http://schemas.microsoft.com/office/drawing/2010/main">
                <a:solidFill>
                  <a:srgbClr val="FFFFFF"/>
                </a:solidFill>
              </a14:hiddenFill>
            </a:ext>
          </a:extLst>
        </p:spPr>
      </p:pic>
      <p:sp>
        <p:nvSpPr>
          <p:cNvPr id="3" name="Obdĺžnik 2"/>
          <p:cNvSpPr/>
          <p:nvPr/>
        </p:nvSpPr>
        <p:spPr>
          <a:xfrm>
            <a:off x="1877457" y="129406"/>
            <a:ext cx="5358839" cy="923330"/>
          </a:xfrm>
          <a:prstGeom prst="rect">
            <a:avLst/>
          </a:prstGeom>
          <a:noFill/>
        </p:spPr>
        <p:txBody>
          <a:bodyPr wrap="none" lIns="91440" tIns="45720" rIns="91440" bIns="45720">
            <a:spAutoFit/>
          </a:bodyPr>
          <a:lstStyle/>
          <a:p>
            <a:pPr algn="ctr"/>
            <a:r>
              <a:rPr lang="sk-SK"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Zoznam materiálu</a:t>
            </a:r>
            <a:endParaRPr lang="sk-SK"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7170" name="Picture 2" descr="Výsledok vyh&amp;lcaron;adávania obrázkov pre dopyt arduino meg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7818" y="3212976"/>
            <a:ext cx="3136182" cy="152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7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3620652687"/>
              </p:ext>
            </p:extLst>
          </p:nvPr>
        </p:nvGraphicFramePr>
        <p:xfrm>
          <a:off x="179511" y="188638"/>
          <a:ext cx="6264697" cy="6126221"/>
        </p:xfrm>
        <a:graphic>
          <a:graphicData uri="http://schemas.openxmlformats.org/drawingml/2006/table">
            <a:tbl>
              <a:tblPr firstRow="1" firstCol="1" bandRow="1">
                <a:tableStyleId>{93296810-A885-4BE3-A3E7-6D5BEEA58F35}</a:tableStyleId>
              </a:tblPr>
              <a:tblGrid>
                <a:gridCol w="1409557"/>
                <a:gridCol w="1254740"/>
                <a:gridCol w="3600400"/>
              </a:tblGrid>
              <a:tr h="504058">
                <a:tc>
                  <a:txBody>
                    <a:bodyPr/>
                    <a:lstStyle/>
                    <a:p>
                      <a:pPr>
                        <a:lnSpc>
                          <a:spcPct val="115000"/>
                        </a:lnSpc>
                        <a:spcAft>
                          <a:spcPts val="0"/>
                        </a:spcAft>
                      </a:pPr>
                      <a:r>
                        <a:rPr lang="sk-SK" sz="2300" dirty="0" smtClean="0">
                          <a:effectLst/>
                        </a:rPr>
                        <a:t>Súčiastka</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rPr>
                        <a:t>Typ</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rPr>
                        <a:t>Opis</a:t>
                      </a:r>
                      <a:endParaRPr lang="sk-SK" sz="2300" dirty="0">
                        <a:effectLst/>
                        <a:latin typeface="Calibri"/>
                        <a:ea typeface="Calibri"/>
                        <a:cs typeface="Times New Roman"/>
                      </a:endParaRPr>
                    </a:p>
                  </a:txBody>
                  <a:tcPr marL="36896" marR="36896" marT="0" marB="0"/>
                </a:tc>
              </a:tr>
              <a:tr h="1462317">
                <a:tc>
                  <a:txBody>
                    <a:bodyPr/>
                    <a:lstStyle/>
                    <a:p>
                      <a:pPr>
                        <a:lnSpc>
                          <a:spcPct val="115000"/>
                        </a:lnSpc>
                        <a:spcAft>
                          <a:spcPts val="0"/>
                        </a:spcAft>
                      </a:pPr>
                      <a:r>
                        <a:rPr lang="en-US" sz="2300" dirty="0" err="1">
                          <a:effectLst/>
                        </a:rPr>
                        <a:t>Batérie</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2x </a:t>
                      </a:r>
                      <a:r>
                        <a:rPr lang="en-US" sz="2300" dirty="0" err="1">
                          <a:effectLst/>
                        </a:rPr>
                        <a:t>LiPo</a:t>
                      </a:r>
                      <a:r>
                        <a:rPr lang="en-US" sz="2300" dirty="0">
                          <a:effectLst/>
                        </a:rPr>
                        <a:t> 6600 </a:t>
                      </a:r>
                      <a:r>
                        <a:rPr lang="en-US" sz="2300" dirty="0" err="1">
                          <a:effectLst/>
                        </a:rPr>
                        <a:t>mAh</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Potrebné</a:t>
                      </a:r>
                      <a:r>
                        <a:rPr lang="en-US" sz="2300" dirty="0">
                          <a:effectLst/>
                        </a:rPr>
                        <a:t> </a:t>
                      </a:r>
                      <a:r>
                        <a:rPr lang="en-US" sz="2300" dirty="0" err="1">
                          <a:effectLst/>
                        </a:rPr>
                        <a:t>sú</a:t>
                      </a:r>
                      <a:r>
                        <a:rPr lang="en-US" sz="2300" dirty="0">
                          <a:effectLst/>
                        </a:rPr>
                        <a:t> </a:t>
                      </a:r>
                      <a:r>
                        <a:rPr lang="en-US" sz="2300" dirty="0" err="1">
                          <a:effectLst/>
                        </a:rPr>
                        <a:t>kvôli</a:t>
                      </a:r>
                      <a:r>
                        <a:rPr lang="en-US" sz="2300" dirty="0">
                          <a:effectLst/>
                        </a:rPr>
                        <a:t> </a:t>
                      </a:r>
                      <a:r>
                        <a:rPr lang="en-US" sz="2300" dirty="0" err="1">
                          <a:effectLst/>
                        </a:rPr>
                        <a:t>dostatočnému</a:t>
                      </a:r>
                      <a:r>
                        <a:rPr lang="en-US" sz="2300" dirty="0">
                          <a:effectLst/>
                        </a:rPr>
                        <a:t> </a:t>
                      </a:r>
                      <a:r>
                        <a:rPr lang="en-US" sz="2300" dirty="0" err="1">
                          <a:effectLst/>
                        </a:rPr>
                        <a:t>prúdu</a:t>
                      </a:r>
                      <a:r>
                        <a:rPr lang="en-US" sz="2300" dirty="0">
                          <a:effectLst/>
                        </a:rPr>
                        <a:t> a </a:t>
                      </a:r>
                      <a:r>
                        <a:rPr lang="en-US" sz="2300" dirty="0" err="1">
                          <a:effectLst/>
                        </a:rPr>
                        <a:t>kapacite</a:t>
                      </a:r>
                      <a:r>
                        <a:rPr lang="en-US" sz="2300" dirty="0">
                          <a:effectLst/>
                        </a:rPr>
                        <a:t>.</a:t>
                      </a:r>
                      <a:endParaRPr lang="sk-SK" sz="2300" dirty="0">
                        <a:effectLst/>
                        <a:latin typeface="Calibri"/>
                        <a:ea typeface="Calibri"/>
                        <a:cs typeface="Times New Roman"/>
                      </a:endParaRPr>
                    </a:p>
                  </a:txBody>
                  <a:tcPr marL="36896" marR="36896" marT="0" marB="0"/>
                </a:tc>
              </a:tr>
              <a:tr h="2210091">
                <a:tc>
                  <a:txBody>
                    <a:bodyPr/>
                    <a:lstStyle/>
                    <a:p>
                      <a:pPr>
                        <a:lnSpc>
                          <a:spcPct val="115000"/>
                        </a:lnSpc>
                        <a:spcAft>
                          <a:spcPts val="0"/>
                        </a:spcAft>
                      </a:pPr>
                      <a:r>
                        <a:rPr lang="en-US" sz="2300">
                          <a:effectLst/>
                        </a:rPr>
                        <a:t>Napájací system</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en-US" sz="2300">
                          <a:effectLst/>
                        </a:rPr>
                        <a:t>(vlastný výrobok)</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a:effectLst/>
                        </a:rPr>
                        <a:t>Pre </a:t>
                      </a:r>
                      <a:r>
                        <a:rPr lang="sk-SK" sz="2300" dirty="0" err="1">
                          <a:effectLst/>
                        </a:rPr>
                        <a:t>Raspberry</a:t>
                      </a:r>
                      <a:r>
                        <a:rPr lang="sk-SK" sz="2300" dirty="0">
                          <a:effectLst/>
                        </a:rPr>
                        <a:t> Pi upravuje napätie presne na 5 voltov. Pre </a:t>
                      </a:r>
                      <a:r>
                        <a:rPr lang="sk-SK" sz="2300" dirty="0" err="1">
                          <a:effectLst/>
                        </a:rPr>
                        <a:t>Arduino</a:t>
                      </a:r>
                      <a:r>
                        <a:rPr lang="sk-SK" sz="2300" dirty="0">
                          <a:effectLst/>
                        </a:rPr>
                        <a:t> obsahuje ochranu pred vysokým prúdom pri zapnutí motorov.</a:t>
                      </a:r>
                      <a:endParaRPr lang="sk-SK" sz="2300" dirty="0">
                        <a:effectLst/>
                        <a:latin typeface="Calibri"/>
                        <a:ea typeface="Calibri"/>
                        <a:cs typeface="Times New Roman"/>
                      </a:endParaRPr>
                    </a:p>
                  </a:txBody>
                  <a:tcPr marL="36896" marR="36896" marT="0" marB="0"/>
                </a:tc>
              </a:tr>
              <a:tr h="1949755">
                <a:tc>
                  <a:txBody>
                    <a:bodyPr/>
                    <a:lstStyle/>
                    <a:p>
                      <a:pPr>
                        <a:lnSpc>
                          <a:spcPct val="115000"/>
                        </a:lnSpc>
                        <a:spcAft>
                          <a:spcPts val="0"/>
                        </a:spcAft>
                      </a:pPr>
                      <a:r>
                        <a:rPr lang="en-US" sz="2300">
                          <a:effectLst/>
                        </a:rPr>
                        <a:t>Komunikácia s PC resp. tabletom</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en-US" sz="2300">
                          <a:effectLst/>
                        </a:rPr>
                        <a:t>Bluetooth</a:t>
                      </a:r>
                      <a:br>
                        <a:rPr lang="en-US" sz="2300">
                          <a:effectLst/>
                        </a:rPr>
                      </a:br>
                      <a:r>
                        <a:rPr lang="en-US" sz="2300">
                          <a:effectLst/>
                        </a:rPr>
                        <a:t>HC-06</a:t>
                      </a:r>
                      <a:endParaRPr lang="sk-SK" sz="230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err="1">
                          <a:effectLst/>
                        </a:rPr>
                        <a:t>Bluetooth</a:t>
                      </a:r>
                      <a:r>
                        <a:rPr lang="sk-SK" sz="2300" dirty="0">
                          <a:effectLst/>
                        </a:rPr>
                        <a:t> je otvorený štandard pre bezdrôtovú komunikáciu elektronických zariadení.</a:t>
                      </a:r>
                      <a:endParaRPr lang="sk-SK" sz="2300" dirty="0">
                        <a:effectLst/>
                        <a:latin typeface="Calibri"/>
                        <a:ea typeface="Calibri"/>
                        <a:cs typeface="Times New Roman"/>
                      </a:endParaRPr>
                    </a:p>
                  </a:txBody>
                  <a:tcPr marL="36896" marR="36896" marT="0" marB="0"/>
                </a:tc>
              </a:tr>
            </a:tbl>
          </a:graphicData>
        </a:graphic>
      </p:graphicFrame>
      <p:pic>
        <p:nvPicPr>
          <p:cNvPr id="10" name="Picture 4" descr="https://www.olimex.com/Products/Power/BATTERY-LIPO6600mAh/images/BATTERY-LIPO66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5" y="116632"/>
            <a:ext cx="1872208" cy="20247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DCIM\104CANON\IMG_744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710" y="2204864"/>
            <a:ext cx="2592289"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cdn.instructables.com/FXH/T713/HYZX8XS1/FXHT713HYZX8XS1.MEDIU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505661" y="4591683"/>
            <a:ext cx="2388694" cy="179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0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val="4178994603"/>
              </p:ext>
            </p:extLst>
          </p:nvPr>
        </p:nvGraphicFramePr>
        <p:xfrm>
          <a:off x="179511" y="332657"/>
          <a:ext cx="6041777" cy="4423350"/>
        </p:xfrm>
        <a:graphic>
          <a:graphicData uri="http://schemas.openxmlformats.org/drawingml/2006/table">
            <a:tbl>
              <a:tblPr firstRow="1" firstCol="1" bandRow="1">
                <a:tableStyleId>{93296810-A885-4BE3-A3E7-6D5BEEA58F35}</a:tableStyleId>
              </a:tblPr>
              <a:tblGrid>
                <a:gridCol w="1368153"/>
                <a:gridCol w="1296144"/>
                <a:gridCol w="3377480"/>
              </a:tblGrid>
              <a:tr h="442335">
                <a:tc>
                  <a:txBody>
                    <a:bodyPr/>
                    <a:lstStyle/>
                    <a:p>
                      <a:pPr>
                        <a:lnSpc>
                          <a:spcPct val="115000"/>
                        </a:lnSpc>
                        <a:spcAft>
                          <a:spcPts val="0"/>
                        </a:spcAft>
                      </a:pPr>
                      <a:r>
                        <a:rPr lang="en-US" sz="2300" dirty="0" err="1">
                          <a:effectLst/>
                        </a:rPr>
                        <a:t>Súčiastka</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Typ</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Opis</a:t>
                      </a:r>
                      <a:endParaRPr lang="sk-SK" sz="2300" dirty="0">
                        <a:effectLst/>
                        <a:latin typeface="Calibri"/>
                        <a:ea typeface="Calibri"/>
                        <a:cs typeface="Times New Roman"/>
                      </a:endParaRPr>
                    </a:p>
                  </a:txBody>
                  <a:tcPr marL="36896" marR="36896" marT="0" marB="0"/>
                </a:tc>
              </a:tr>
              <a:tr h="1327005">
                <a:tc>
                  <a:txBody>
                    <a:bodyPr/>
                    <a:lstStyle/>
                    <a:p>
                      <a:pPr>
                        <a:lnSpc>
                          <a:spcPct val="115000"/>
                        </a:lnSpc>
                        <a:spcAft>
                          <a:spcPts val="0"/>
                        </a:spcAft>
                      </a:pPr>
                      <a:r>
                        <a:rPr lang="en-US" sz="2300" dirty="0" err="1">
                          <a:effectLst/>
                        </a:rPr>
                        <a:t>Senzor</a:t>
                      </a:r>
                      <a:r>
                        <a:rPr lang="en-US" sz="2300" dirty="0">
                          <a:effectLst/>
                        </a:rPr>
                        <a:t> </a:t>
                      </a:r>
                      <a:r>
                        <a:rPr lang="en-US" sz="2300" dirty="0" err="1" smtClean="0">
                          <a:effectLst/>
                        </a:rPr>
                        <a:t>vzdiale</a:t>
                      </a:r>
                      <a:r>
                        <a:rPr lang="sk-SK" sz="2300" dirty="0" smtClean="0">
                          <a:effectLst/>
                        </a:rPr>
                        <a:t>-</a:t>
                      </a:r>
                      <a:r>
                        <a:rPr lang="en-US" sz="2300" dirty="0" err="1" smtClean="0">
                          <a:effectLst/>
                        </a:rPr>
                        <a:t>nosti</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a:effectLst/>
                        </a:rPr>
                        <a:t>HC SR-04</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a:effectLst/>
                        </a:rPr>
                        <a:t>Vzdialenosť</a:t>
                      </a:r>
                      <a:r>
                        <a:rPr lang="en-US" sz="2300" dirty="0">
                          <a:effectLst/>
                        </a:rPr>
                        <a:t> </a:t>
                      </a:r>
                      <a:r>
                        <a:rPr lang="en-US" sz="2300" dirty="0" err="1">
                          <a:effectLst/>
                        </a:rPr>
                        <a:t>meria</a:t>
                      </a:r>
                      <a:r>
                        <a:rPr lang="en-US" sz="2300" dirty="0">
                          <a:effectLst/>
                        </a:rPr>
                        <a:t> </a:t>
                      </a:r>
                      <a:r>
                        <a:rPr lang="sk-SK" sz="2300" dirty="0" smtClean="0">
                          <a:effectLst/>
                        </a:rPr>
                        <a:t/>
                      </a:r>
                      <a:br>
                        <a:rPr lang="sk-SK" sz="2300" dirty="0" smtClean="0">
                          <a:effectLst/>
                        </a:rPr>
                      </a:br>
                      <a:r>
                        <a:rPr lang="en-US" sz="2300" dirty="0" err="1" smtClean="0">
                          <a:effectLst/>
                        </a:rPr>
                        <a:t>pomocou</a:t>
                      </a:r>
                      <a:r>
                        <a:rPr lang="en-US" sz="2300" dirty="0" smtClean="0">
                          <a:effectLst/>
                        </a:rPr>
                        <a:t> </a:t>
                      </a:r>
                      <a:r>
                        <a:rPr lang="sk-SK" sz="2300" dirty="0" smtClean="0">
                          <a:effectLst/>
                        </a:rPr>
                        <a:t/>
                      </a:r>
                      <a:br>
                        <a:rPr lang="sk-SK" sz="2300" dirty="0" smtClean="0">
                          <a:effectLst/>
                        </a:rPr>
                      </a:br>
                      <a:r>
                        <a:rPr lang="en-US" sz="2300" dirty="0" err="1" smtClean="0">
                          <a:effectLst/>
                        </a:rPr>
                        <a:t>ultrazvukových</a:t>
                      </a:r>
                      <a:r>
                        <a:rPr lang="en-US" sz="2300" dirty="0" smtClean="0">
                          <a:effectLst/>
                        </a:rPr>
                        <a:t> </a:t>
                      </a:r>
                      <a:r>
                        <a:rPr lang="en-US" sz="2300" dirty="0" err="1">
                          <a:effectLst/>
                        </a:rPr>
                        <a:t>vĺn</a:t>
                      </a:r>
                      <a:r>
                        <a:rPr lang="en-US" sz="2300" dirty="0">
                          <a:effectLst/>
                        </a:rPr>
                        <a:t>.</a:t>
                      </a:r>
                      <a:endParaRPr lang="sk-SK" sz="2300" dirty="0">
                        <a:effectLst/>
                        <a:latin typeface="Calibri"/>
                        <a:ea typeface="Calibri"/>
                        <a:cs typeface="Times New Roman"/>
                      </a:endParaRPr>
                    </a:p>
                  </a:txBody>
                  <a:tcPr marL="36896" marR="36896" marT="0" marB="0"/>
                </a:tc>
              </a:tr>
              <a:tr h="1327005">
                <a:tc>
                  <a:txBody>
                    <a:bodyPr/>
                    <a:lstStyle/>
                    <a:p>
                      <a:pPr>
                        <a:lnSpc>
                          <a:spcPct val="115000"/>
                        </a:lnSpc>
                        <a:spcAft>
                          <a:spcPts val="0"/>
                        </a:spcAft>
                      </a:pPr>
                      <a:r>
                        <a:rPr lang="sk-SK" sz="2300" dirty="0" err="1" smtClean="0">
                          <a:effectLst/>
                          <a:latin typeface="Calibri"/>
                          <a:ea typeface="Calibri"/>
                          <a:cs typeface="Times New Roman"/>
                        </a:rPr>
                        <a:t>Akcelero</a:t>
                      </a:r>
                      <a:r>
                        <a:rPr lang="sk-SK" sz="2300" dirty="0" smtClean="0">
                          <a:effectLst/>
                          <a:latin typeface="Calibri"/>
                          <a:ea typeface="Calibri"/>
                          <a:cs typeface="Times New Roman"/>
                        </a:rPr>
                        <a:t>-</a:t>
                      </a:r>
                      <a:br>
                        <a:rPr lang="sk-SK" sz="2300" dirty="0" smtClean="0">
                          <a:effectLst/>
                          <a:latin typeface="Calibri"/>
                          <a:ea typeface="Calibri"/>
                          <a:cs typeface="Times New Roman"/>
                        </a:rPr>
                      </a:br>
                      <a:r>
                        <a:rPr lang="sk-SK" sz="2300" dirty="0" smtClean="0">
                          <a:effectLst/>
                          <a:latin typeface="Calibri"/>
                          <a:ea typeface="Calibri"/>
                          <a:cs typeface="Times New Roman"/>
                        </a:rPr>
                        <a:t>meter</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rPr>
                        <a:t>ADXL</a:t>
                      </a:r>
                      <a:r>
                        <a:rPr lang="en-US" sz="2300" dirty="0" smtClean="0">
                          <a:effectLst/>
                        </a:rPr>
                        <a:t>345</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en-US" sz="2300" dirty="0" err="1" smtClean="0">
                          <a:effectLst/>
                        </a:rPr>
                        <a:t>Meria</a:t>
                      </a:r>
                      <a:r>
                        <a:rPr lang="en-US" sz="2300" baseline="0" dirty="0" smtClean="0">
                          <a:effectLst/>
                        </a:rPr>
                        <a:t> </a:t>
                      </a:r>
                      <a:r>
                        <a:rPr lang="en-US" sz="2300" baseline="0" dirty="0" err="1" smtClean="0">
                          <a:effectLst/>
                        </a:rPr>
                        <a:t>zr</a:t>
                      </a:r>
                      <a:r>
                        <a:rPr lang="sk-SK" sz="2300" baseline="0" dirty="0" smtClean="0">
                          <a:effectLst/>
                        </a:rPr>
                        <a:t>ý</a:t>
                      </a:r>
                      <a:r>
                        <a:rPr lang="en-US" sz="2300" baseline="0" dirty="0" err="1" smtClean="0">
                          <a:effectLst/>
                        </a:rPr>
                        <a:t>chlenie</a:t>
                      </a:r>
                      <a:r>
                        <a:rPr lang="sk-SK" sz="2300" baseline="0" dirty="0" smtClean="0">
                          <a:effectLst/>
                        </a:rPr>
                        <a:t> kvôli spätnej väzbe.</a:t>
                      </a:r>
                      <a:endParaRPr lang="sk-SK" sz="2300" dirty="0">
                        <a:effectLst/>
                        <a:latin typeface="Calibri"/>
                        <a:ea typeface="Calibri"/>
                        <a:cs typeface="Times New Roman"/>
                      </a:endParaRPr>
                    </a:p>
                  </a:txBody>
                  <a:tcPr marL="36896" marR="36896" marT="0" marB="0"/>
                </a:tc>
              </a:tr>
              <a:tr h="1327005">
                <a:tc>
                  <a:txBody>
                    <a:bodyPr/>
                    <a:lstStyle/>
                    <a:p>
                      <a:pPr>
                        <a:lnSpc>
                          <a:spcPct val="115000"/>
                        </a:lnSpc>
                        <a:spcAft>
                          <a:spcPts val="0"/>
                        </a:spcAft>
                      </a:pPr>
                      <a:r>
                        <a:rPr lang="sk-SK" sz="2300" dirty="0" smtClean="0">
                          <a:effectLst/>
                          <a:latin typeface="Calibri"/>
                          <a:ea typeface="Calibri"/>
                          <a:cs typeface="Times New Roman"/>
                        </a:rPr>
                        <a:t>Volant</a:t>
                      </a:r>
                      <a:endParaRPr lang="sk-SK" sz="230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b="0" dirty="0" smtClean="0"/>
                        <a:t>Logitech </a:t>
                      </a:r>
                      <a:r>
                        <a:rPr lang="sk-SK" sz="2300" b="0" dirty="0" err="1" smtClean="0"/>
                        <a:t>Driving</a:t>
                      </a:r>
                      <a:r>
                        <a:rPr lang="sk-SK" sz="2300" b="0" dirty="0" smtClean="0"/>
                        <a:t> </a:t>
                      </a:r>
                      <a:r>
                        <a:rPr lang="sk-SK" sz="2300" b="0" dirty="0" err="1" smtClean="0"/>
                        <a:t>Force</a:t>
                      </a:r>
                      <a:r>
                        <a:rPr lang="sk-SK" sz="2300" b="0" dirty="0" smtClean="0"/>
                        <a:t> GT</a:t>
                      </a:r>
                      <a:endParaRPr lang="sk-SK" sz="2300" b="0" dirty="0">
                        <a:effectLst/>
                        <a:latin typeface="Calibri"/>
                        <a:ea typeface="Calibri"/>
                        <a:cs typeface="Times New Roman"/>
                      </a:endParaRPr>
                    </a:p>
                  </a:txBody>
                  <a:tcPr marL="36896" marR="36896" marT="0" marB="0"/>
                </a:tc>
                <a:tc>
                  <a:txBody>
                    <a:bodyPr/>
                    <a:lstStyle/>
                    <a:p>
                      <a:pPr>
                        <a:lnSpc>
                          <a:spcPct val="115000"/>
                        </a:lnSpc>
                        <a:spcAft>
                          <a:spcPts val="0"/>
                        </a:spcAft>
                      </a:pPr>
                      <a:r>
                        <a:rPr lang="sk-SK" sz="2300" dirty="0" smtClean="0">
                          <a:effectLst/>
                          <a:latin typeface="Calibri"/>
                          <a:ea typeface="Calibri"/>
                          <a:cs typeface="Times New Roman"/>
                        </a:rPr>
                        <a:t>Slúži na ovládanie robota</a:t>
                      </a:r>
                      <a:r>
                        <a:rPr lang="sk-SK" sz="2300" baseline="0" dirty="0" smtClean="0">
                          <a:effectLst/>
                          <a:latin typeface="Calibri"/>
                          <a:ea typeface="Calibri"/>
                          <a:cs typeface="Times New Roman"/>
                        </a:rPr>
                        <a:t> a poskytovanie spätnej väzby (trasením).</a:t>
                      </a:r>
                      <a:endParaRPr lang="sk-SK" sz="2300" dirty="0">
                        <a:effectLst/>
                        <a:latin typeface="Calibri"/>
                        <a:ea typeface="Calibri"/>
                        <a:cs typeface="Times New Roman"/>
                      </a:endParaRPr>
                    </a:p>
                  </a:txBody>
                  <a:tcPr marL="36896" marR="36896" marT="0" marB="0"/>
                </a:tc>
              </a:tr>
            </a:tbl>
          </a:graphicData>
        </a:graphic>
      </p:graphicFrame>
      <p:pic>
        <p:nvPicPr>
          <p:cNvPr id="10" name="Picture 4" descr="http://robu.in/wp-content/uploads/2014/08/hc-sr04_ultrasonic_sensor_distance_measuring_module_1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9841" y="967582"/>
            <a:ext cx="1376108" cy="1376108"/>
          </a:xfrm>
          <a:prstGeom prst="rect">
            <a:avLst/>
          </a:prstGeom>
          <a:noFill/>
          <a:extLst>
            <a:ext uri="{909E8E84-426E-40DD-AFC4-6F175D3DCCD1}">
              <a14:hiddenFill xmlns:a14="http://schemas.microsoft.com/office/drawing/2010/main">
                <a:solidFill>
                  <a:srgbClr val="FFFFFF"/>
                </a:solidFill>
              </a14:hiddenFill>
            </a:ext>
          </a:extLst>
        </p:spPr>
      </p:pic>
      <p:pic>
        <p:nvPicPr>
          <p:cNvPr id="11" name="Obrázok 10" descr="http://www.studiobyvania.sk/images_upd/products/gACV7Uvh9KZT.jpg"/>
          <p:cNvPicPr/>
          <p:nvPr/>
        </p:nvPicPr>
        <p:blipFill rotWithShape="1">
          <a:blip r:embed="rId3" cstate="print">
            <a:extLst>
              <a:ext uri="{28A0092B-C50C-407E-A947-70E740481C1C}">
                <a14:useLocalDpi xmlns:a14="http://schemas.microsoft.com/office/drawing/2010/main" val="0"/>
              </a:ext>
            </a:extLst>
          </a:blip>
          <a:srcRect r="83668"/>
          <a:stretch/>
        </p:blipFill>
        <p:spPr bwMode="auto">
          <a:xfrm>
            <a:off x="8784617" y="692696"/>
            <a:ext cx="240911" cy="1787054"/>
          </a:xfrm>
          <a:prstGeom prst="rect">
            <a:avLst/>
          </a:prstGeom>
          <a:noFill/>
          <a:ln>
            <a:noFill/>
          </a:ln>
        </p:spPr>
      </p:pic>
      <p:grpSp>
        <p:nvGrpSpPr>
          <p:cNvPr id="12" name="Skupina 11"/>
          <p:cNvGrpSpPr/>
          <p:nvPr/>
        </p:nvGrpSpPr>
        <p:grpSpPr>
          <a:xfrm flipH="1">
            <a:off x="7255159" y="1098500"/>
            <a:ext cx="1284343" cy="974725"/>
            <a:chOff x="6389144" y="5260172"/>
            <a:chExt cx="1284343" cy="974725"/>
          </a:xfrm>
        </p:grpSpPr>
        <p:sp>
          <p:nvSpPr>
            <p:cNvPr id="13" name="Oblúk 12"/>
            <p:cNvSpPr/>
            <p:nvPr/>
          </p:nvSpPr>
          <p:spPr>
            <a:xfrm rot="10800000">
              <a:off x="7230721" y="5591007"/>
              <a:ext cx="261620" cy="46863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4" name="Oblúk 13"/>
            <p:cNvSpPr/>
            <p:nvPr/>
          </p:nvSpPr>
          <p:spPr>
            <a:xfrm rot="10800000">
              <a:off x="6689623" y="5375742"/>
              <a:ext cx="360045" cy="789940"/>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5" name="Oblúk 14"/>
            <p:cNvSpPr/>
            <p:nvPr/>
          </p:nvSpPr>
          <p:spPr>
            <a:xfrm rot="10800000">
              <a:off x="6389144" y="5260172"/>
              <a:ext cx="444500" cy="9747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6" name="Oblúk 15"/>
            <p:cNvSpPr/>
            <p:nvPr/>
          </p:nvSpPr>
          <p:spPr>
            <a:xfrm rot="10800000">
              <a:off x="6971687" y="5483057"/>
              <a:ext cx="294005" cy="644525"/>
            </a:xfrm>
            <a:prstGeom prst="arc">
              <a:avLst>
                <a:gd name="adj1" fmla="val 16200000"/>
                <a:gd name="adj2" fmla="val 5317087"/>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7" name="Oblúk 16"/>
            <p:cNvSpPr/>
            <p:nvPr/>
          </p:nvSpPr>
          <p:spPr>
            <a:xfrm rot="10800000">
              <a:off x="7481717" y="5698322"/>
              <a:ext cx="191770" cy="252730"/>
            </a:xfrm>
            <a:prstGeom prst="arc">
              <a:avLst>
                <a:gd name="adj1" fmla="val 16200000"/>
                <a:gd name="adj2" fmla="val 5323409"/>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grpSp>
      <p:sp>
        <p:nvSpPr>
          <p:cNvPr id="18" name="Oblúk 17"/>
          <p:cNvSpPr/>
          <p:nvPr/>
        </p:nvSpPr>
        <p:spPr>
          <a:xfrm rot="10800000">
            <a:off x="8372426" y="895572"/>
            <a:ext cx="498704" cy="1247478"/>
          </a:xfrm>
          <a:prstGeom prst="arc">
            <a:avLst>
              <a:gd name="adj1" fmla="val 16200000"/>
              <a:gd name="adj2" fmla="val 5324167"/>
            </a:avLst>
          </a:prstGeom>
        </p:spPr>
        <p:style>
          <a:lnRef idx="2">
            <a:schemeClr val="accent6"/>
          </a:lnRef>
          <a:fillRef idx="0">
            <a:schemeClr val="accent6"/>
          </a:fillRef>
          <a:effectRef idx="1">
            <a:schemeClr val="accent6"/>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19" name="Oblúk 18"/>
          <p:cNvSpPr/>
          <p:nvPr/>
        </p:nvSpPr>
        <p:spPr>
          <a:xfrm rot="10800000">
            <a:off x="7740352" y="692696"/>
            <a:ext cx="997343" cy="1687908"/>
          </a:xfrm>
          <a:prstGeom prst="arc">
            <a:avLst>
              <a:gd name="adj1" fmla="val 16200000"/>
              <a:gd name="adj2" fmla="val 5324167"/>
            </a:avLst>
          </a:prstGeom>
        </p:spPr>
        <p:style>
          <a:lnRef idx="2">
            <a:schemeClr val="accent6"/>
          </a:lnRef>
          <a:fillRef idx="0">
            <a:schemeClr val="accent6"/>
          </a:fillRef>
          <a:effectRef idx="1">
            <a:schemeClr val="accent6"/>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sp>
        <p:nvSpPr>
          <p:cNvPr id="20" name="Oblúk 19"/>
          <p:cNvSpPr/>
          <p:nvPr/>
        </p:nvSpPr>
        <p:spPr>
          <a:xfrm rot="10800000">
            <a:off x="7187122" y="465222"/>
            <a:ext cx="1245670" cy="2108177"/>
          </a:xfrm>
          <a:prstGeom prst="arc">
            <a:avLst>
              <a:gd name="adj1" fmla="val 16200000"/>
              <a:gd name="adj2" fmla="val 5324167"/>
            </a:avLst>
          </a:prstGeom>
        </p:spPr>
        <p:style>
          <a:lnRef idx="2">
            <a:schemeClr val="accent6"/>
          </a:lnRef>
          <a:fillRef idx="0">
            <a:schemeClr val="accent6"/>
          </a:fillRef>
          <a:effectRef idx="1">
            <a:schemeClr val="accent6"/>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sk-SK"/>
          </a:p>
        </p:txBody>
      </p:sp>
      <p:cxnSp>
        <p:nvCxnSpPr>
          <p:cNvPr id="21" name="Rovná spojovacia šípka 20"/>
          <p:cNvCxnSpPr/>
          <p:nvPr/>
        </p:nvCxnSpPr>
        <p:spPr>
          <a:xfrm flipV="1">
            <a:off x="7067082" y="1021958"/>
            <a:ext cx="1728668" cy="6941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2" name="BlokTextu 21"/>
          <p:cNvSpPr txBox="1"/>
          <p:nvPr/>
        </p:nvSpPr>
        <p:spPr>
          <a:xfrm>
            <a:off x="7567115" y="692696"/>
            <a:ext cx="865678" cy="369332"/>
          </a:xfrm>
          <a:prstGeom prst="rect">
            <a:avLst/>
          </a:prstGeom>
          <a:noFill/>
        </p:spPr>
        <p:txBody>
          <a:bodyPr wrap="square" rtlCol="0">
            <a:spAutoFit/>
          </a:bodyPr>
          <a:lstStyle/>
          <a:p>
            <a:r>
              <a:rPr lang="sk-SK" b="1" dirty="0" smtClean="0"/>
              <a:t>d</a:t>
            </a:r>
            <a:endParaRPr lang="sk-SK" b="1" dirty="0"/>
          </a:p>
        </p:txBody>
      </p:sp>
      <p:pic>
        <p:nvPicPr>
          <p:cNvPr id="31" name="Picture 4" descr="Výsledok vyh&amp;lcaron;adávania obrázkov pre dopyt ADXL34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079" t="6145" r="26942" b="15614"/>
          <a:stretch/>
        </p:blipFill>
        <p:spPr bwMode="auto">
          <a:xfrm>
            <a:off x="6505248" y="2555504"/>
            <a:ext cx="2520280" cy="234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0737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la">
  <a:themeElements>
    <a:clrScheme name="prezentácia rp6">
      <a:dk1>
        <a:srgbClr val="000000"/>
      </a:dk1>
      <a:lt1>
        <a:srgbClr val="8ECD4C"/>
      </a:lt1>
      <a:dk2>
        <a:srgbClr val="000000"/>
      </a:dk2>
      <a:lt2>
        <a:srgbClr val="DC9E1F"/>
      </a:lt2>
      <a:accent1>
        <a:srgbClr val="FF0000"/>
      </a:accent1>
      <a:accent2>
        <a:srgbClr val="00B050"/>
      </a:accent2>
      <a:accent3>
        <a:srgbClr val="FF0000"/>
      </a:accent3>
      <a:accent4>
        <a:srgbClr val="002060"/>
      </a:accent4>
      <a:accent5>
        <a:srgbClr val="23E155"/>
      </a:accent5>
      <a:accent6>
        <a:srgbClr val="F9F913"/>
      </a:accent6>
      <a:hlink>
        <a:srgbClr val="FF0000"/>
      </a:hlink>
      <a:folHlink>
        <a:srgbClr val="31E8FB"/>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2287</TotalTime>
  <Words>259</Words>
  <Application>Microsoft Office PowerPoint</Application>
  <PresentationFormat>Prezentácia na obrazovke (4:3)</PresentationFormat>
  <Paragraphs>102</Paragraphs>
  <Slides>10</Slides>
  <Notes>2</Notes>
  <HiddenSlides>0</HiddenSlides>
  <MMClips>0</MMClips>
  <ScaleCrop>false</ScaleCrop>
  <HeadingPairs>
    <vt:vector size="4" baseType="variant">
      <vt:variant>
        <vt:lpstr>Motív</vt:lpstr>
      </vt:variant>
      <vt:variant>
        <vt:i4>2</vt:i4>
      </vt:variant>
      <vt:variant>
        <vt:lpstr>Nadpisy snímok</vt:lpstr>
      </vt:variant>
      <vt:variant>
        <vt:i4>10</vt:i4>
      </vt:variant>
    </vt:vector>
  </HeadingPairs>
  <TitlesOfParts>
    <vt:vector size="12" baseType="lpstr">
      <vt:lpstr>Motív Office</vt:lpstr>
      <vt:lpstr>Hala</vt:lpstr>
      <vt:lpstr>Prezentácia programu PowerPoint</vt:lpstr>
      <vt:lpstr>Hypotéza</vt:lpstr>
      <vt:lpstr>Abstrakt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Cieľ</dc:title>
  <dc:creator>jan mederly</dc:creator>
  <cp:lastModifiedBy>jan mederly</cp:lastModifiedBy>
  <cp:revision>62</cp:revision>
  <cp:lastPrinted>2016-10-06T08:34:12Z</cp:lastPrinted>
  <dcterms:created xsi:type="dcterms:W3CDTF">2016-10-05T21:34:43Z</dcterms:created>
  <dcterms:modified xsi:type="dcterms:W3CDTF">2017-10-05T13:59:14Z</dcterms:modified>
</cp:coreProperties>
</file>