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0574-0C57-487C-945C-B5AF881A822E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6402-FE1C-4A85-A981-ECDED2132F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880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>
                <a:solidFill>
                  <a:prstClr val="black"/>
                </a:solidFill>
              </a:rPr>
              <a:pPr/>
              <a:t>2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>
                <a:solidFill>
                  <a:prstClr val="black"/>
                </a:solidFill>
              </a:rPr>
              <a:pPr/>
              <a:t>3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87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23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7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4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58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458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655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919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76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735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456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CEAA-F5B8-4612-A3FB-7052FEF111F7}" type="datetimeFigureOut">
              <a:rPr lang="sk-SK" smtClean="0"/>
              <a:t>7. 11. 2017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35F1-9AB2-479B-AA4A-CBCBBA901D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84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465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rázok 48" descr="C:\tmp\IMG_7424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50" l="9937" r="95472">
                        <a14:foregroundMark x1="84025" y1="52094" x2="81635" y2="65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4608512" cy="345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lokTextu 1"/>
          <p:cNvSpPr txBox="1"/>
          <p:nvPr/>
        </p:nvSpPr>
        <p:spPr>
          <a:xfrm>
            <a:off x="317622" y="332656"/>
            <a:ext cx="853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Súčasti systému</a:t>
            </a:r>
            <a:endParaRPr lang="sk-SK" sz="4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Logitech Driving Force GT - 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8" b="97890" l="0" r="995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40871"/>
            <a:ext cx="2196710" cy="18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notebook toshiba satellit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167" b="86167" l="3167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95478"/>
            <a:ext cx="2854382" cy="28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kupina 56"/>
          <p:cNvGrpSpPr/>
          <p:nvPr/>
        </p:nvGrpSpPr>
        <p:grpSpPr>
          <a:xfrm flipH="1">
            <a:off x="3609958" y="2310259"/>
            <a:ext cx="1284343" cy="974725"/>
            <a:chOff x="6389144" y="5260172"/>
            <a:chExt cx="1284343" cy="974725"/>
          </a:xfrm>
        </p:grpSpPr>
        <p:sp>
          <p:nvSpPr>
            <p:cNvPr id="58" name="Oblúk 57"/>
            <p:cNvSpPr/>
            <p:nvPr/>
          </p:nvSpPr>
          <p:spPr>
            <a:xfrm rot="10800000">
              <a:off x="7230721" y="5591007"/>
              <a:ext cx="261620" cy="46863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59" name="Oblúk 58"/>
            <p:cNvSpPr/>
            <p:nvPr/>
          </p:nvSpPr>
          <p:spPr>
            <a:xfrm rot="10800000">
              <a:off x="6689623" y="5375742"/>
              <a:ext cx="360045" cy="78994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60" name="Oblúk 59"/>
            <p:cNvSpPr/>
            <p:nvPr/>
          </p:nvSpPr>
          <p:spPr>
            <a:xfrm rot="10800000">
              <a:off x="6389144" y="5260172"/>
              <a:ext cx="444500" cy="9747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61" name="Oblúk 60"/>
            <p:cNvSpPr/>
            <p:nvPr/>
          </p:nvSpPr>
          <p:spPr>
            <a:xfrm rot="10800000">
              <a:off x="6971687" y="5483057"/>
              <a:ext cx="294005" cy="6445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62" name="Oblúk 61"/>
            <p:cNvSpPr/>
            <p:nvPr/>
          </p:nvSpPr>
          <p:spPr>
            <a:xfrm rot="10800000">
              <a:off x="7481717" y="5698322"/>
              <a:ext cx="191770" cy="252730"/>
            </a:xfrm>
            <a:prstGeom prst="arc">
              <a:avLst>
                <a:gd name="adj1" fmla="val 16200000"/>
                <a:gd name="adj2" fmla="val 5323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grpSp>
        <p:nvGrpSpPr>
          <p:cNvPr id="63" name="Skupina 62"/>
          <p:cNvGrpSpPr/>
          <p:nvPr/>
        </p:nvGrpSpPr>
        <p:grpSpPr>
          <a:xfrm>
            <a:off x="3707904" y="3246363"/>
            <a:ext cx="1284343" cy="974725"/>
            <a:chOff x="6389144" y="5260172"/>
            <a:chExt cx="1284343" cy="974725"/>
          </a:xfrm>
        </p:grpSpPr>
        <p:sp>
          <p:nvSpPr>
            <p:cNvPr id="64" name="Oblúk 63"/>
            <p:cNvSpPr/>
            <p:nvPr/>
          </p:nvSpPr>
          <p:spPr>
            <a:xfrm rot="10800000">
              <a:off x="7230721" y="5591007"/>
              <a:ext cx="261620" cy="46863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65" name="Oblúk 64"/>
            <p:cNvSpPr/>
            <p:nvPr/>
          </p:nvSpPr>
          <p:spPr>
            <a:xfrm rot="10800000">
              <a:off x="6689623" y="5375742"/>
              <a:ext cx="360045" cy="78994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66" name="Oblúk 65"/>
            <p:cNvSpPr/>
            <p:nvPr/>
          </p:nvSpPr>
          <p:spPr>
            <a:xfrm rot="10800000">
              <a:off x="6389144" y="5260172"/>
              <a:ext cx="444500" cy="9747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67" name="Oblúk 66"/>
            <p:cNvSpPr/>
            <p:nvPr/>
          </p:nvSpPr>
          <p:spPr>
            <a:xfrm rot="10800000">
              <a:off x="6971687" y="5483057"/>
              <a:ext cx="294005" cy="6445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68" name="Oblúk 67"/>
            <p:cNvSpPr/>
            <p:nvPr/>
          </p:nvSpPr>
          <p:spPr>
            <a:xfrm rot="10800000">
              <a:off x="7481717" y="5698322"/>
              <a:ext cx="191770" cy="252730"/>
            </a:xfrm>
            <a:prstGeom prst="arc">
              <a:avLst>
                <a:gd name="adj1" fmla="val 16200000"/>
                <a:gd name="adj2" fmla="val 5323409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cxnSp>
        <p:nvCxnSpPr>
          <p:cNvPr id="21" name="Rovná spojnica 20"/>
          <p:cNvCxnSpPr/>
          <p:nvPr/>
        </p:nvCxnSpPr>
        <p:spPr>
          <a:xfrm flipV="1">
            <a:off x="1691680" y="4581128"/>
            <a:ext cx="0" cy="7392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BlokTextu 79"/>
          <p:cNvSpPr txBox="1"/>
          <p:nvPr/>
        </p:nvSpPr>
        <p:spPr>
          <a:xfrm>
            <a:off x="1791559" y="4719912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USB</a:t>
            </a:r>
            <a:endParaRPr lang="sk-SK" sz="2400" dirty="0"/>
          </a:p>
        </p:txBody>
      </p:sp>
      <p:sp>
        <p:nvSpPr>
          <p:cNvPr id="22" name="BlokTextu 21"/>
          <p:cNvSpPr txBox="1"/>
          <p:nvPr/>
        </p:nvSpPr>
        <p:spPr>
          <a:xfrm>
            <a:off x="3483975" y="1479262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 smtClean="0"/>
              <a:t>Bluetooth</a:t>
            </a:r>
            <a:endParaRPr lang="en-US" sz="2400" dirty="0"/>
          </a:p>
          <a:p>
            <a:r>
              <a:rPr lang="en-US" sz="2400" dirty="0" smtClean="0"/>
              <a:t>+ 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17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2995055" y="1611586"/>
            <a:ext cx="1348722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Motory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7032267" y="3149542"/>
            <a:ext cx="1944217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UZV </a:t>
            </a:r>
            <a:r>
              <a:rPr lang="sk-SK" sz="1750" dirty="0" smtClean="0">
                <a:solidFill>
                  <a:srgbClr val="000000"/>
                </a:solidFill>
              </a:rPr>
              <a:t>senzory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4462630" y="1611586"/>
            <a:ext cx="19613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Bluetooth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1686195" y="272546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586168" y="376958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3" name="Obdĺžnik 32"/>
          <p:cNvSpPr/>
          <p:nvPr/>
        </p:nvSpPr>
        <p:spPr>
          <a:xfrm>
            <a:off x="4456389" y="565787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Batérie </a:t>
            </a:r>
            <a:r>
              <a:rPr lang="sk-SK" sz="1750" dirty="0" err="1">
                <a:solidFill>
                  <a:srgbClr val="000000"/>
                </a:solidFill>
              </a:rPr>
              <a:t>LiPo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1857750" y="565787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Napájací systém</a:t>
            </a:r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999821" y="5244540"/>
            <a:ext cx="144427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2190251" y="333753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462059" y="272546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WiFi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966115" y="333753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503301" y="2433524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Zalomená spojnica 45"/>
          <p:cNvCxnSpPr>
            <a:stCxn id="26" idx="1"/>
          </p:cNvCxnSpPr>
          <p:nvPr/>
        </p:nvCxnSpPr>
        <p:spPr>
          <a:xfrm rot="10800000" flipV="1">
            <a:off x="5443317" y="3455542"/>
            <a:ext cx="1588950" cy="59065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3021598" y="4460288"/>
            <a:ext cx="1007534" cy="13876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805350" y="610247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9" name="Obrázok 48" descr="C:\tmp\IMG_7424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50" l="9937" r="95472">
                        <a14:foregroundMark x1="84025" y1="52094" x2="81635" y2="65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330136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lokTextu 1"/>
          <p:cNvSpPr txBox="1"/>
          <p:nvPr/>
        </p:nvSpPr>
        <p:spPr>
          <a:xfrm>
            <a:off x="3011530" y="407253"/>
            <a:ext cx="596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Súčasti </a:t>
            </a:r>
            <a:r>
              <a:rPr lang="sk-SK" sz="4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robota</a:t>
            </a:r>
            <a:endParaRPr lang="sk-SK" sz="4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bdĺžnik 49"/>
          <p:cNvSpPr/>
          <p:nvPr/>
        </p:nvSpPr>
        <p:spPr>
          <a:xfrm>
            <a:off x="7032268" y="4046192"/>
            <a:ext cx="1944216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>
                <a:solidFill>
                  <a:srgbClr val="000000"/>
                </a:solidFill>
              </a:rPr>
              <a:t>Akcelerometer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56" name="Zalomená spojnica 55"/>
          <p:cNvCxnSpPr/>
          <p:nvPr/>
        </p:nvCxnSpPr>
        <p:spPr>
          <a:xfrm rot="5400000" flipH="1" flipV="1">
            <a:off x="3510483" y="3612562"/>
            <a:ext cx="314040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614060" y="376958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Raspberry</a:t>
            </a:r>
            <a:r>
              <a:rPr lang="sk-SK" sz="1750" dirty="0">
                <a:solidFill>
                  <a:srgbClr val="000000"/>
                </a:solidFill>
              </a:rPr>
              <a:t> Pi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995044" y="2551984"/>
            <a:ext cx="1348733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Ovládač motorov</a:t>
            </a:r>
          </a:p>
        </p:txBody>
      </p:sp>
      <p:cxnSp>
        <p:nvCxnSpPr>
          <p:cNvPr id="39" name="Zalomená spojnica 38"/>
          <p:cNvCxnSpPr>
            <a:stCxn id="27" idx="2"/>
          </p:cNvCxnSpPr>
          <p:nvPr/>
        </p:nvCxnSpPr>
        <p:spPr>
          <a:xfrm rot="5400000">
            <a:off x="4359995" y="2686261"/>
            <a:ext cx="1545997" cy="620646"/>
          </a:xfrm>
          <a:prstGeom prst="bentConnector3">
            <a:avLst>
              <a:gd name="adj1" fmla="val 50000"/>
            </a:avLst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995044" y="3761723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Arduino</a:t>
            </a:r>
            <a:r>
              <a:rPr lang="sk-SK" sz="1750" dirty="0">
                <a:solidFill>
                  <a:srgbClr val="000000"/>
                </a:solidFill>
              </a:rPr>
              <a:t> </a:t>
            </a:r>
            <a:r>
              <a:rPr lang="sk-SK" sz="1750" dirty="0" err="1">
                <a:solidFill>
                  <a:srgbClr val="000000"/>
                </a:solidFill>
              </a:rPr>
              <a:t>Uno</a:t>
            </a:r>
            <a:r>
              <a:rPr lang="sk-SK" sz="1750" dirty="0">
                <a:solidFill>
                  <a:srgbClr val="000000"/>
                </a:solidFill>
              </a:rPr>
              <a:t>/Mega</a:t>
            </a:r>
          </a:p>
        </p:txBody>
      </p:sp>
      <p:cxnSp>
        <p:nvCxnSpPr>
          <p:cNvPr id="14" name="Rovná spojnica 13"/>
          <p:cNvCxnSpPr>
            <a:endCxn id="50" idx="1"/>
          </p:cNvCxnSpPr>
          <p:nvPr/>
        </p:nvCxnSpPr>
        <p:spPr>
          <a:xfrm>
            <a:off x="5443317" y="4352192"/>
            <a:ext cx="158895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https://www.arduino.cc/en/uploads/Main/ArduinoUno_R3_Front_450p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7060" r="5563" b="4762"/>
          <a:stretch/>
        </p:blipFill>
        <p:spPr bwMode="auto">
          <a:xfrm>
            <a:off x="6153663" y="4823731"/>
            <a:ext cx="2990337" cy="19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3903044" y="4950539"/>
            <a:ext cx="1879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16 MHz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 </a:t>
            </a:r>
            <a:r>
              <a:rPr lang="sk-SK" dirty="0" err="1" smtClean="0"/>
              <a:t>KB</a:t>
            </a:r>
            <a:r>
              <a:rPr lang="sk-SK" dirty="0" smtClean="0"/>
              <a:t> RAM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32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FLASH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EEPROM</a:t>
            </a:r>
            <a:endParaRPr lang="sk-SK" dirty="0"/>
          </a:p>
        </p:txBody>
      </p:sp>
      <p:sp>
        <p:nvSpPr>
          <p:cNvPr id="50" name="Obdĺžnik 49"/>
          <p:cNvSpPr/>
          <p:nvPr/>
        </p:nvSpPr>
        <p:spPr>
          <a:xfrm>
            <a:off x="2614087" y="-17458"/>
            <a:ext cx="1348722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Motory</a:t>
            </a:r>
          </a:p>
        </p:txBody>
      </p:sp>
      <p:sp>
        <p:nvSpPr>
          <p:cNvPr id="51" name="Obdĺžnik 50"/>
          <p:cNvSpPr/>
          <p:nvPr/>
        </p:nvSpPr>
        <p:spPr>
          <a:xfrm>
            <a:off x="6483088" y="2775697"/>
            <a:ext cx="1944217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UZV </a:t>
            </a:r>
            <a:r>
              <a:rPr lang="sk-SK" sz="1750" dirty="0" smtClean="0">
                <a:solidFill>
                  <a:srgbClr val="000000"/>
                </a:solidFill>
              </a:rPr>
              <a:t>senzory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2" name="Obdĺžnik 51"/>
          <p:cNvSpPr/>
          <p:nvPr/>
        </p:nvSpPr>
        <p:spPr>
          <a:xfrm>
            <a:off x="6474510" y="2037500"/>
            <a:ext cx="19613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Bluetooth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3" name="Obdĺžnik 52"/>
          <p:cNvSpPr/>
          <p:nvPr/>
        </p:nvSpPr>
        <p:spPr>
          <a:xfrm>
            <a:off x="1305227" y="1096420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Kamera</a:t>
            </a:r>
          </a:p>
        </p:txBody>
      </p:sp>
      <p:cxnSp>
        <p:nvCxnSpPr>
          <p:cNvPr id="54" name="Rovná spojnica 53"/>
          <p:cNvCxnSpPr>
            <a:stCxn id="78" idx="0"/>
            <a:endCxn id="78" idx="0"/>
          </p:cNvCxnSpPr>
          <p:nvPr/>
        </p:nvCxnSpPr>
        <p:spPr>
          <a:xfrm>
            <a:off x="1205200" y="2140538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5" name="Obdĺžnik 54"/>
          <p:cNvSpPr/>
          <p:nvPr/>
        </p:nvSpPr>
        <p:spPr>
          <a:xfrm>
            <a:off x="7463757" y="0"/>
            <a:ext cx="106964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Svetlá</a:t>
            </a:r>
          </a:p>
        </p:txBody>
      </p:sp>
      <p:sp>
        <p:nvSpPr>
          <p:cNvPr id="56" name="Obdĺžnik 55"/>
          <p:cNvSpPr/>
          <p:nvPr/>
        </p:nvSpPr>
        <p:spPr>
          <a:xfrm>
            <a:off x="5552651" y="0"/>
            <a:ext cx="179367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Fotorezistor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7" name="Obdĺžnik 56"/>
          <p:cNvSpPr/>
          <p:nvPr/>
        </p:nvSpPr>
        <p:spPr>
          <a:xfrm>
            <a:off x="4075421" y="4028826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Batérie </a:t>
            </a:r>
            <a:r>
              <a:rPr lang="sk-SK" sz="1750" dirty="0" err="1">
                <a:solidFill>
                  <a:srgbClr val="000000"/>
                </a:solidFill>
              </a:rPr>
              <a:t>LiPo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9" name="Obdĺžnik 58"/>
          <p:cNvSpPr/>
          <p:nvPr/>
        </p:nvSpPr>
        <p:spPr>
          <a:xfrm>
            <a:off x="1476782" y="4028826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Napájací systém</a:t>
            </a:r>
          </a:p>
        </p:txBody>
      </p:sp>
      <p:cxnSp>
        <p:nvCxnSpPr>
          <p:cNvPr id="60" name="Zalomená spojnica 59"/>
          <p:cNvCxnSpPr>
            <a:stCxn id="78" idx="2"/>
            <a:endCxn id="59" idx="1"/>
          </p:cNvCxnSpPr>
          <p:nvPr/>
        </p:nvCxnSpPr>
        <p:spPr>
          <a:xfrm rot="16200000" flipH="1">
            <a:off x="618853" y="3615496"/>
            <a:ext cx="144427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Zalomená spojnica 108"/>
          <p:cNvCxnSpPr>
            <a:stCxn id="53" idx="2"/>
          </p:cNvCxnSpPr>
          <p:nvPr/>
        </p:nvCxnSpPr>
        <p:spPr>
          <a:xfrm>
            <a:off x="1809283" y="1708488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bdĺžnik 61"/>
          <p:cNvSpPr/>
          <p:nvPr/>
        </p:nvSpPr>
        <p:spPr>
          <a:xfrm>
            <a:off x="81091" y="1096419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WiFi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63" name="Zalomená spojnica 113"/>
          <p:cNvCxnSpPr>
            <a:stCxn id="62" idx="2"/>
          </p:cNvCxnSpPr>
          <p:nvPr/>
        </p:nvCxnSpPr>
        <p:spPr>
          <a:xfrm>
            <a:off x="585147" y="1708487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Zalomená spojnica 63"/>
          <p:cNvCxnSpPr>
            <a:endCxn id="56" idx="2"/>
          </p:cNvCxnSpPr>
          <p:nvPr/>
        </p:nvCxnSpPr>
        <p:spPr>
          <a:xfrm flipV="1">
            <a:off x="4610881" y="612000"/>
            <a:ext cx="1838609" cy="548244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Zalomená spojnica 64"/>
          <p:cNvCxnSpPr/>
          <p:nvPr/>
        </p:nvCxnSpPr>
        <p:spPr>
          <a:xfrm rot="16200000" flipH="1">
            <a:off x="3122333" y="80448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>
            <a:off x="8044729" y="612000"/>
            <a:ext cx="0" cy="10964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 flipH="1">
            <a:off x="4862795" y="1708488"/>
            <a:ext cx="31819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Rovná spojnica 67"/>
          <p:cNvCxnSpPr/>
          <p:nvPr/>
        </p:nvCxnSpPr>
        <p:spPr>
          <a:xfrm flipH="1">
            <a:off x="4862793" y="1708485"/>
            <a:ext cx="2" cy="4320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Zalomená spojnica 68"/>
          <p:cNvCxnSpPr>
            <a:stCxn id="51" idx="1"/>
          </p:cNvCxnSpPr>
          <p:nvPr/>
        </p:nvCxnSpPr>
        <p:spPr>
          <a:xfrm rot="10800000">
            <a:off x="5062418" y="2775697"/>
            <a:ext cx="1420671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Zalomená spojnica 69"/>
          <p:cNvCxnSpPr>
            <a:stCxn id="59" idx="0"/>
            <a:endCxn id="81" idx="2"/>
          </p:cNvCxnSpPr>
          <p:nvPr/>
        </p:nvCxnSpPr>
        <p:spPr>
          <a:xfrm rot="5400000" flipH="1" flipV="1">
            <a:off x="2640630" y="2831244"/>
            <a:ext cx="1007534" cy="13876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Rovná spojnica 70"/>
          <p:cNvCxnSpPr>
            <a:stCxn id="57" idx="1"/>
            <a:endCxn id="59" idx="3"/>
          </p:cNvCxnSpPr>
          <p:nvPr/>
        </p:nvCxnSpPr>
        <p:spPr>
          <a:xfrm flipH="1">
            <a:off x="3424382" y="4473426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Obdĺžnik 71"/>
          <p:cNvSpPr/>
          <p:nvPr/>
        </p:nvSpPr>
        <p:spPr>
          <a:xfrm>
            <a:off x="6480368" y="3496069"/>
            <a:ext cx="1944216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>
                <a:solidFill>
                  <a:srgbClr val="000000"/>
                </a:solidFill>
              </a:rPr>
              <a:t>Akcelerometer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73" name="Zalomená spojnica 72"/>
          <p:cNvCxnSpPr/>
          <p:nvPr/>
        </p:nvCxnSpPr>
        <p:spPr>
          <a:xfrm>
            <a:off x="4466865" y="3029152"/>
            <a:ext cx="2016224" cy="772917"/>
          </a:xfrm>
          <a:prstGeom prst="bentConnector3">
            <a:avLst>
              <a:gd name="adj1" fmla="val -9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4" name="Obdĺžnik 73"/>
          <p:cNvSpPr/>
          <p:nvPr/>
        </p:nvSpPr>
        <p:spPr>
          <a:xfrm>
            <a:off x="4075421" y="0"/>
            <a:ext cx="1369407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>
                <a:solidFill>
                  <a:srgbClr val="000000"/>
                </a:solidFill>
              </a:rPr>
              <a:t>Teplomer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75" name="Rovná spojnica 74"/>
          <p:cNvCxnSpPr/>
          <p:nvPr/>
        </p:nvCxnSpPr>
        <p:spPr>
          <a:xfrm flipH="1">
            <a:off x="5045972" y="2415204"/>
            <a:ext cx="143711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Rovná spojnica 75"/>
          <p:cNvCxnSpPr/>
          <p:nvPr/>
        </p:nvCxnSpPr>
        <p:spPr>
          <a:xfrm>
            <a:off x="4361467" y="612000"/>
            <a:ext cx="0" cy="15285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Zalomená spojnica 76"/>
          <p:cNvCxnSpPr/>
          <p:nvPr/>
        </p:nvCxnSpPr>
        <p:spPr>
          <a:xfrm rot="5400000" flipH="1" flipV="1">
            <a:off x="3129515" y="1983518"/>
            <a:ext cx="314040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Obdĺžnik 77"/>
          <p:cNvSpPr/>
          <p:nvPr/>
        </p:nvSpPr>
        <p:spPr>
          <a:xfrm>
            <a:off x="233092" y="2140538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Raspberry</a:t>
            </a:r>
            <a:r>
              <a:rPr lang="sk-SK" sz="1750" dirty="0">
                <a:solidFill>
                  <a:srgbClr val="000000"/>
                </a:solidFill>
              </a:rPr>
              <a:t> Pi</a:t>
            </a:r>
          </a:p>
        </p:txBody>
      </p:sp>
      <p:sp>
        <p:nvSpPr>
          <p:cNvPr id="79" name="Obdĺžnik 78"/>
          <p:cNvSpPr/>
          <p:nvPr/>
        </p:nvSpPr>
        <p:spPr>
          <a:xfrm>
            <a:off x="2614076" y="922940"/>
            <a:ext cx="1348733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Ovládač motorov</a:t>
            </a:r>
          </a:p>
        </p:txBody>
      </p:sp>
      <p:cxnSp>
        <p:nvCxnSpPr>
          <p:cNvPr id="80" name="Rovná spojnica 79"/>
          <p:cNvCxnSpPr/>
          <p:nvPr/>
        </p:nvCxnSpPr>
        <p:spPr>
          <a:xfrm>
            <a:off x="4610881" y="1160244"/>
            <a:ext cx="0" cy="9802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bdĺžnik 80"/>
          <p:cNvSpPr/>
          <p:nvPr/>
        </p:nvSpPr>
        <p:spPr>
          <a:xfrm>
            <a:off x="2614076" y="2132679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Arduino</a:t>
            </a:r>
            <a:r>
              <a:rPr lang="sk-SK" sz="1750" dirty="0">
                <a:solidFill>
                  <a:srgbClr val="000000"/>
                </a:solidFill>
              </a:rPr>
              <a:t> </a:t>
            </a:r>
            <a:r>
              <a:rPr lang="sk-SK" sz="1750" dirty="0" err="1">
                <a:solidFill>
                  <a:srgbClr val="000000"/>
                </a:solidFill>
              </a:rPr>
              <a:t>Uno</a:t>
            </a:r>
            <a:r>
              <a:rPr lang="sk-SK" sz="1750" dirty="0">
                <a:solidFill>
                  <a:srgbClr val="000000"/>
                </a:solidFill>
              </a:rPr>
              <a:t>/Mega</a:t>
            </a:r>
          </a:p>
        </p:txBody>
      </p:sp>
      <p:sp>
        <p:nvSpPr>
          <p:cNvPr id="58" name="Ovál 57"/>
          <p:cNvSpPr/>
          <p:nvPr/>
        </p:nvSpPr>
        <p:spPr>
          <a:xfrm>
            <a:off x="2443783" y="1826497"/>
            <a:ext cx="2788857" cy="166957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02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D:\DCIM\104CANON\IMG_74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65" y="4594784"/>
            <a:ext cx="3000290" cy="2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BlokTextu 51"/>
          <p:cNvSpPr txBox="1"/>
          <p:nvPr/>
        </p:nvSpPr>
        <p:spPr>
          <a:xfrm>
            <a:off x="2169633" y="5258227"/>
            <a:ext cx="379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6,0-8,4 V → 5 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Obmedzuje vysoký prúd</a:t>
            </a:r>
          </a:p>
        </p:txBody>
      </p:sp>
      <p:sp>
        <p:nvSpPr>
          <p:cNvPr id="49" name="Obdĺžnik 48"/>
          <p:cNvSpPr/>
          <p:nvPr/>
        </p:nvSpPr>
        <p:spPr>
          <a:xfrm>
            <a:off x="2614087" y="-17458"/>
            <a:ext cx="1348722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Motory</a:t>
            </a:r>
          </a:p>
        </p:txBody>
      </p:sp>
      <p:sp>
        <p:nvSpPr>
          <p:cNvPr id="50" name="Obdĺžnik 49"/>
          <p:cNvSpPr/>
          <p:nvPr/>
        </p:nvSpPr>
        <p:spPr>
          <a:xfrm>
            <a:off x="6483088" y="2775697"/>
            <a:ext cx="1944217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UZV </a:t>
            </a:r>
            <a:r>
              <a:rPr lang="sk-SK" sz="1750" dirty="0" smtClean="0">
                <a:solidFill>
                  <a:srgbClr val="000000"/>
                </a:solidFill>
              </a:rPr>
              <a:t>senzory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1" name="Obdĺžnik 50"/>
          <p:cNvSpPr/>
          <p:nvPr/>
        </p:nvSpPr>
        <p:spPr>
          <a:xfrm>
            <a:off x="6474510" y="2037500"/>
            <a:ext cx="19613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Bluetooth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3" name="Obdĺžnik 52"/>
          <p:cNvSpPr/>
          <p:nvPr/>
        </p:nvSpPr>
        <p:spPr>
          <a:xfrm>
            <a:off x="1305227" y="1096420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Kamera</a:t>
            </a:r>
          </a:p>
        </p:txBody>
      </p:sp>
      <p:cxnSp>
        <p:nvCxnSpPr>
          <p:cNvPr id="55" name="Rovná spojnica 54"/>
          <p:cNvCxnSpPr>
            <a:stCxn id="79" idx="0"/>
            <a:endCxn id="79" idx="0"/>
          </p:cNvCxnSpPr>
          <p:nvPr/>
        </p:nvCxnSpPr>
        <p:spPr>
          <a:xfrm>
            <a:off x="1205200" y="2140538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6" name="Obdĺžnik 55"/>
          <p:cNvSpPr/>
          <p:nvPr/>
        </p:nvSpPr>
        <p:spPr>
          <a:xfrm>
            <a:off x="7463757" y="0"/>
            <a:ext cx="106964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Svetlá</a:t>
            </a:r>
          </a:p>
        </p:txBody>
      </p:sp>
      <p:sp>
        <p:nvSpPr>
          <p:cNvPr id="57" name="Obdĺžnik 56"/>
          <p:cNvSpPr/>
          <p:nvPr/>
        </p:nvSpPr>
        <p:spPr>
          <a:xfrm>
            <a:off x="5552651" y="0"/>
            <a:ext cx="179367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Fotorezistor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8" name="Obdĺžnik 57"/>
          <p:cNvSpPr/>
          <p:nvPr/>
        </p:nvSpPr>
        <p:spPr>
          <a:xfrm>
            <a:off x="4075421" y="4028826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Batérie </a:t>
            </a:r>
            <a:r>
              <a:rPr lang="sk-SK" sz="1750" dirty="0" err="1">
                <a:solidFill>
                  <a:srgbClr val="000000"/>
                </a:solidFill>
              </a:rPr>
              <a:t>LiPo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9" name="Obdĺžnik 58"/>
          <p:cNvSpPr/>
          <p:nvPr/>
        </p:nvSpPr>
        <p:spPr>
          <a:xfrm>
            <a:off x="1476782" y="4028826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Napájací systém</a:t>
            </a:r>
          </a:p>
        </p:txBody>
      </p:sp>
      <p:cxnSp>
        <p:nvCxnSpPr>
          <p:cNvPr id="60" name="Zalomená spojnica 59"/>
          <p:cNvCxnSpPr>
            <a:stCxn id="79" idx="2"/>
            <a:endCxn id="59" idx="1"/>
          </p:cNvCxnSpPr>
          <p:nvPr/>
        </p:nvCxnSpPr>
        <p:spPr>
          <a:xfrm rot="16200000" flipH="1">
            <a:off x="618853" y="3615496"/>
            <a:ext cx="144427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Zalomená spojnica 108"/>
          <p:cNvCxnSpPr>
            <a:stCxn id="53" idx="2"/>
          </p:cNvCxnSpPr>
          <p:nvPr/>
        </p:nvCxnSpPr>
        <p:spPr>
          <a:xfrm>
            <a:off x="1809283" y="1708488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bdĺžnik 61"/>
          <p:cNvSpPr/>
          <p:nvPr/>
        </p:nvSpPr>
        <p:spPr>
          <a:xfrm>
            <a:off x="81091" y="1096419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WiFi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63" name="Zalomená spojnica 113"/>
          <p:cNvCxnSpPr>
            <a:stCxn id="62" idx="2"/>
          </p:cNvCxnSpPr>
          <p:nvPr/>
        </p:nvCxnSpPr>
        <p:spPr>
          <a:xfrm>
            <a:off x="585147" y="1708487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Zalomená spojnica 64"/>
          <p:cNvCxnSpPr>
            <a:endCxn id="57" idx="2"/>
          </p:cNvCxnSpPr>
          <p:nvPr/>
        </p:nvCxnSpPr>
        <p:spPr>
          <a:xfrm flipV="1">
            <a:off x="4610881" y="612000"/>
            <a:ext cx="1838609" cy="548244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Zalomená spojnica 65"/>
          <p:cNvCxnSpPr/>
          <p:nvPr/>
        </p:nvCxnSpPr>
        <p:spPr>
          <a:xfrm rot="16200000" flipH="1">
            <a:off x="3122333" y="80448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>
            <a:off x="8044729" y="612000"/>
            <a:ext cx="0" cy="10964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Rovná spojnica 67"/>
          <p:cNvCxnSpPr/>
          <p:nvPr/>
        </p:nvCxnSpPr>
        <p:spPr>
          <a:xfrm flipH="1">
            <a:off x="4862795" y="1708488"/>
            <a:ext cx="31819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Rovná spojnica 68"/>
          <p:cNvCxnSpPr/>
          <p:nvPr/>
        </p:nvCxnSpPr>
        <p:spPr>
          <a:xfrm flipH="1">
            <a:off x="4862793" y="1708485"/>
            <a:ext cx="2" cy="4320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Zalomená spojnica 69"/>
          <p:cNvCxnSpPr>
            <a:stCxn id="50" idx="1"/>
          </p:cNvCxnSpPr>
          <p:nvPr/>
        </p:nvCxnSpPr>
        <p:spPr>
          <a:xfrm rot="10800000">
            <a:off x="5062418" y="2775697"/>
            <a:ext cx="1420671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Zalomená spojnica 70"/>
          <p:cNvCxnSpPr>
            <a:stCxn id="59" idx="0"/>
            <a:endCxn id="82" idx="2"/>
          </p:cNvCxnSpPr>
          <p:nvPr/>
        </p:nvCxnSpPr>
        <p:spPr>
          <a:xfrm rot="5400000" flipH="1" flipV="1">
            <a:off x="2640630" y="2831244"/>
            <a:ext cx="1007534" cy="13876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Rovná spojnica 71"/>
          <p:cNvCxnSpPr>
            <a:stCxn id="58" idx="1"/>
            <a:endCxn id="59" idx="3"/>
          </p:cNvCxnSpPr>
          <p:nvPr/>
        </p:nvCxnSpPr>
        <p:spPr>
          <a:xfrm flipH="1">
            <a:off x="3424382" y="4473426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Obdĺžnik 72"/>
          <p:cNvSpPr/>
          <p:nvPr/>
        </p:nvSpPr>
        <p:spPr>
          <a:xfrm>
            <a:off x="6480368" y="3496069"/>
            <a:ext cx="1944216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>
                <a:solidFill>
                  <a:srgbClr val="000000"/>
                </a:solidFill>
              </a:rPr>
              <a:t>Akcelerometer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74" name="Zalomená spojnica 73"/>
          <p:cNvCxnSpPr/>
          <p:nvPr/>
        </p:nvCxnSpPr>
        <p:spPr>
          <a:xfrm>
            <a:off x="4466865" y="3029152"/>
            <a:ext cx="2016224" cy="772917"/>
          </a:xfrm>
          <a:prstGeom prst="bentConnector3">
            <a:avLst>
              <a:gd name="adj1" fmla="val -9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Obdĺžnik 74"/>
          <p:cNvSpPr/>
          <p:nvPr/>
        </p:nvSpPr>
        <p:spPr>
          <a:xfrm>
            <a:off x="4075421" y="0"/>
            <a:ext cx="1369407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>
                <a:solidFill>
                  <a:srgbClr val="000000"/>
                </a:solidFill>
              </a:rPr>
              <a:t>Teplomer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76" name="Rovná spojnica 75"/>
          <p:cNvCxnSpPr/>
          <p:nvPr/>
        </p:nvCxnSpPr>
        <p:spPr>
          <a:xfrm flipH="1">
            <a:off x="5045972" y="2415204"/>
            <a:ext cx="143711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Rovná spojnica 76"/>
          <p:cNvCxnSpPr/>
          <p:nvPr/>
        </p:nvCxnSpPr>
        <p:spPr>
          <a:xfrm>
            <a:off x="4361467" y="612000"/>
            <a:ext cx="0" cy="15285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Zalomená spojnica 77"/>
          <p:cNvCxnSpPr/>
          <p:nvPr/>
        </p:nvCxnSpPr>
        <p:spPr>
          <a:xfrm rot="5400000" flipH="1" flipV="1">
            <a:off x="3129515" y="1983518"/>
            <a:ext cx="314040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Obdĺžnik 78"/>
          <p:cNvSpPr/>
          <p:nvPr/>
        </p:nvSpPr>
        <p:spPr>
          <a:xfrm>
            <a:off x="233092" y="2140538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Raspberry</a:t>
            </a:r>
            <a:r>
              <a:rPr lang="sk-SK" sz="1750" dirty="0">
                <a:solidFill>
                  <a:srgbClr val="000000"/>
                </a:solidFill>
              </a:rPr>
              <a:t> Pi</a:t>
            </a:r>
          </a:p>
        </p:txBody>
      </p:sp>
      <p:sp>
        <p:nvSpPr>
          <p:cNvPr id="80" name="Obdĺžnik 79"/>
          <p:cNvSpPr/>
          <p:nvPr/>
        </p:nvSpPr>
        <p:spPr>
          <a:xfrm>
            <a:off x="2614076" y="922940"/>
            <a:ext cx="1348733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Ovládač motorov</a:t>
            </a:r>
          </a:p>
        </p:txBody>
      </p:sp>
      <p:cxnSp>
        <p:nvCxnSpPr>
          <p:cNvPr id="81" name="Rovná spojnica 80"/>
          <p:cNvCxnSpPr/>
          <p:nvPr/>
        </p:nvCxnSpPr>
        <p:spPr>
          <a:xfrm>
            <a:off x="4610881" y="1160244"/>
            <a:ext cx="0" cy="9802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bdĺžnik 81"/>
          <p:cNvSpPr/>
          <p:nvPr/>
        </p:nvSpPr>
        <p:spPr>
          <a:xfrm>
            <a:off x="2614076" y="2132679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Arduino</a:t>
            </a:r>
            <a:r>
              <a:rPr lang="sk-SK" sz="1750" dirty="0">
                <a:solidFill>
                  <a:srgbClr val="000000"/>
                </a:solidFill>
              </a:rPr>
              <a:t> </a:t>
            </a:r>
            <a:r>
              <a:rPr lang="sk-SK" sz="1750" dirty="0" err="1">
                <a:solidFill>
                  <a:srgbClr val="000000"/>
                </a:solidFill>
              </a:rPr>
              <a:t>Uno</a:t>
            </a:r>
            <a:r>
              <a:rPr lang="sk-SK" sz="1750" dirty="0">
                <a:solidFill>
                  <a:srgbClr val="000000"/>
                </a:solidFill>
              </a:rPr>
              <a:t>/Mega</a:t>
            </a:r>
          </a:p>
        </p:txBody>
      </p:sp>
      <p:sp>
        <p:nvSpPr>
          <p:cNvPr id="83" name="Ovál 82"/>
          <p:cNvSpPr/>
          <p:nvPr/>
        </p:nvSpPr>
        <p:spPr>
          <a:xfrm>
            <a:off x="1076004" y="3751287"/>
            <a:ext cx="2788857" cy="1485667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75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9" y="4818598"/>
            <a:ext cx="28823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.imgur.com/YvHbI9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r="64608"/>
          <a:stretch/>
        </p:blipFill>
        <p:spPr bwMode="auto">
          <a:xfrm>
            <a:off x="1821440" y="5094254"/>
            <a:ext cx="1352025" cy="14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BlokTextu 55"/>
          <p:cNvSpPr txBox="1"/>
          <p:nvPr/>
        </p:nvSpPr>
        <p:spPr>
          <a:xfrm>
            <a:off x="477794" y="5061806"/>
            <a:ext cx="140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5 </a:t>
            </a:r>
            <a:r>
              <a:rPr lang="sk-SK" dirty="0" err="1" smtClean="0"/>
              <a:t>Mpix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1080p30</a:t>
            </a:r>
            <a:endParaRPr lang="sk-SK" dirty="0"/>
          </a:p>
        </p:txBody>
      </p:sp>
      <p:sp>
        <p:nvSpPr>
          <p:cNvPr id="65" name="BlokTextu 64"/>
          <p:cNvSpPr txBox="1"/>
          <p:nvPr/>
        </p:nvSpPr>
        <p:spPr>
          <a:xfrm>
            <a:off x="3416706" y="5061806"/>
            <a:ext cx="2599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 err="1" smtClean="0"/>
              <a:t>RPi</a:t>
            </a:r>
            <a:r>
              <a:rPr lang="sk-SK" sz="1600" dirty="0" smtClean="0"/>
              <a:t> verzia 2 model 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ARM Cortex-A7 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4 jadrá x 900 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1 GB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/>
          </a:p>
        </p:txBody>
      </p:sp>
      <p:sp>
        <p:nvSpPr>
          <p:cNvPr id="49" name="Obdĺžnik 48"/>
          <p:cNvSpPr/>
          <p:nvPr/>
        </p:nvSpPr>
        <p:spPr>
          <a:xfrm>
            <a:off x="2614087" y="-17458"/>
            <a:ext cx="1348722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Motory</a:t>
            </a:r>
          </a:p>
        </p:txBody>
      </p:sp>
      <p:sp>
        <p:nvSpPr>
          <p:cNvPr id="50" name="Obdĺžnik 49"/>
          <p:cNvSpPr/>
          <p:nvPr/>
        </p:nvSpPr>
        <p:spPr>
          <a:xfrm>
            <a:off x="6483088" y="2775697"/>
            <a:ext cx="1944217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UZV </a:t>
            </a:r>
            <a:r>
              <a:rPr lang="sk-SK" sz="1750" dirty="0" smtClean="0">
                <a:solidFill>
                  <a:srgbClr val="000000"/>
                </a:solidFill>
              </a:rPr>
              <a:t>senzory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1" name="Obdĺžnik 50"/>
          <p:cNvSpPr/>
          <p:nvPr/>
        </p:nvSpPr>
        <p:spPr>
          <a:xfrm>
            <a:off x="6474510" y="2037500"/>
            <a:ext cx="19613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Bluetooth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3" name="Obdĺžnik 52"/>
          <p:cNvSpPr/>
          <p:nvPr/>
        </p:nvSpPr>
        <p:spPr>
          <a:xfrm>
            <a:off x="1305227" y="1096420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Kamera</a:t>
            </a:r>
          </a:p>
        </p:txBody>
      </p:sp>
      <p:cxnSp>
        <p:nvCxnSpPr>
          <p:cNvPr id="54" name="Rovná spojnica 53"/>
          <p:cNvCxnSpPr>
            <a:stCxn id="80" idx="0"/>
            <a:endCxn id="80" idx="0"/>
          </p:cNvCxnSpPr>
          <p:nvPr/>
        </p:nvCxnSpPr>
        <p:spPr>
          <a:xfrm>
            <a:off x="1205200" y="2140538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7" name="Obdĺžnik 56"/>
          <p:cNvSpPr/>
          <p:nvPr/>
        </p:nvSpPr>
        <p:spPr>
          <a:xfrm>
            <a:off x="7463757" y="0"/>
            <a:ext cx="106964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Svetlá</a:t>
            </a:r>
          </a:p>
        </p:txBody>
      </p:sp>
      <p:sp>
        <p:nvSpPr>
          <p:cNvPr id="58" name="Obdĺžnik 57"/>
          <p:cNvSpPr/>
          <p:nvPr/>
        </p:nvSpPr>
        <p:spPr>
          <a:xfrm>
            <a:off x="5552651" y="0"/>
            <a:ext cx="179367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Fotorezistor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59" name="Obdĺžnik 58"/>
          <p:cNvSpPr/>
          <p:nvPr/>
        </p:nvSpPr>
        <p:spPr>
          <a:xfrm>
            <a:off x="4075421" y="4028826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Batérie </a:t>
            </a:r>
            <a:r>
              <a:rPr lang="sk-SK" sz="1750" dirty="0" err="1">
                <a:solidFill>
                  <a:srgbClr val="000000"/>
                </a:solidFill>
              </a:rPr>
              <a:t>LiPo</a:t>
            </a:r>
            <a:endParaRPr lang="sk-SK" sz="1750" dirty="0">
              <a:solidFill>
                <a:srgbClr val="000000"/>
              </a:solidFill>
            </a:endParaRPr>
          </a:p>
        </p:txBody>
      </p:sp>
      <p:sp>
        <p:nvSpPr>
          <p:cNvPr id="60" name="Obdĺžnik 59"/>
          <p:cNvSpPr/>
          <p:nvPr/>
        </p:nvSpPr>
        <p:spPr>
          <a:xfrm>
            <a:off x="1476782" y="4028826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Napájací systém</a:t>
            </a:r>
          </a:p>
        </p:txBody>
      </p:sp>
      <p:cxnSp>
        <p:nvCxnSpPr>
          <p:cNvPr id="61" name="Zalomená spojnica 60"/>
          <p:cNvCxnSpPr>
            <a:stCxn id="80" idx="2"/>
            <a:endCxn id="60" idx="1"/>
          </p:cNvCxnSpPr>
          <p:nvPr/>
        </p:nvCxnSpPr>
        <p:spPr>
          <a:xfrm rot="16200000" flipH="1">
            <a:off x="618853" y="3615496"/>
            <a:ext cx="144427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Zalomená spojnica 108"/>
          <p:cNvCxnSpPr>
            <a:stCxn id="53" idx="2"/>
          </p:cNvCxnSpPr>
          <p:nvPr/>
        </p:nvCxnSpPr>
        <p:spPr>
          <a:xfrm>
            <a:off x="1809283" y="1708488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Obdĺžnik 62"/>
          <p:cNvSpPr/>
          <p:nvPr/>
        </p:nvSpPr>
        <p:spPr>
          <a:xfrm>
            <a:off x="81091" y="1096419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WiFi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64" name="Zalomená spojnica 113"/>
          <p:cNvCxnSpPr>
            <a:stCxn id="63" idx="2"/>
          </p:cNvCxnSpPr>
          <p:nvPr/>
        </p:nvCxnSpPr>
        <p:spPr>
          <a:xfrm>
            <a:off x="585147" y="1708487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Zalomená spojnica 65"/>
          <p:cNvCxnSpPr>
            <a:endCxn id="58" idx="2"/>
          </p:cNvCxnSpPr>
          <p:nvPr/>
        </p:nvCxnSpPr>
        <p:spPr>
          <a:xfrm flipV="1">
            <a:off x="4610881" y="612000"/>
            <a:ext cx="1838609" cy="548244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Zalomená spojnica 66"/>
          <p:cNvCxnSpPr/>
          <p:nvPr/>
        </p:nvCxnSpPr>
        <p:spPr>
          <a:xfrm rot="16200000" flipH="1">
            <a:off x="3122333" y="80448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Rovná spojnica 67"/>
          <p:cNvCxnSpPr/>
          <p:nvPr/>
        </p:nvCxnSpPr>
        <p:spPr>
          <a:xfrm>
            <a:off x="8044729" y="612000"/>
            <a:ext cx="0" cy="10964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Rovná spojnica 68"/>
          <p:cNvCxnSpPr/>
          <p:nvPr/>
        </p:nvCxnSpPr>
        <p:spPr>
          <a:xfrm flipH="1">
            <a:off x="4862795" y="1708488"/>
            <a:ext cx="31819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H="1">
            <a:off x="4862793" y="1708485"/>
            <a:ext cx="2" cy="4320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Zalomená spojnica 70"/>
          <p:cNvCxnSpPr>
            <a:stCxn id="50" idx="1"/>
          </p:cNvCxnSpPr>
          <p:nvPr/>
        </p:nvCxnSpPr>
        <p:spPr>
          <a:xfrm rot="10800000">
            <a:off x="5062418" y="2775697"/>
            <a:ext cx="1420671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Zalomená spojnica 71"/>
          <p:cNvCxnSpPr>
            <a:stCxn id="60" idx="0"/>
            <a:endCxn id="83" idx="2"/>
          </p:cNvCxnSpPr>
          <p:nvPr/>
        </p:nvCxnSpPr>
        <p:spPr>
          <a:xfrm rot="5400000" flipH="1" flipV="1">
            <a:off x="2640630" y="2831244"/>
            <a:ext cx="1007534" cy="13876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Rovná spojnica 72"/>
          <p:cNvCxnSpPr>
            <a:stCxn id="59" idx="1"/>
            <a:endCxn id="60" idx="3"/>
          </p:cNvCxnSpPr>
          <p:nvPr/>
        </p:nvCxnSpPr>
        <p:spPr>
          <a:xfrm flipH="1">
            <a:off x="3424382" y="4473426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4" name="Obdĺžnik 73"/>
          <p:cNvSpPr/>
          <p:nvPr/>
        </p:nvSpPr>
        <p:spPr>
          <a:xfrm>
            <a:off x="6480368" y="3496069"/>
            <a:ext cx="1944216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>
                <a:solidFill>
                  <a:srgbClr val="000000"/>
                </a:solidFill>
              </a:rPr>
              <a:t>Akcelerometer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75" name="Zalomená spojnica 74"/>
          <p:cNvCxnSpPr/>
          <p:nvPr/>
        </p:nvCxnSpPr>
        <p:spPr>
          <a:xfrm>
            <a:off x="4466865" y="3029152"/>
            <a:ext cx="2016224" cy="772917"/>
          </a:xfrm>
          <a:prstGeom prst="bentConnector3">
            <a:avLst>
              <a:gd name="adj1" fmla="val -9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bdĺžnik 75"/>
          <p:cNvSpPr/>
          <p:nvPr/>
        </p:nvSpPr>
        <p:spPr>
          <a:xfrm>
            <a:off x="4075421" y="0"/>
            <a:ext cx="1369407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>
                <a:solidFill>
                  <a:srgbClr val="000000"/>
                </a:solidFill>
              </a:rPr>
              <a:t>Teplomer</a:t>
            </a:r>
            <a:endParaRPr lang="sk-SK" sz="1750" dirty="0">
              <a:solidFill>
                <a:srgbClr val="000000"/>
              </a:solidFill>
            </a:endParaRPr>
          </a:p>
        </p:txBody>
      </p:sp>
      <p:cxnSp>
        <p:nvCxnSpPr>
          <p:cNvPr id="77" name="Rovná spojnica 76"/>
          <p:cNvCxnSpPr/>
          <p:nvPr/>
        </p:nvCxnSpPr>
        <p:spPr>
          <a:xfrm flipH="1">
            <a:off x="5045972" y="2415204"/>
            <a:ext cx="143711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Rovná spojnica 77"/>
          <p:cNvCxnSpPr/>
          <p:nvPr/>
        </p:nvCxnSpPr>
        <p:spPr>
          <a:xfrm>
            <a:off x="4361467" y="612000"/>
            <a:ext cx="0" cy="15285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Zalomená spojnica 78"/>
          <p:cNvCxnSpPr/>
          <p:nvPr/>
        </p:nvCxnSpPr>
        <p:spPr>
          <a:xfrm rot="5400000" flipH="1" flipV="1">
            <a:off x="3129515" y="1983518"/>
            <a:ext cx="314040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Obdĺžnik 79"/>
          <p:cNvSpPr/>
          <p:nvPr/>
        </p:nvSpPr>
        <p:spPr>
          <a:xfrm>
            <a:off x="233092" y="2140538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Raspberry</a:t>
            </a:r>
            <a:r>
              <a:rPr lang="sk-SK" sz="1750" dirty="0">
                <a:solidFill>
                  <a:srgbClr val="000000"/>
                </a:solidFill>
              </a:rPr>
              <a:t> Pi</a:t>
            </a:r>
          </a:p>
        </p:txBody>
      </p:sp>
      <p:sp>
        <p:nvSpPr>
          <p:cNvPr id="81" name="Obdĺžnik 80"/>
          <p:cNvSpPr/>
          <p:nvPr/>
        </p:nvSpPr>
        <p:spPr>
          <a:xfrm>
            <a:off x="2614076" y="922940"/>
            <a:ext cx="1348733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>
                <a:solidFill>
                  <a:srgbClr val="000000"/>
                </a:solidFill>
              </a:rPr>
              <a:t>Ovládač motorov</a:t>
            </a:r>
          </a:p>
        </p:txBody>
      </p:sp>
      <p:cxnSp>
        <p:nvCxnSpPr>
          <p:cNvPr id="82" name="Rovná spojnica 81"/>
          <p:cNvCxnSpPr/>
          <p:nvPr/>
        </p:nvCxnSpPr>
        <p:spPr>
          <a:xfrm>
            <a:off x="4610881" y="1160244"/>
            <a:ext cx="0" cy="9802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bdĺžnik 82"/>
          <p:cNvSpPr/>
          <p:nvPr/>
        </p:nvSpPr>
        <p:spPr>
          <a:xfrm>
            <a:off x="2614076" y="2132679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>
                <a:solidFill>
                  <a:srgbClr val="000000"/>
                </a:solidFill>
              </a:rPr>
              <a:t>Arduino</a:t>
            </a:r>
            <a:r>
              <a:rPr lang="sk-SK" sz="1750" dirty="0">
                <a:solidFill>
                  <a:srgbClr val="000000"/>
                </a:solidFill>
              </a:rPr>
              <a:t> </a:t>
            </a:r>
            <a:r>
              <a:rPr lang="sk-SK" sz="1750" dirty="0" err="1">
                <a:solidFill>
                  <a:srgbClr val="000000"/>
                </a:solidFill>
              </a:rPr>
              <a:t>Uno</a:t>
            </a:r>
            <a:r>
              <a:rPr lang="sk-SK" sz="1750" dirty="0">
                <a:solidFill>
                  <a:srgbClr val="000000"/>
                </a:solidFill>
              </a:rPr>
              <a:t>/Mega</a:t>
            </a:r>
          </a:p>
        </p:txBody>
      </p:sp>
      <p:sp>
        <p:nvSpPr>
          <p:cNvPr id="84" name="Ovál 83"/>
          <p:cNvSpPr/>
          <p:nvPr/>
        </p:nvSpPr>
        <p:spPr>
          <a:xfrm>
            <a:off x="-89202" y="594542"/>
            <a:ext cx="2788857" cy="288716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1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6369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239</Words>
  <Application>Microsoft Office PowerPoint</Application>
  <PresentationFormat>Prezentácia na obrazovke (4:3)</PresentationFormat>
  <Paragraphs>140</Paragraphs>
  <Slides>7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 mederly</dc:creator>
  <cp:lastModifiedBy>jan mederly</cp:lastModifiedBy>
  <cp:revision>3</cp:revision>
  <dcterms:created xsi:type="dcterms:W3CDTF">2017-11-07T17:08:08Z</dcterms:created>
  <dcterms:modified xsi:type="dcterms:W3CDTF">2017-11-08T14:34:29Z</dcterms:modified>
</cp:coreProperties>
</file>