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95" r:id="rId6"/>
    <p:sldId id="294" r:id="rId7"/>
    <p:sldId id="307" r:id="rId8"/>
    <p:sldId id="305" r:id="rId9"/>
    <p:sldId id="299" r:id="rId10"/>
    <p:sldId id="303" r:id="rId11"/>
    <p:sldId id="306" r:id="rId12"/>
    <p:sldId id="304" r:id="rId13"/>
    <p:sldId id="270" r:id="rId14"/>
    <p:sldId id="300" r:id="rId15"/>
    <p:sldId id="302" r:id="rId16"/>
    <p:sldId id="301" r:id="rId17"/>
    <p:sldId id="281" r:id="rId18"/>
    <p:sldId id="298" r:id="rId19"/>
  </p:sldIdLst>
  <p:sldSz cx="9144000" cy="6858000" type="screen4x3"/>
  <p:notesSz cx="6797675" cy="9926638"/>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štýlu, mriežka tabuľ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Stredný štýl 2 - zvýrazneni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Stredný štýl 1 - zvýrazneni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Svetlý štýl 2 - zvýrazneni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vetlý štýl 2 - zvýrazneni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Stredný štýl 1 - zvýrazneni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Stredný štýl 2 - zvýrazneni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Svetlý štýl 1 - zvýrazneni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p:scale>
          <a:sx n="72" d="100"/>
          <a:sy n="72" d="100"/>
        </p:scale>
        <p:origin x="-1368"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7EDFFFB-7DEA-4394-8E3E-D2012D25619A}" type="datetimeFigureOut">
              <a:rPr lang="sk-SK" smtClean="0"/>
              <a:t>7. 11. 2018</a:t>
            </a:fld>
            <a:endParaRPr lang="sk-SK" dirty="0"/>
          </a:p>
        </p:txBody>
      </p:sp>
      <p:sp>
        <p:nvSpPr>
          <p:cNvPr id="4" name="Zástupný symbol obrazu snímky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2F48B02-D22B-48D6-BDC4-ED03F8F689CA}" type="slidenum">
              <a:rPr lang="sk-SK" smtClean="0"/>
              <a:t>‹#›</a:t>
            </a:fld>
            <a:endParaRPr lang="sk-SK" dirty="0"/>
          </a:p>
        </p:txBody>
      </p:sp>
    </p:spTree>
    <p:extLst>
      <p:ext uri="{BB962C8B-B14F-4D97-AF65-F5344CB8AC3E}">
        <p14:creationId xmlns:p14="http://schemas.microsoft.com/office/powerpoint/2010/main" val="361859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12F48B02-D22B-48D6-BDC4-ED03F8F689CA}" type="slidenum">
              <a:rPr lang="sk-SK" smtClean="0"/>
              <a:t>6</a:t>
            </a:fld>
            <a:endParaRPr lang="sk-SK" dirty="0"/>
          </a:p>
        </p:txBody>
      </p:sp>
    </p:spTree>
    <p:extLst>
      <p:ext uri="{BB962C8B-B14F-4D97-AF65-F5344CB8AC3E}">
        <p14:creationId xmlns:p14="http://schemas.microsoft.com/office/powerpoint/2010/main" val="290382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12F48B02-D22B-48D6-BDC4-ED03F8F689CA}" type="slidenum">
              <a:rPr lang="sk-SK" smtClean="0"/>
              <a:t>9</a:t>
            </a:fld>
            <a:endParaRPr lang="sk-SK" dirty="0"/>
          </a:p>
        </p:txBody>
      </p:sp>
    </p:spTree>
    <p:extLst>
      <p:ext uri="{BB962C8B-B14F-4D97-AF65-F5344CB8AC3E}">
        <p14:creationId xmlns:p14="http://schemas.microsoft.com/office/powerpoint/2010/main" val="385197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Upravte štýly predlohy textu</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5191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11924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367302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03076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Upravte štýly predlohy textu</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70927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22051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Upravte štýly predlohy textu</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83102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424873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207836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Upravte štýly predlohy textu</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06051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Upravte štýly predlohy textu</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A4998565-C161-4661-B51E-4DCB5D6D473D}" type="datetimeFigureOut">
              <a:rPr lang="sk-SK" smtClean="0"/>
              <a:t>7. 11. 2018</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68C933AD-2997-4A72-A81B-0CD9D765EA3F}" type="slidenum">
              <a:rPr lang="sk-SK" smtClean="0"/>
              <a:t>‹#›</a:t>
            </a:fld>
            <a:endParaRPr lang="sk-SK" dirty="0"/>
          </a:p>
        </p:txBody>
      </p:sp>
    </p:spTree>
    <p:extLst>
      <p:ext uri="{BB962C8B-B14F-4D97-AF65-F5344CB8AC3E}">
        <p14:creationId xmlns:p14="http://schemas.microsoft.com/office/powerpoint/2010/main" val="12284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98565-C161-4661-B51E-4DCB5D6D473D}" type="datetimeFigureOut">
              <a:rPr lang="sk-SK" smtClean="0"/>
              <a:t>7. 11. 2018</a:t>
            </a:fld>
            <a:endParaRPr lang="sk-SK" dirty="0"/>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933AD-2997-4A72-A81B-0CD9D765EA3F}" type="slidenum">
              <a:rPr lang="sk-SK" smtClean="0"/>
              <a:t>‹#›</a:t>
            </a:fld>
            <a:endParaRPr lang="sk-SK" dirty="0"/>
          </a:p>
        </p:txBody>
      </p:sp>
    </p:spTree>
    <p:extLst>
      <p:ext uri="{BB962C8B-B14F-4D97-AF65-F5344CB8AC3E}">
        <p14:creationId xmlns:p14="http://schemas.microsoft.com/office/powerpoint/2010/main" val="246376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17.jpeg"/><Relationship Id="rId4" Type="http://schemas.microsoft.com/office/2007/relationships/hdphoto" Target="../media/hdphoto2.wdp"/><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 textu 2"/>
          <p:cNvSpPr txBox="1"/>
          <p:nvPr/>
        </p:nvSpPr>
        <p:spPr>
          <a:xfrm>
            <a:off x="395535" y="2164505"/>
            <a:ext cx="8424937" cy="4360839"/>
          </a:xfrm>
          <a:prstGeom prst="rect">
            <a:avLst/>
          </a:prstGeom>
          <a:noFill/>
          <a:ln w="28575">
            <a:solidFill>
              <a:srgbClr val="FF0000"/>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endParaRPr lang="pl-PL" sz="1050" dirty="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endParaRPr>
          </a:p>
          <a:p>
            <a:pPr algn="ctr">
              <a:lnSpc>
                <a:spcPct val="115000"/>
              </a:lnSpc>
              <a:spcAft>
                <a:spcPts val="1000"/>
              </a:spcAft>
            </a:pPr>
            <a:r>
              <a:rPr lang="pl-PL" sz="50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Vytvoriť </a:t>
            </a:r>
            <a:r>
              <a:rPr lang="pl-PL" sz="5000" dirty="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rPr>
              <a:t>metódu na meranie latencie evokovaného potenciálu P300 pomocou BioRadia</a:t>
            </a:r>
            <a:endParaRPr lang="sk-SK" sz="5000" dirty="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endParaRPr>
          </a:p>
        </p:txBody>
      </p:sp>
      <p:sp>
        <p:nvSpPr>
          <p:cNvPr id="5" name="Obdĺžnik 4"/>
          <p:cNvSpPr/>
          <p:nvPr/>
        </p:nvSpPr>
        <p:spPr>
          <a:xfrm>
            <a:off x="3802070" y="548680"/>
            <a:ext cx="1646606" cy="1200329"/>
          </a:xfrm>
          <a:prstGeom prst="rect">
            <a:avLst/>
          </a:prstGeom>
          <a:noFill/>
        </p:spPr>
        <p:txBody>
          <a:bodyPr wrap="none" lIns="91440" tIns="45720" rIns="91440" bIns="45720">
            <a:spAutoFit/>
          </a:bodyPr>
          <a:lstStyle/>
          <a:p>
            <a:pPr algn="ctr"/>
            <a:r>
              <a:rPr lang="sk-SK" sz="7200" b="1" cap="none" spc="0" dirty="0" smtClean="0">
                <a:ln w="18000">
                  <a:solidFill>
                    <a:schemeClr val="bg1"/>
                  </a:solidFill>
                  <a:prstDash val="solid"/>
                  <a:miter lim="800000"/>
                </a:ln>
                <a:solidFill>
                  <a:srgbClr val="C00000"/>
                </a:solidFill>
                <a:effectLst>
                  <a:outerShdw blurRad="25500" dist="23000" dir="7020000" algn="tl">
                    <a:srgbClr val="000000">
                      <a:alpha val="50000"/>
                    </a:srgbClr>
                  </a:outerShdw>
                </a:effectLst>
              </a:rPr>
              <a:t>Cieľ</a:t>
            </a:r>
            <a:endParaRPr lang="sk-SK" sz="7200" b="1" cap="none" spc="0" dirty="0">
              <a:ln w="18000">
                <a:solidFill>
                  <a:schemeClr val="bg1"/>
                </a:solidFill>
                <a:prstDash val="solid"/>
                <a:miter lim="800000"/>
              </a:ln>
              <a:solidFill>
                <a:srgbClr val="C0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1003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80496" y="4077071"/>
            <a:ext cx="4356000" cy="2617849"/>
          </a:xfrm>
          <a:ln>
            <a:solidFill>
              <a:schemeClr val="bg1">
                <a:lumMod val="50000"/>
              </a:schemeClr>
            </a:solidFill>
          </a:ln>
        </p:spPr>
        <p:txBody>
          <a:bodyPr>
            <a:noAutofit/>
          </a:bodyPr>
          <a:lstStyle/>
          <a:p>
            <a:pPr marL="0" indent="0">
              <a:buNone/>
            </a:pPr>
            <a:r>
              <a:rPr lang="sk-SK" sz="2000" b="1" dirty="0" smtClean="0"/>
              <a:t>Pri všetkých subjektoch bol nameraný potenciál P300.</a:t>
            </a:r>
          </a:p>
          <a:p>
            <a:pPr marL="0" indent="0">
              <a:buNone/>
            </a:pPr>
            <a:endParaRPr lang="sk-SK" sz="1600" dirty="0" smtClean="0"/>
          </a:p>
          <a:p>
            <a:pPr marL="0" indent="0">
              <a:buNone/>
            </a:pPr>
            <a:r>
              <a:rPr lang="sk-SK" sz="1600" dirty="0" smtClean="0"/>
              <a:t>Pri Beátke je negatívny signál viac rozhádzaný, čo je pravdepodobne spôsobené tým, že nevedela obsedieť a hýbala sa. Preto som metódu doplnil</a:t>
            </a:r>
            <a:br>
              <a:rPr lang="sk-SK" sz="1600" dirty="0" smtClean="0"/>
            </a:br>
            <a:r>
              <a:rPr lang="sk-SK" sz="1600" dirty="0" smtClean="0"/>
              <a:t>o elimináciu rušenia spôsobeného pohybom. </a:t>
            </a:r>
            <a:br>
              <a:rPr lang="sk-SK" sz="1600" dirty="0" smtClean="0"/>
            </a:br>
            <a:r>
              <a:rPr lang="sk-SK" sz="1600" dirty="0" smtClean="0"/>
              <a:t>(Zistí priveľké signály a odstráni ich.)</a:t>
            </a:r>
            <a:endParaRPr lang="sk-SK" sz="1800" dirty="0" smtClean="0"/>
          </a:p>
          <a:p>
            <a:pPr marL="0" indent="0">
              <a:buNone/>
            </a:pPr>
            <a:endParaRPr lang="sk-SK" sz="2000" b="1" dirty="0"/>
          </a:p>
        </p:txBody>
      </p:sp>
      <p:sp>
        <p:nvSpPr>
          <p:cNvPr id="4" name="Nadpis 1"/>
          <p:cNvSpPr txBox="1">
            <a:spLocks/>
          </p:cNvSpPr>
          <p:nvPr/>
        </p:nvSpPr>
        <p:spPr>
          <a:xfrm>
            <a:off x="424440" y="332656"/>
            <a:ext cx="8229600" cy="764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sk-SK" sz="2800" dirty="0" smtClean="0"/>
              <a:t>Výsledok 2: P300 v grafoch meraní rôznych subjektov</a:t>
            </a:r>
            <a:endParaRPr lang="sk-SK" sz="28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17" y="1321174"/>
            <a:ext cx="4355360" cy="261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136" y="1315207"/>
            <a:ext cx="4355360" cy="261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17" y="4077072"/>
            <a:ext cx="4355360" cy="261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Rovná spojovacia šípka 7"/>
          <p:cNvCxnSpPr/>
          <p:nvPr/>
        </p:nvCxnSpPr>
        <p:spPr>
          <a:xfrm flipH="1">
            <a:off x="1977206" y="1938533"/>
            <a:ext cx="107631" cy="1735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Rovná spojovacia šípka 13"/>
          <p:cNvCxnSpPr/>
          <p:nvPr/>
        </p:nvCxnSpPr>
        <p:spPr>
          <a:xfrm flipH="1">
            <a:off x="6398025" y="2124457"/>
            <a:ext cx="107631" cy="1735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ovná spojovacia šípka 14"/>
          <p:cNvCxnSpPr/>
          <p:nvPr/>
        </p:nvCxnSpPr>
        <p:spPr>
          <a:xfrm flipH="1">
            <a:off x="1943781" y="4746346"/>
            <a:ext cx="107631" cy="1735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484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537596"/>
            <a:ext cx="2592288" cy="144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1555770"/>
            <a:ext cx="3096344" cy="142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176" y="1555770"/>
            <a:ext cx="2797771" cy="14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Nadpis 1"/>
          <p:cNvSpPr txBox="1">
            <a:spLocks/>
          </p:cNvSpPr>
          <p:nvPr/>
        </p:nvSpPr>
        <p:spPr>
          <a:xfrm>
            <a:off x="386137" y="0"/>
            <a:ext cx="8229600" cy="6206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sk-SK" sz="2800" dirty="0" smtClean="0"/>
              <a:t>Výsledok 3: Vplyv alkoholu na latenciu P300</a:t>
            </a:r>
            <a:endParaRPr lang="sk-SK" sz="2800" dirty="0"/>
          </a:p>
        </p:txBody>
      </p:sp>
      <p:sp>
        <p:nvSpPr>
          <p:cNvPr id="11" name="Zástupný symbol obsahu 2"/>
          <p:cNvSpPr>
            <a:spLocks noGrp="1"/>
          </p:cNvSpPr>
          <p:nvPr>
            <p:ph idx="1"/>
          </p:nvPr>
        </p:nvSpPr>
        <p:spPr>
          <a:xfrm>
            <a:off x="251519" y="515813"/>
            <a:ext cx="8774435" cy="1039957"/>
          </a:xfrm>
        </p:spPr>
        <p:txBody>
          <a:bodyPr>
            <a:noAutofit/>
          </a:bodyPr>
          <a:lstStyle/>
          <a:p>
            <a:pPr marL="0" indent="0">
              <a:buNone/>
            </a:pPr>
            <a:r>
              <a:rPr lang="sk-SK" sz="1200" dirty="0" smtClean="0"/>
              <a:t>Keďže latencia P300 odzrkadľuje kognitívnu funkciu mozgu, mala by reagovať na alkohol v krvi. Preto som získaný </a:t>
            </a:r>
            <a:r>
              <a:rPr lang="sk-SK" sz="1200" dirty="0"/>
              <a:t>potenciál P300 chcel </a:t>
            </a:r>
            <a:r>
              <a:rPr lang="sk-SK" sz="1200" dirty="0" smtClean="0"/>
              <a:t>potvrdiť pomocou pokusu s alkoholom. Najprv som otcovi odmeral P300 pred požitím alkoholu, potom po požití 2x50 ml 50% hruškovice. Latencia P300 sa zvýšila </a:t>
            </a:r>
            <a:r>
              <a:rPr lang="en-US" sz="1200" dirty="0" smtClean="0"/>
              <a:t>v </a:t>
            </a:r>
            <a:r>
              <a:rPr lang="en-US" sz="1200" dirty="0" err="1" smtClean="0"/>
              <a:t>priemere</a:t>
            </a:r>
            <a:r>
              <a:rPr lang="en-US" sz="1200" dirty="0" smtClean="0"/>
              <a:t> </a:t>
            </a:r>
            <a:r>
              <a:rPr lang="sk-SK" sz="1200" dirty="0" smtClean="0"/>
              <a:t>o </a:t>
            </a:r>
            <a:r>
              <a:rPr lang="en-US" sz="1200" dirty="0" smtClean="0"/>
              <a:t>3</a:t>
            </a:r>
            <a:r>
              <a:rPr lang="sk-SK" sz="1200" dirty="0" smtClean="0"/>
              <a:t>4 </a:t>
            </a:r>
            <a:r>
              <a:rPr lang="sk-SK" sz="1200" dirty="0" err="1" smtClean="0"/>
              <a:t>ms</a:t>
            </a:r>
            <a:r>
              <a:rPr lang="sk-SK" sz="1200" dirty="0" smtClean="0"/>
              <a:t>.</a:t>
            </a:r>
            <a:r>
              <a:rPr lang="en-US" sz="1200" dirty="0" smtClean="0"/>
              <a:t> </a:t>
            </a:r>
            <a:r>
              <a:rPr lang="sk-SK" sz="1200" dirty="0" smtClean="0"/>
              <a:t>Potom som sa rozhodol, že tento pokus zopakujem. Otec tentoraz vypil 1,5 dl 50% hruškovice avšak pri posledný</a:t>
            </a:r>
            <a:r>
              <a:rPr lang="en-US" sz="1200" dirty="0" err="1" smtClean="0"/>
              <a:t>ch</a:t>
            </a:r>
            <a:r>
              <a:rPr lang="sk-SK" sz="1200" dirty="0" smtClean="0"/>
              <a:t> troch merania</a:t>
            </a:r>
            <a:r>
              <a:rPr lang="en-US" sz="1200" dirty="0" err="1" smtClean="0"/>
              <a:t>ch</a:t>
            </a:r>
            <a:r>
              <a:rPr lang="sk-SK" sz="1200" dirty="0" smtClean="0"/>
              <a:t> zaspal. Zaujímavosťou je</a:t>
            </a:r>
            <a:r>
              <a:rPr lang="en-US" sz="1200" dirty="0" smtClean="0"/>
              <a:t>,</a:t>
            </a:r>
            <a:r>
              <a:rPr lang="sk-SK" sz="1200" dirty="0" smtClean="0"/>
              <a:t> že evokovaný potenciál bol merateľný aj počas spánku. Latencia bol</a:t>
            </a:r>
            <a:r>
              <a:rPr lang="en-US" sz="1200" dirty="0" smtClean="0"/>
              <a:t>a</a:t>
            </a:r>
            <a:r>
              <a:rPr lang="sk-SK" sz="1200" dirty="0" smtClean="0"/>
              <a:t> pri spánku výrazne vyššia.</a:t>
            </a:r>
            <a:endParaRPr lang="sk-SK" sz="1200" dirty="0"/>
          </a:p>
        </p:txBody>
      </p:sp>
      <p:sp>
        <p:nvSpPr>
          <p:cNvPr id="5" name="BlokTextu 4"/>
          <p:cNvSpPr txBox="1"/>
          <p:nvPr/>
        </p:nvSpPr>
        <p:spPr>
          <a:xfrm>
            <a:off x="467544" y="3077541"/>
            <a:ext cx="2160240" cy="830997"/>
          </a:xfrm>
          <a:prstGeom prst="rect">
            <a:avLst/>
          </a:prstGeom>
          <a:noFill/>
        </p:spPr>
        <p:txBody>
          <a:bodyPr wrap="square" rtlCol="0">
            <a:spAutoFit/>
          </a:bodyPr>
          <a:lstStyle/>
          <a:p>
            <a:r>
              <a:rPr lang="sk-SK" sz="1600" dirty="0" smtClean="0"/>
              <a:t>P300 latencia – 365 </a:t>
            </a:r>
            <a:r>
              <a:rPr lang="sk-SK" sz="1600" dirty="0" err="1" smtClean="0"/>
              <a:t>ms</a:t>
            </a:r>
            <a:endParaRPr lang="sk-SK" sz="1600" dirty="0" smtClean="0"/>
          </a:p>
          <a:p>
            <a:r>
              <a:rPr lang="sk-SK" sz="1600" dirty="0" smtClean="0"/>
              <a:t>Alkohol – nie je</a:t>
            </a:r>
          </a:p>
          <a:p>
            <a:r>
              <a:rPr lang="sk-SK" sz="1600" dirty="0" smtClean="0"/>
              <a:t>Spánok – nie je</a:t>
            </a:r>
            <a:endParaRPr lang="sk-SK" sz="1600" dirty="0"/>
          </a:p>
        </p:txBody>
      </p:sp>
      <p:sp>
        <p:nvSpPr>
          <p:cNvPr id="13" name="BlokTextu 12"/>
          <p:cNvSpPr txBox="1"/>
          <p:nvPr/>
        </p:nvSpPr>
        <p:spPr>
          <a:xfrm>
            <a:off x="3348809" y="3039439"/>
            <a:ext cx="2160240" cy="830997"/>
          </a:xfrm>
          <a:prstGeom prst="rect">
            <a:avLst/>
          </a:prstGeom>
          <a:noFill/>
        </p:spPr>
        <p:txBody>
          <a:bodyPr wrap="square" rtlCol="0">
            <a:spAutoFit/>
          </a:bodyPr>
          <a:lstStyle/>
          <a:p>
            <a:r>
              <a:rPr lang="sk-SK" sz="1600" dirty="0" smtClean="0"/>
              <a:t>P300 latencia – 405 </a:t>
            </a:r>
            <a:r>
              <a:rPr lang="sk-SK" sz="1600" dirty="0" err="1" smtClean="0"/>
              <a:t>ms</a:t>
            </a:r>
            <a:endParaRPr lang="sk-SK" sz="1600" dirty="0" smtClean="0"/>
          </a:p>
          <a:p>
            <a:r>
              <a:rPr lang="sk-SK" sz="1600" dirty="0" smtClean="0"/>
              <a:t>Alkohol – 1 dl, 50%</a:t>
            </a:r>
          </a:p>
          <a:p>
            <a:r>
              <a:rPr lang="sk-SK" sz="1600" dirty="0" smtClean="0"/>
              <a:t>Spánok – nie je</a:t>
            </a:r>
            <a:endParaRPr lang="sk-SK" sz="1600" dirty="0"/>
          </a:p>
        </p:txBody>
      </p:sp>
      <p:sp>
        <p:nvSpPr>
          <p:cNvPr id="14" name="BlokTextu 13"/>
          <p:cNvSpPr txBox="1"/>
          <p:nvPr/>
        </p:nvSpPr>
        <p:spPr>
          <a:xfrm>
            <a:off x="6474941" y="3033431"/>
            <a:ext cx="2160240" cy="830997"/>
          </a:xfrm>
          <a:prstGeom prst="rect">
            <a:avLst/>
          </a:prstGeom>
          <a:noFill/>
        </p:spPr>
        <p:txBody>
          <a:bodyPr wrap="square" rtlCol="0">
            <a:spAutoFit/>
          </a:bodyPr>
          <a:lstStyle/>
          <a:p>
            <a:r>
              <a:rPr lang="sk-SK" sz="1600" dirty="0" smtClean="0"/>
              <a:t>P300 latencia – 510 </a:t>
            </a:r>
            <a:r>
              <a:rPr lang="sk-SK" sz="1600" dirty="0" err="1" smtClean="0"/>
              <a:t>ms</a:t>
            </a:r>
            <a:endParaRPr lang="sk-SK" sz="1600" dirty="0" smtClean="0"/>
          </a:p>
          <a:p>
            <a:r>
              <a:rPr lang="sk-SK" sz="1600" dirty="0" smtClean="0"/>
              <a:t>Alkohol – 1,5 dl, 50%</a:t>
            </a:r>
          </a:p>
          <a:p>
            <a:r>
              <a:rPr lang="sk-SK" sz="1600" dirty="0" smtClean="0"/>
              <a:t>Spánok – áno</a:t>
            </a:r>
            <a:endParaRPr lang="sk-SK" sz="1600" dirty="0"/>
          </a:p>
        </p:txBody>
      </p:sp>
      <p:graphicFrame>
        <p:nvGraphicFramePr>
          <p:cNvPr id="7" name="Tabuľka 6"/>
          <p:cNvGraphicFramePr>
            <a:graphicFrameLocks noGrp="1"/>
          </p:cNvGraphicFramePr>
          <p:nvPr>
            <p:extLst>
              <p:ext uri="{D42A27DB-BD31-4B8C-83A1-F6EECF244321}">
                <p14:modId xmlns:p14="http://schemas.microsoft.com/office/powerpoint/2010/main" val="3130875375"/>
              </p:ext>
            </p:extLst>
          </p:nvPr>
        </p:nvGraphicFramePr>
        <p:xfrm>
          <a:off x="356455" y="4221088"/>
          <a:ext cx="3939617" cy="2320019"/>
        </p:xfrm>
        <a:graphic>
          <a:graphicData uri="http://schemas.openxmlformats.org/drawingml/2006/table">
            <a:tbl>
              <a:tblPr firstRow="1" firstCol="1" bandRow="1">
                <a:tableStyleId>{5940675A-B579-460E-94D1-54222C63F5DA}</a:tableStyleId>
              </a:tblPr>
              <a:tblGrid>
                <a:gridCol w="339217"/>
                <a:gridCol w="864096"/>
                <a:gridCol w="591608"/>
                <a:gridCol w="1072348"/>
                <a:gridCol w="1072348"/>
              </a:tblGrid>
              <a:tr h="194575">
                <a:tc>
                  <a:txBody>
                    <a:bodyPr/>
                    <a:lstStyle/>
                    <a:p>
                      <a:pPr algn="ctr">
                        <a:lnSpc>
                          <a:spcPct val="115000"/>
                        </a:lnSpc>
                        <a:spcAft>
                          <a:spcPts val="0"/>
                        </a:spcAft>
                      </a:pPr>
                      <a:r>
                        <a:rPr lang="en-US" sz="1100" b="1" dirty="0" smtClean="0">
                          <a:effectLst/>
                        </a:rPr>
                        <a:t>#</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b="1" dirty="0">
                          <a:effectLst/>
                        </a:rPr>
                        <a:t>čas</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b="1" dirty="0" err="1" smtClean="0">
                          <a:effectLst/>
                        </a:rPr>
                        <a:t>Al</a:t>
                      </a:r>
                      <a:r>
                        <a:rPr lang="en-US" sz="1100" b="1" dirty="0" smtClean="0">
                          <a:effectLst/>
                        </a:rPr>
                        <a:t>k. </a:t>
                      </a:r>
                      <a:r>
                        <a:rPr lang="sk-SK" sz="1100" b="1" dirty="0" smtClean="0">
                          <a:effectLst/>
                        </a:rPr>
                        <a:t>(dl</a:t>
                      </a:r>
                      <a:r>
                        <a:rPr lang="sk-SK" sz="1100" b="1" dirty="0">
                          <a:effectLst/>
                        </a:rPr>
                        <a:t>)</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b="1" dirty="0" smtClean="0">
                          <a:effectLst/>
                        </a:rPr>
                        <a:t>P300 </a:t>
                      </a:r>
                      <a:r>
                        <a:rPr lang="sk-SK" sz="1100" b="1" dirty="0">
                          <a:effectLst/>
                        </a:rPr>
                        <a:t>(</a:t>
                      </a:r>
                      <a:r>
                        <a:rPr lang="sk-SK" sz="1100" b="1" dirty="0" err="1">
                          <a:effectLst/>
                        </a:rPr>
                        <a:t>ms</a:t>
                      </a:r>
                      <a:r>
                        <a:rPr lang="sk-SK" sz="1100" b="1" dirty="0">
                          <a:effectLst/>
                        </a:rPr>
                        <a:t>)</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100" b="1" dirty="0" err="1" smtClean="0">
                          <a:effectLst/>
                          <a:latin typeface="Calibri"/>
                          <a:ea typeface="Calibri"/>
                          <a:cs typeface="Times New Roman"/>
                        </a:rPr>
                        <a:t>Priemer</a:t>
                      </a:r>
                      <a:r>
                        <a:rPr lang="en-US" sz="1100" b="1" dirty="0" smtClean="0">
                          <a:effectLst/>
                          <a:latin typeface="Calibri"/>
                          <a:ea typeface="Calibri"/>
                          <a:cs typeface="Times New Roman"/>
                        </a:rPr>
                        <a:t> P300</a:t>
                      </a:r>
                      <a:r>
                        <a:rPr lang="en-US" sz="1100" b="1" baseline="0" dirty="0" smtClean="0">
                          <a:effectLst/>
                          <a:latin typeface="Calibri"/>
                          <a:ea typeface="Calibri"/>
                          <a:cs typeface="Times New Roman"/>
                        </a:rPr>
                        <a:t> (</a:t>
                      </a:r>
                      <a:r>
                        <a:rPr lang="en-US" sz="1100" b="1" baseline="0" dirty="0" err="1" smtClean="0">
                          <a:effectLst/>
                          <a:latin typeface="Calibri"/>
                          <a:ea typeface="Calibri"/>
                          <a:cs typeface="Times New Roman"/>
                        </a:rPr>
                        <a:t>ms</a:t>
                      </a:r>
                      <a:r>
                        <a:rPr lang="en-US" sz="1100" b="1" baseline="0" dirty="0" smtClean="0">
                          <a:effectLst/>
                          <a:latin typeface="Calibri"/>
                          <a:ea typeface="Calibri"/>
                          <a:cs typeface="Times New Roman"/>
                        </a:rPr>
                        <a:t>)</a:t>
                      </a:r>
                      <a:endParaRPr lang="sk-SK" sz="1100" b="1" dirty="0">
                        <a:effectLst/>
                        <a:latin typeface="Calibri"/>
                        <a:ea typeface="Calibri"/>
                        <a:cs typeface="Times New Roman"/>
                      </a:endParaRPr>
                    </a:p>
                  </a:txBody>
                  <a:tcPr marL="68580" marR="68580" marT="0" marB="0"/>
                </a:tc>
              </a:tr>
              <a:tr h="194575">
                <a:tc>
                  <a:txBody>
                    <a:bodyPr/>
                    <a:lstStyle/>
                    <a:p>
                      <a:pPr algn="ctr">
                        <a:lnSpc>
                          <a:spcPct val="115000"/>
                        </a:lnSpc>
                        <a:spcAft>
                          <a:spcPts val="0"/>
                        </a:spcAft>
                      </a:pPr>
                      <a:r>
                        <a:rPr lang="sk-SK" sz="1100" dirty="0">
                          <a:effectLst/>
                        </a:rPr>
                        <a:t>1</a:t>
                      </a:r>
                      <a:endParaRPr lang="sk-SK" sz="1100" dirty="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dirty="0">
                          <a:effectLst/>
                        </a:rPr>
                        <a:t>20:46-20:52</a:t>
                      </a:r>
                      <a:endParaRPr lang="sk-SK" sz="1100" dirty="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dirty="0">
                          <a:effectLst/>
                        </a:rPr>
                        <a:t>0</a:t>
                      </a:r>
                      <a:endParaRPr lang="sk-SK" sz="1100" dirty="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dirty="0" err="1">
                          <a:effectLst/>
                        </a:rPr>
                        <a:t>Dvojpeak</a:t>
                      </a:r>
                      <a:r>
                        <a:rPr lang="sk-SK" sz="1100" dirty="0">
                          <a:effectLst/>
                        </a:rPr>
                        <a:t> (365)</a:t>
                      </a:r>
                      <a:endParaRPr lang="sk-SK" sz="1100" dirty="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n-US" sz="1100" dirty="0" smtClean="0">
                          <a:effectLst/>
                          <a:latin typeface="Calibri"/>
                          <a:ea typeface="Calibri"/>
                          <a:cs typeface="Times New Roman"/>
                        </a:rPr>
                        <a:t>-</a:t>
                      </a:r>
                      <a:endParaRPr lang="sk-SK" sz="1100" dirty="0">
                        <a:effectLst/>
                        <a:latin typeface="Calibri"/>
                        <a:ea typeface="Calibri"/>
                        <a:cs typeface="Times New Roman"/>
                      </a:endParaRPr>
                    </a:p>
                  </a:txBody>
                  <a:tcPr marL="68580" marR="68580" marT="0" marB="0">
                    <a:solidFill>
                      <a:schemeClr val="bg1"/>
                    </a:solidFill>
                  </a:tcPr>
                </a:tc>
              </a:tr>
              <a:tr h="194575">
                <a:tc>
                  <a:txBody>
                    <a:bodyPr/>
                    <a:lstStyle/>
                    <a:p>
                      <a:pPr algn="ctr">
                        <a:lnSpc>
                          <a:spcPct val="115000"/>
                        </a:lnSpc>
                        <a:spcAft>
                          <a:spcPts val="0"/>
                        </a:spcAft>
                      </a:pPr>
                      <a:r>
                        <a:rPr lang="sk-SK" sz="1100">
                          <a:effectLst/>
                        </a:rPr>
                        <a:t>2</a:t>
                      </a:r>
                      <a:endParaRPr lang="sk-SK" sz="110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a:effectLst/>
                        </a:rPr>
                        <a:t>20:55-21:03</a:t>
                      </a:r>
                      <a:endParaRPr lang="sk-SK" sz="110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dirty="0">
                          <a:effectLst/>
                        </a:rPr>
                        <a:t>0</a:t>
                      </a:r>
                      <a:endParaRPr lang="sk-SK" sz="1100" dirty="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dirty="0">
                          <a:effectLst/>
                        </a:rPr>
                        <a:t>365</a:t>
                      </a:r>
                      <a:endParaRPr lang="sk-SK" sz="1100" dirty="0">
                        <a:effectLst/>
                        <a:latin typeface="Calibri"/>
                        <a:ea typeface="Calibri"/>
                        <a:cs typeface="Times New Roman"/>
                      </a:endParaRPr>
                    </a:p>
                  </a:txBody>
                  <a:tcPr marL="68580" marR="68580" marT="0" marB="0">
                    <a:solidFill>
                      <a:schemeClr val="bg1"/>
                    </a:solidFill>
                  </a:tcPr>
                </a:tc>
                <a:tc rowSpan="2">
                  <a:txBody>
                    <a:bodyPr/>
                    <a:lstStyle/>
                    <a:p>
                      <a:pPr algn="ctr">
                        <a:lnSpc>
                          <a:spcPct val="115000"/>
                        </a:lnSpc>
                        <a:spcAft>
                          <a:spcPts val="0"/>
                        </a:spcAft>
                      </a:pPr>
                      <a:r>
                        <a:rPr lang="en-US" sz="1100" dirty="0" smtClean="0">
                          <a:effectLst/>
                          <a:latin typeface="Calibri"/>
                          <a:ea typeface="Calibri"/>
                          <a:cs typeface="Times New Roman"/>
                        </a:rPr>
                        <a:t>363</a:t>
                      </a:r>
                      <a:endParaRPr lang="sk-SK" sz="1100" dirty="0">
                        <a:effectLst/>
                        <a:latin typeface="Calibri"/>
                        <a:ea typeface="Calibri"/>
                        <a:cs typeface="Times New Roman"/>
                      </a:endParaRPr>
                    </a:p>
                  </a:txBody>
                  <a:tcPr marL="68580" marR="68580" marT="0" marB="0" anchor="ctr">
                    <a:solidFill>
                      <a:schemeClr val="bg1"/>
                    </a:solidFill>
                  </a:tcPr>
                </a:tc>
              </a:tr>
              <a:tr h="194575">
                <a:tc>
                  <a:txBody>
                    <a:bodyPr/>
                    <a:lstStyle/>
                    <a:p>
                      <a:pPr algn="ctr">
                        <a:lnSpc>
                          <a:spcPct val="115000"/>
                        </a:lnSpc>
                        <a:spcAft>
                          <a:spcPts val="0"/>
                        </a:spcAft>
                      </a:pPr>
                      <a:r>
                        <a:rPr lang="sk-SK" sz="1100">
                          <a:effectLst/>
                        </a:rPr>
                        <a:t>3</a:t>
                      </a:r>
                      <a:endParaRPr lang="sk-SK" sz="110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dirty="0">
                          <a:effectLst/>
                        </a:rPr>
                        <a:t>21:04-21:10</a:t>
                      </a:r>
                      <a:endParaRPr lang="sk-SK" sz="1100" dirty="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a:effectLst/>
                        </a:rPr>
                        <a:t>0</a:t>
                      </a:r>
                      <a:endParaRPr lang="sk-SK" sz="1100">
                        <a:effectLst/>
                        <a:latin typeface="Calibri"/>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sk-SK" sz="1100" dirty="0">
                          <a:effectLst/>
                        </a:rPr>
                        <a:t>360</a:t>
                      </a:r>
                      <a:endParaRPr lang="sk-SK" sz="1100" dirty="0">
                        <a:effectLst/>
                        <a:latin typeface="Calibri"/>
                        <a:ea typeface="Calibri"/>
                        <a:cs typeface="Times New Roman"/>
                      </a:endParaRPr>
                    </a:p>
                  </a:txBody>
                  <a:tcPr marL="68580" marR="68580" marT="0" marB="0">
                    <a:solidFill>
                      <a:schemeClr val="bg1"/>
                    </a:solidFill>
                  </a:tcPr>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solidFill>
                      <a:schemeClr val="bg1"/>
                    </a:solidFill>
                  </a:tcPr>
                </a:tc>
              </a:tr>
              <a:tr h="194575">
                <a:tc>
                  <a:txBody>
                    <a:bodyPr/>
                    <a:lstStyle/>
                    <a:p>
                      <a:pPr algn="ctr">
                        <a:lnSpc>
                          <a:spcPct val="115000"/>
                        </a:lnSpc>
                        <a:spcAft>
                          <a:spcPts val="0"/>
                        </a:spcAft>
                      </a:pPr>
                      <a:r>
                        <a:rPr lang="sk-SK" sz="1100" dirty="0">
                          <a:effectLst/>
                        </a:rPr>
                        <a:t>4</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a:effectLst/>
                        </a:rPr>
                        <a:t>21:30-21:37</a:t>
                      </a:r>
                      <a:endParaRPr lang="sk-SK" sz="110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a:effectLst/>
                        </a:rPr>
                        <a:t>0,5</a:t>
                      </a:r>
                      <a:endParaRPr lang="sk-SK" sz="110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a:effectLst/>
                        </a:rPr>
                        <a:t>345 </a:t>
                      </a:r>
                      <a:endParaRPr lang="sk-SK" sz="1100">
                        <a:effectLst/>
                        <a:latin typeface="Calibri"/>
                        <a:ea typeface="Calibri"/>
                        <a:cs typeface="Times New Roman"/>
                      </a:endParaRPr>
                    </a:p>
                  </a:txBody>
                  <a:tcPr marL="68580" marR="68580" marT="0" marB="0">
                    <a:solidFill>
                      <a:schemeClr val="accent1">
                        <a:lumMod val="20000"/>
                        <a:lumOff val="80000"/>
                      </a:schemeClr>
                    </a:solidFill>
                  </a:tcPr>
                </a:tc>
                <a:tc rowSpan="3">
                  <a:txBody>
                    <a:bodyPr/>
                    <a:lstStyle/>
                    <a:p>
                      <a:pPr algn="ctr">
                        <a:lnSpc>
                          <a:spcPct val="115000"/>
                        </a:lnSpc>
                        <a:spcAft>
                          <a:spcPts val="0"/>
                        </a:spcAft>
                      </a:pPr>
                      <a:r>
                        <a:rPr lang="en-US" sz="1100" dirty="0" smtClean="0">
                          <a:effectLst/>
                          <a:latin typeface="Calibri"/>
                          <a:ea typeface="Calibri"/>
                          <a:cs typeface="Times New Roman"/>
                        </a:rPr>
                        <a:t>367</a:t>
                      </a:r>
                      <a:endParaRPr lang="sk-SK" sz="1100" dirty="0">
                        <a:effectLst/>
                        <a:latin typeface="Calibri"/>
                        <a:ea typeface="Calibri"/>
                        <a:cs typeface="Times New Roman"/>
                      </a:endParaRPr>
                    </a:p>
                  </a:txBody>
                  <a:tcPr marL="68580" marR="68580" marT="0" marB="0" anchor="ctr">
                    <a:solidFill>
                      <a:schemeClr val="accent1">
                        <a:lumMod val="20000"/>
                        <a:lumOff val="80000"/>
                      </a:schemeClr>
                    </a:solidFill>
                  </a:tcPr>
                </a:tc>
              </a:tr>
              <a:tr h="194575">
                <a:tc>
                  <a:txBody>
                    <a:bodyPr/>
                    <a:lstStyle/>
                    <a:p>
                      <a:pPr algn="ctr">
                        <a:lnSpc>
                          <a:spcPct val="115000"/>
                        </a:lnSpc>
                        <a:spcAft>
                          <a:spcPts val="0"/>
                        </a:spcAft>
                      </a:pPr>
                      <a:r>
                        <a:rPr lang="sk-SK" sz="1100" dirty="0">
                          <a:effectLst/>
                        </a:rPr>
                        <a:t>5</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dirty="0">
                          <a:effectLst/>
                        </a:rPr>
                        <a:t>21:39-21:47</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dirty="0">
                          <a:effectLst/>
                        </a:rPr>
                        <a:t>0,5</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dirty="0">
                          <a:effectLst/>
                        </a:rPr>
                        <a:t>370</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r>
              <a:tr h="194575">
                <a:tc>
                  <a:txBody>
                    <a:bodyPr/>
                    <a:lstStyle/>
                    <a:p>
                      <a:pPr algn="ctr">
                        <a:lnSpc>
                          <a:spcPct val="115000"/>
                        </a:lnSpc>
                        <a:spcAft>
                          <a:spcPts val="0"/>
                        </a:spcAft>
                      </a:pPr>
                      <a:r>
                        <a:rPr lang="sk-SK" sz="1100" dirty="0">
                          <a:effectLst/>
                        </a:rPr>
                        <a:t>6</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dirty="0">
                          <a:effectLst/>
                        </a:rPr>
                        <a:t>21:48-21:55</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dirty="0">
                          <a:effectLst/>
                        </a:rPr>
                        <a:t>0,5</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algn="ctr">
                        <a:lnSpc>
                          <a:spcPct val="115000"/>
                        </a:lnSpc>
                        <a:spcAft>
                          <a:spcPts val="0"/>
                        </a:spcAft>
                      </a:pPr>
                      <a:r>
                        <a:rPr lang="sk-SK" sz="1100" dirty="0">
                          <a:effectLst/>
                        </a:rPr>
                        <a:t>385</a:t>
                      </a: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solidFill>
                      <a:schemeClr val="accent1">
                        <a:lumMod val="20000"/>
                        <a:lumOff val="80000"/>
                      </a:schemeClr>
                    </a:solidFill>
                  </a:tcPr>
                </a:tc>
              </a:tr>
              <a:tr h="194575">
                <a:tc>
                  <a:txBody>
                    <a:bodyPr/>
                    <a:lstStyle/>
                    <a:p>
                      <a:pPr algn="ctr">
                        <a:lnSpc>
                          <a:spcPct val="115000"/>
                        </a:lnSpc>
                        <a:spcAft>
                          <a:spcPts val="0"/>
                        </a:spcAft>
                      </a:pPr>
                      <a:r>
                        <a:rPr lang="sk-SK" sz="1100" dirty="0">
                          <a:effectLst/>
                        </a:rPr>
                        <a:t>7</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22:00-22:07</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1</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a:effectLst/>
                        </a:rPr>
                        <a:t>Dvojpeak (395)</a:t>
                      </a:r>
                      <a:endParaRPr lang="sk-SK" sz="110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en-US" sz="1100" dirty="0" smtClean="0">
                          <a:effectLst/>
                          <a:latin typeface="Calibri"/>
                          <a:ea typeface="Calibri"/>
                          <a:cs typeface="Times New Roman"/>
                        </a:rPr>
                        <a:t>-</a:t>
                      </a:r>
                      <a:endParaRPr lang="sk-SK" sz="1100" dirty="0">
                        <a:effectLst/>
                        <a:latin typeface="Calibri"/>
                        <a:ea typeface="Calibri"/>
                        <a:cs typeface="Times New Roman"/>
                      </a:endParaRPr>
                    </a:p>
                  </a:txBody>
                  <a:tcPr marL="68580" marR="68580" marT="0" marB="0" anchor="ctr">
                    <a:solidFill>
                      <a:schemeClr val="accent1">
                        <a:lumMod val="60000"/>
                        <a:lumOff val="40000"/>
                      </a:schemeClr>
                    </a:solidFill>
                  </a:tcPr>
                </a:tc>
              </a:tr>
              <a:tr h="194575">
                <a:tc>
                  <a:txBody>
                    <a:bodyPr/>
                    <a:lstStyle/>
                    <a:p>
                      <a:pPr algn="ctr">
                        <a:lnSpc>
                          <a:spcPct val="115000"/>
                        </a:lnSpc>
                        <a:spcAft>
                          <a:spcPts val="0"/>
                        </a:spcAft>
                      </a:pPr>
                      <a:r>
                        <a:rPr lang="sk-SK" sz="1100" dirty="0">
                          <a:effectLst/>
                        </a:rPr>
                        <a:t>8</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22:08-22:18</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a:effectLst/>
                        </a:rPr>
                        <a:t>1</a:t>
                      </a:r>
                      <a:endParaRPr lang="sk-SK" sz="110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a:effectLst/>
                        </a:rPr>
                        <a:t>390</a:t>
                      </a:r>
                      <a:endParaRPr lang="sk-SK" sz="1100">
                        <a:effectLst/>
                        <a:latin typeface="Calibri"/>
                        <a:ea typeface="Calibri"/>
                        <a:cs typeface="Times New Roman"/>
                      </a:endParaRPr>
                    </a:p>
                  </a:txBody>
                  <a:tcPr marL="68580" marR="68580" marT="0" marB="0">
                    <a:solidFill>
                      <a:schemeClr val="accent1">
                        <a:lumMod val="60000"/>
                        <a:lumOff val="40000"/>
                      </a:schemeClr>
                    </a:solidFill>
                  </a:tcPr>
                </a:tc>
                <a:tc rowSpan="3">
                  <a:txBody>
                    <a:bodyPr/>
                    <a:lstStyle/>
                    <a:p>
                      <a:pPr algn="ctr">
                        <a:lnSpc>
                          <a:spcPct val="115000"/>
                        </a:lnSpc>
                        <a:spcAft>
                          <a:spcPts val="0"/>
                        </a:spcAft>
                      </a:pPr>
                      <a:r>
                        <a:rPr lang="en-US" sz="1100" dirty="0" smtClean="0">
                          <a:effectLst/>
                          <a:latin typeface="Calibri"/>
                          <a:ea typeface="Calibri"/>
                          <a:cs typeface="Times New Roman"/>
                        </a:rPr>
                        <a:t>397</a:t>
                      </a:r>
                      <a:endParaRPr lang="sk-SK" sz="1100" dirty="0">
                        <a:effectLst/>
                        <a:latin typeface="Calibri"/>
                        <a:ea typeface="Calibri"/>
                        <a:cs typeface="Times New Roman"/>
                      </a:endParaRPr>
                    </a:p>
                  </a:txBody>
                  <a:tcPr marL="68580" marR="68580" marT="0" marB="0" anchor="ctr">
                    <a:solidFill>
                      <a:schemeClr val="accent1">
                        <a:lumMod val="60000"/>
                        <a:lumOff val="40000"/>
                      </a:schemeClr>
                    </a:solidFill>
                  </a:tcPr>
                </a:tc>
              </a:tr>
              <a:tr h="194575">
                <a:tc>
                  <a:txBody>
                    <a:bodyPr/>
                    <a:lstStyle/>
                    <a:p>
                      <a:pPr algn="ctr">
                        <a:lnSpc>
                          <a:spcPct val="115000"/>
                        </a:lnSpc>
                        <a:spcAft>
                          <a:spcPts val="0"/>
                        </a:spcAft>
                      </a:pPr>
                      <a:r>
                        <a:rPr lang="sk-SK" sz="1100">
                          <a:effectLst/>
                        </a:rPr>
                        <a:t>9</a:t>
                      </a:r>
                      <a:endParaRPr lang="sk-SK" sz="110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22:19-22:26</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1</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a:effectLst/>
                        </a:rPr>
                        <a:t>405</a:t>
                      </a:r>
                      <a:endParaRPr lang="sk-SK" sz="1100">
                        <a:effectLst/>
                        <a:latin typeface="Calibri"/>
                        <a:ea typeface="Calibri"/>
                        <a:cs typeface="Times New Roman"/>
                      </a:endParaRPr>
                    </a:p>
                  </a:txBody>
                  <a:tcPr marL="68580" marR="68580" marT="0" marB="0">
                    <a:solidFill>
                      <a:schemeClr val="accent1">
                        <a:lumMod val="60000"/>
                        <a:lumOff val="40000"/>
                      </a:schemeClr>
                    </a:solidFill>
                  </a:tcPr>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r>
              <a:tr h="194575">
                <a:tc>
                  <a:txBody>
                    <a:bodyPr/>
                    <a:lstStyle/>
                    <a:p>
                      <a:pPr algn="ctr">
                        <a:lnSpc>
                          <a:spcPct val="115000"/>
                        </a:lnSpc>
                        <a:spcAft>
                          <a:spcPts val="0"/>
                        </a:spcAft>
                      </a:pPr>
                      <a:r>
                        <a:rPr lang="sk-SK" sz="1100">
                          <a:effectLst/>
                        </a:rPr>
                        <a:t>10</a:t>
                      </a:r>
                      <a:endParaRPr lang="sk-SK" sz="110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22:27-22:33</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1</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395</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r>
            </a:tbl>
          </a:graphicData>
        </a:graphic>
      </p:graphicFrame>
      <p:graphicFrame>
        <p:nvGraphicFramePr>
          <p:cNvPr id="9" name="Tabuľka 8"/>
          <p:cNvGraphicFramePr>
            <a:graphicFrameLocks noGrp="1"/>
          </p:cNvGraphicFramePr>
          <p:nvPr>
            <p:extLst>
              <p:ext uri="{D42A27DB-BD31-4B8C-83A1-F6EECF244321}">
                <p14:modId xmlns:p14="http://schemas.microsoft.com/office/powerpoint/2010/main" val="507974084"/>
              </p:ext>
            </p:extLst>
          </p:nvPr>
        </p:nvGraphicFramePr>
        <p:xfrm>
          <a:off x="4609936" y="4221088"/>
          <a:ext cx="4122946" cy="2304255"/>
        </p:xfrm>
        <a:graphic>
          <a:graphicData uri="http://schemas.openxmlformats.org/drawingml/2006/table">
            <a:tbl>
              <a:tblPr firstRow="1" firstCol="1" bandRow="1">
                <a:tableStyleId>{5940675A-B579-460E-94D1-54222C63F5DA}</a:tableStyleId>
              </a:tblPr>
              <a:tblGrid>
                <a:gridCol w="240348"/>
                <a:gridCol w="844468"/>
                <a:gridCol w="445842"/>
                <a:gridCol w="504056"/>
                <a:gridCol w="1296144"/>
                <a:gridCol w="792088"/>
              </a:tblGrid>
              <a:tr h="410191">
                <a:tc>
                  <a:txBody>
                    <a:bodyPr/>
                    <a:lstStyle/>
                    <a:p>
                      <a:pPr algn="ctr">
                        <a:lnSpc>
                          <a:spcPct val="115000"/>
                        </a:lnSpc>
                        <a:spcAft>
                          <a:spcPts val="0"/>
                        </a:spcAft>
                      </a:pPr>
                      <a:r>
                        <a:rPr lang="en-US" sz="1100" b="1" dirty="0" smtClean="0">
                          <a:effectLst/>
                          <a:latin typeface="+mn-lt"/>
                          <a:ea typeface="+mn-ea"/>
                          <a:cs typeface="+mn-cs"/>
                        </a:rPr>
                        <a:t>#</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b="1" dirty="0">
                          <a:effectLst/>
                        </a:rPr>
                        <a:t>čas</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b="1" dirty="0" err="1" smtClean="0">
                          <a:effectLst/>
                        </a:rPr>
                        <a:t>Alk</a:t>
                      </a:r>
                      <a:r>
                        <a:rPr lang="en-US" sz="1100" b="1" dirty="0" smtClean="0">
                          <a:effectLst/>
                        </a:rPr>
                        <a:t>. </a:t>
                      </a:r>
                      <a:r>
                        <a:rPr lang="sk-SK" sz="1100" b="1" dirty="0" smtClean="0">
                          <a:effectLst/>
                        </a:rPr>
                        <a:t>(dl</a:t>
                      </a:r>
                      <a:r>
                        <a:rPr lang="sk-SK" sz="1100" b="1" dirty="0">
                          <a:effectLst/>
                        </a:rPr>
                        <a:t>)</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b="1" dirty="0" smtClean="0">
                          <a:effectLst/>
                        </a:rPr>
                        <a:t>P300 </a:t>
                      </a:r>
                      <a:r>
                        <a:rPr lang="sk-SK" sz="1100" b="1" dirty="0">
                          <a:effectLst/>
                        </a:rPr>
                        <a:t>(</a:t>
                      </a:r>
                      <a:r>
                        <a:rPr lang="sk-SK" sz="1100" b="1" dirty="0" err="1">
                          <a:effectLst/>
                        </a:rPr>
                        <a:t>ms</a:t>
                      </a:r>
                      <a:r>
                        <a:rPr lang="sk-SK" sz="1100" b="1" dirty="0">
                          <a:effectLst/>
                        </a:rPr>
                        <a:t>)</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b="1" dirty="0">
                          <a:effectLst/>
                        </a:rPr>
                        <a:t>Spánok</a:t>
                      </a:r>
                      <a:endParaRPr lang="sk-SK" sz="1100" b="1"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b="1" dirty="0" smtClean="0">
                          <a:effectLst/>
                          <a:latin typeface="Calibri"/>
                          <a:ea typeface="Calibri"/>
                          <a:cs typeface="Times New Roman"/>
                        </a:rPr>
                        <a:t>Priemer</a:t>
                      </a:r>
                      <a:r>
                        <a:rPr lang="en-US" sz="1100" b="1" dirty="0" smtClean="0">
                          <a:effectLst/>
                          <a:latin typeface="Calibri"/>
                          <a:ea typeface="Calibri"/>
                          <a:cs typeface="Times New Roman"/>
                        </a:rPr>
                        <a:t> </a:t>
                      </a:r>
                      <a:br>
                        <a:rPr lang="en-US" sz="1100" b="1" dirty="0" smtClean="0">
                          <a:effectLst/>
                          <a:latin typeface="Calibri"/>
                          <a:ea typeface="Calibri"/>
                          <a:cs typeface="Times New Roman"/>
                        </a:rPr>
                      </a:br>
                      <a:r>
                        <a:rPr lang="en-US" sz="1100" b="1" dirty="0" smtClean="0">
                          <a:effectLst/>
                          <a:latin typeface="Calibri"/>
                          <a:ea typeface="Calibri"/>
                          <a:cs typeface="Times New Roman"/>
                        </a:rPr>
                        <a:t>P300 (</a:t>
                      </a:r>
                      <a:r>
                        <a:rPr lang="en-US" sz="1100" b="1" dirty="0" err="1" smtClean="0">
                          <a:effectLst/>
                          <a:latin typeface="Calibri"/>
                          <a:ea typeface="Calibri"/>
                          <a:cs typeface="Times New Roman"/>
                        </a:rPr>
                        <a:t>ms</a:t>
                      </a:r>
                      <a:r>
                        <a:rPr lang="en-US" sz="1100" b="1" dirty="0" smtClean="0">
                          <a:effectLst/>
                          <a:latin typeface="Calibri"/>
                          <a:ea typeface="Calibri"/>
                          <a:cs typeface="Times New Roman"/>
                        </a:rPr>
                        <a:t>)</a:t>
                      </a:r>
                      <a:endParaRPr lang="sk-SK" sz="1100" b="1" dirty="0">
                        <a:effectLst/>
                        <a:latin typeface="Calibri"/>
                        <a:ea typeface="Calibri"/>
                        <a:cs typeface="Times New Roman"/>
                      </a:endParaRPr>
                    </a:p>
                  </a:txBody>
                  <a:tcPr marL="68580" marR="68580" marT="0" marB="0"/>
                </a:tc>
              </a:tr>
              <a:tr h="236758">
                <a:tc>
                  <a:txBody>
                    <a:bodyPr/>
                    <a:lstStyle/>
                    <a:p>
                      <a:pPr algn="ctr">
                        <a:lnSpc>
                          <a:spcPct val="115000"/>
                        </a:lnSpc>
                        <a:spcAft>
                          <a:spcPts val="0"/>
                        </a:spcAft>
                      </a:pPr>
                      <a:r>
                        <a:rPr lang="sk-SK" sz="1100">
                          <a:effectLst/>
                        </a:rPr>
                        <a:t>1</a:t>
                      </a:r>
                      <a:endParaRPr lang="sk-SK" sz="110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22:19-22:26</a:t>
                      </a:r>
                      <a:endParaRPr lang="sk-SK"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0</a:t>
                      </a:r>
                      <a:endParaRPr lang="sk-SK"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a:effectLst/>
                        </a:rPr>
                        <a:t>360</a:t>
                      </a:r>
                      <a:endParaRPr lang="sk-SK" sz="110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Nie</a:t>
                      </a:r>
                      <a:endParaRPr lang="sk-SK" sz="1100" dirty="0">
                        <a:effectLst/>
                        <a:latin typeface="Calibri"/>
                        <a:ea typeface="Calibri"/>
                        <a:cs typeface="Times New Roman"/>
                      </a:endParaRPr>
                    </a:p>
                  </a:txBody>
                  <a:tcPr marL="68580" marR="68580" marT="0" marB="0"/>
                </a:tc>
                <a:tc rowSpan="3">
                  <a:txBody>
                    <a:bodyPr/>
                    <a:lstStyle/>
                    <a:p>
                      <a:pPr algn="ctr">
                        <a:lnSpc>
                          <a:spcPct val="115000"/>
                        </a:lnSpc>
                        <a:spcAft>
                          <a:spcPts val="0"/>
                        </a:spcAft>
                      </a:pPr>
                      <a:r>
                        <a:rPr lang="en-US" sz="1100" dirty="0" smtClean="0">
                          <a:effectLst/>
                          <a:latin typeface="Calibri"/>
                          <a:ea typeface="Calibri"/>
                          <a:cs typeface="Times New Roman"/>
                        </a:rPr>
                        <a:t>363</a:t>
                      </a:r>
                      <a:endParaRPr lang="sk-SK" sz="1100" dirty="0">
                        <a:effectLst/>
                        <a:latin typeface="Calibri"/>
                        <a:ea typeface="Calibri"/>
                        <a:cs typeface="Times New Roman"/>
                      </a:endParaRPr>
                    </a:p>
                  </a:txBody>
                  <a:tcPr marL="68580" marR="68580" marT="0" marB="0" anchor="ctr"/>
                </a:tc>
              </a:tr>
              <a:tr h="236758">
                <a:tc>
                  <a:txBody>
                    <a:bodyPr/>
                    <a:lstStyle/>
                    <a:p>
                      <a:pPr algn="ctr">
                        <a:lnSpc>
                          <a:spcPct val="115000"/>
                        </a:lnSpc>
                        <a:spcAft>
                          <a:spcPts val="0"/>
                        </a:spcAft>
                      </a:pPr>
                      <a:r>
                        <a:rPr lang="sk-SK" sz="1100">
                          <a:effectLst/>
                        </a:rPr>
                        <a:t>2</a:t>
                      </a:r>
                      <a:endParaRPr lang="sk-SK" sz="110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22:28-22:35</a:t>
                      </a:r>
                      <a:endParaRPr lang="sk-SK"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0</a:t>
                      </a:r>
                      <a:endParaRPr lang="sk-SK"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365</a:t>
                      </a:r>
                      <a:endParaRPr lang="sk-SK"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Nie</a:t>
                      </a:r>
                      <a:endParaRPr lang="sk-SK" sz="1100" dirty="0">
                        <a:effectLst/>
                        <a:latin typeface="Calibri"/>
                        <a:ea typeface="Calibri"/>
                        <a:cs typeface="Times New Roman"/>
                      </a:endParaRPr>
                    </a:p>
                  </a:txBody>
                  <a:tcPr marL="68580" marR="68580" marT="0" marB="0"/>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tc>
              </a:tr>
              <a:tr h="236758">
                <a:tc>
                  <a:txBody>
                    <a:bodyPr/>
                    <a:lstStyle/>
                    <a:p>
                      <a:pPr algn="ctr">
                        <a:lnSpc>
                          <a:spcPct val="115000"/>
                        </a:lnSpc>
                        <a:spcAft>
                          <a:spcPts val="0"/>
                        </a:spcAft>
                      </a:pPr>
                      <a:r>
                        <a:rPr lang="sk-SK" sz="1100">
                          <a:effectLst/>
                        </a:rPr>
                        <a:t>3</a:t>
                      </a:r>
                      <a:endParaRPr lang="sk-SK" sz="110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a:effectLst/>
                        </a:rPr>
                        <a:t>22:37-22-45</a:t>
                      </a:r>
                      <a:endParaRPr lang="sk-SK" sz="110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0</a:t>
                      </a:r>
                      <a:endParaRPr lang="sk-SK"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365</a:t>
                      </a:r>
                      <a:endParaRPr lang="sk-SK"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sk-SK" sz="1100" dirty="0">
                          <a:effectLst/>
                        </a:rPr>
                        <a:t>nie</a:t>
                      </a:r>
                      <a:endParaRPr lang="sk-SK" sz="1100" dirty="0">
                        <a:effectLst/>
                        <a:latin typeface="Calibri"/>
                        <a:ea typeface="Calibri"/>
                        <a:cs typeface="Times New Roman"/>
                      </a:endParaRPr>
                    </a:p>
                  </a:txBody>
                  <a:tcPr marL="68580" marR="68580" marT="0" marB="0"/>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tc>
              </a:tr>
              <a:tr h="236758">
                <a:tc>
                  <a:txBody>
                    <a:bodyPr/>
                    <a:lstStyle/>
                    <a:p>
                      <a:pPr algn="ctr">
                        <a:lnSpc>
                          <a:spcPct val="115000"/>
                        </a:lnSpc>
                        <a:spcAft>
                          <a:spcPts val="0"/>
                        </a:spcAft>
                      </a:pPr>
                      <a:r>
                        <a:rPr lang="sk-SK" sz="1100" dirty="0">
                          <a:effectLst/>
                        </a:rPr>
                        <a:t>4</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22:48-22:55</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1,5</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a:effectLst/>
                        </a:rPr>
                        <a:t>385 </a:t>
                      </a:r>
                      <a:endParaRPr lang="sk-SK" sz="110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Nie</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rowSpan="2">
                  <a:txBody>
                    <a:bodyPr/>
                    <a:lstStyle/>
                    <a:p>
                      <a:pPr algn="ctr">
                        <a:lnSpc>
                          <a:spcPct val="115000"/>
                        </a:lnSpc>
                        <a:spcAft>
                          <a:spcPts val="0"/>
                        </a:spcAft>
                      </a:pPr>
                      <a:r>
                        <a:rPr lang="en-US" sz="1100" dirty="0" smtClean="0">
                          <a:effectLst/>
                          <a:latin typeface="Calibri"/>
                          <a:ea typeface="Calibri"/>
                          <a:cs typeface="Times New Roman"/>
                        </a:rPr>
                        <a:t>383</a:t>
                      </a:r>
                      <a:endParaRPr lang="sk-SK" sz="1100" dirty="0">
                        <a:effectLst/>
                        <a:latin typeface="Calibri"/>
                        <a:ea typeface="Calibri"/>
                        <a:cs typeface="Times New Roman"/>
                      </a:endParaRPr>
                    </a:p>
                  </a:txBody>
                  <a:tcPr marL="68580" marR="68580" marT="0" marB="0" anchor="ctr">
                    <a:solidFill>
                      <a:schemeClr val="accent1">
                        <a:lumMod val="60000"/>
                        <a:lumOff val="40000"/>
                      </a:schemeClr>
                    </a:solidFill>
                  </a:tcPr>
                </a:tc>
              </a:tr>
              <a:tr h="236758">
                <a:tc>
                  <a:txBody>
                    <a:bodyPr/>
                    <a:lstStyle/>
                    <a:p>
                      <a:pPr algn="ctr">
                        <a:lnSpc>
                          <a:spcPct val="115000"/>
                        </a:lnSpc>
                        <a:spcAft>
                          <a:spcPts val="0"/>
                        </a:spcAft>
                      </a:pPr>
                      <a:r>
                        <a:rPr lang="sk-SK" sz="1100" dirty="0">
                          <a:effectLst/>
                        </a:rPr>
                        <a:t>5</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22:57-23:06</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1,5</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380</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a:txBody>
                    <a:bodyPr/>
                    <a:lstStyle/>
                    <a:p>
                      <a:pPr algn="ctr">
                        <a:lnSpc>
                          <a:spcPct val="115000"/>
                        </a:lnSpc>
                        <a:spcAft>
                          <a:spcPts val="0"/>
                        </a:spcAft>
                      </a:pPr>
                      <a:r>
                        <a:rPr lang="sk-SK" sz="1100" dirty="0">
                          <a:effectLst/>
                        </a:rPr>
                        <a:t>Nie</a:t>
                      </a: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solidFill>
                      <a:schemeClr val="accent1">
                        <a:lumMod val="60000"/>
                        <a:lumOff val="40000"/>
                      </a:schemeClr>
                    </a:solidFill>
                  </a:tcPr>
                </a:tc>
              </a:tr>
              <a:tr h="236758">
                <a:tc>
                  <a:txBody>
                    <a:bodyPr/>
                    <a:lstStyle/>
                    <a:p>
                      <a:pPr algn="ctr">
                        <a:lnSpc>
                          <a:spcPct val="115000"/>
                        </a:lnSpc>
                        <a:spcAft>
                          <a:spcPts val="0"/>
                        </a:spcAft>
                      </a:pPr>
                      <a:r>
                        <a:rPr lang="sk-SK" sz="1100" dirty="0">
                          <a:effectLst/>
                        </a:rPr>
                        <a:t>6</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23:07-23:30</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1,5</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440</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Áno, s budením 3x</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rowSpan="3">
                  <a:txBody>
                    <a:bodyPr/>
                    <a:lstStyle/>
                    <a:p>
                      <a:pPr algn="ctr">
                        <a:lnSpc>
                          <a:spcPct val="115000"/>
                        </a:lnSpc>
                        <a:spcAft>
                          <a:spcPts val="0"/>
                        </a:spcAft>
                      </a:pPr>
                      <a:r>
                        <a:rPr lang="en-US" sz="1100" dirty="0" smtClean="0">
                          <a:effectLst/>
                          <a:latin typeface="Calibri"/>
                          <a:ea typeface="Calibri"/>
                          <a:cs typeface="Times New Roman"/>
                        </a:rPr>
                        <a:t>470</a:t>
                      </a:r>
                      <a:endParaRPr lang="sk-SK" sz="1100" dirty="0">
                        <a:effectLst/>
                        <a:latin typeface="Calibri"/>
                        <a:ea typeface="Calibri"/>
                        <a:cs typeface="Times New Roman"/>
                      </a:endParaRPr>
                    </a:p>
                  </a:txBody>
                  <a:tcPr marL="68580" marR="68580" marT="0" marB="0" anchor="ctr">
                    <a:solidFill>
                      <a:schemeClr val="accent2">
                        <a:lumMod val="60000"/>
                        <a:lumOff val="40000"/>
                      </a:schemeClr>
                    </a:solidFill>
                  </a:tcPr>
                </a:tc>
              </a:tr>
              <a:tr h="236758">
                <a:tc>
                  <a:txBody>
                    <a:bodyPr/>
                    <a:lstStyle/>
                    <a:p>
                      <a:pPr algn="ctr">
                        <a:lnSpc>
                          <a:spcPct val="115000"/>
                        </a:lnSpc>
                        <a:spcAft>
                          <a:spcPts val="0"/>
                        </a:spcAft>
                      </a:pPr>
                      <a:r>
                        <a:rPr lang="sk-SK" sz="1100" dirty="0">
                          <a:effectLst/>
                        </a:rPr>
                        <a:t>7</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23:30-23:55</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1,5</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510</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Áno</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r>
              <a:tr h="236758">
                <a:tc>
                  <a:txBody>
                    <a:bodyPr/>
                    <a:lstStyle/>
                    <a:p>
                      <a:pPr algn="ctr">
                        <a:lnSpc>
                          <a:spcPct val="115000"/>
                        </a:lnSpc>
                        <a:spcAft>
                          <a:spcPts val="0"/>
                        </a:spcAft>
                      </a:pPr>
                      <a:r>
                        <a:rPr lang="sk-SK" sz="1100" dirty="0">
                          <a:effectLst/>
                        </a:rPr>
                        <a:t>8</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23:57-00:19</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1,5</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460</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a:txBody>
                    <a:bodyPr/>
                    <a:lstStyle/>
                    <a:p>
                      <a:pPr algn="ctr">
                        <a:lnSpc>
                          <a:spcPct val="115000"/>
                        </a:lnSpc>
                        <a:spcAft>
                          <a:spcPts val="0"/>
                        </a:spcAft>
                      </a:pPr>
                      <a:r>
                        <a:rPr lang="sk-SK" sz="1100" dirty="0">
                          <a:effectLst/>
                        </a:rPr>
                        <a:t>Áno</a:t>
                      </a: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c vMerge="1">
                  <a:txBody>
                    <a:bodyPr/>
                    <a:lstStyle/>
                    <a:p>
                      <a:pPr>
                        <a:lnSpc>
                          <a:spcPct val="115000"/>
                        </a:lnSpc>
                        <a:spcAft>
                          <a:spcPts val="0"/>
                        </a:spcAft>
                      </a:pPr>
                      <a:endParaRPr lang="sk-SK" sz="1100" dirty="0">
                        <a:effectLst/>
                        <a:latin typeface="Calibri"/>
                        <a:ea typeface="Calibri"/>
                        <a:cs typeface="Times New Roman"/>
                      </a:endParaRPr>
                    </a:p>
                  </a:txBody>
                  <a:tcPr marL="68580" marR="68580" marT="0" marB="0">
                    <a:solidFill>
                      <a:schemeClr val="accent2">
                        <a:lumMod val="60000"/>
                        <a:lumOff val="40000"/>
                      </a:schemeClr>
                    </a:solidFill>
                  </a:tcPr>
                </a:tc>
              </a:tr>
            </a:tbl>
          </a:graphicData>
        </a:graphic>
      </p:graphicFrame>
    </p:spTree>
    <p:extLst>
      <p:ext uri="{BB962C8B-B14F-4D97-AF65-F5344CB8AC3E}">
        <p14:creationId xmlns:p14="http://schemas.microsoft.com/office/powerpoint/2010/main" val="416569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95536" y="515813"/>
            <a:ext cx="8229600" cy="608931"/>
          </a:xfrm>
        </p:spPr>
        <p:txBody>
          <a:bodyPr>
            <a:noAutofit/>
          </a:bodyPr>
          <a:lstStyle/>
          <a:p>
            <a:pPr marL="0" indent="0">
              <a:buNone/>
            </a:pPr>
            <a:r>
              <a:rPr lang="sk-SK" sz="1200" dirty="0" smtClean="0"/>
              <a:t>Keďže latencia P300 odzrkadľuje kognitívnu funkciu mozgu, mala by reagovať na alkohol v krvi. Preto som získaný P300 potenciál chcel potvrdiť pomocou pokusu s alkoholom. Najprv som otcovi odmeral P300 pred požitím alkoholu, potom po požití 2x50 ml 50% hruškovice. Latencia P300 sa zvýšila o 30 </a:t>
            </a:r>
            <a:r>
              <a:rPr lang="sk-SK" sz="1200" dirty="0" err="1" smtClean="0"/>
              <a:t>ms</a:t>
            </a:r>
            <a:r>
              <a:rPr lang="sk-SK" sz="1200" dirty="0" smtClean="0"/>
              <a:t>.</a:t>
            </a:r>
            <a:endParaRPr lang="sk-SK" sz="1200" dirty="0"/>
          </a:p>
        </p:txBody>
      </p:sp>
      <p:sp>
        <p:nvSpPr>
          <p:cNvPr id="5" name="Nadpis 1"/>
          <p:cNvSpPr txBox="1">
            <a:spLocks/>
          </p:cNvSpPr>
          <p:nvPr/>
        </p:nvSpPr>
        <p:spPr>
          <a:xfrm>
            <a:off x="395536" y="-27384"/>
            <a:ext cx="8229600" cy="6206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sk-SK" sz="2800" dirty="0" smtClean="0"/>
              <a:t>Výsledok 3: Vplyv alkoholu na latenciu P300</a:t>
            </a:r>
            <a:endParaRPr lang="sk-SK"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11" y="1187185"/>
            <a:ext cx="8431361" cy="281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84" y="4035895"/>
            <a:ext cx="8435888" cy="281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BlokTextu 1"/>
          <p:cNvSpPr txBox="1"/>
          <p:nvPr/>
        </p:nvSpPr>
        <p:spPr>
          <a:xfrm>
            <a:off x="6540489" y="1196752"/>
            <a:ext cx="2279983" cy="369332"/>
          </a:xfrm>
          <a:prstGeom prst="rect">
            <a:avLst/>
          </a:prstGeom>
          <a:noFill/>
        </p:spPr>
        <p:txBody>
          <a:bodyPr wrap="none" rtlCol="0">
            <a:spAutoFit/>
          </a:bodyPr>
          <a:lstStyle/>
          <a:p>
            <a:r>
              <a:rPr lang="sk-SK" dirty="0" smtClean="0">
                <a:solidFill>
                  <a:srgbClr val="FF0000"/>
                </a:solidFill>
              </a:rPr>
              <a:t>Latencia P300: 370 </a:t>
            </a:r>
            <a:r>
              <a:rPr lang="sk-SK" dirty="0" err="1" smtClean="0">
                <a:solidFill>
                  <a:srgbClr val="FF0000"/>
                </a:solidFill>
              </a:rPr>
              <a:t>ms</a:t>
            </a:r>
            <a:endParaRPr lang="sk-SK" dirty="0">
              <a:solidFill>
                <a:srgbClr val="FF0000"/>
              </a:solidFill>
            </a:endParaRPr>
          </a:p>
        </p:txBody>
      </p:sp>
      <p:sp>
        <p:nvSpPr>
          <p:cNvPr id="10" name="BlokTextu 9"/>
          <p:cNvSpPr txBox="1"/>
          <p:nvPr/>
        </p:nvSpPr>
        <p:spPr>
          <a:xfrm>
            <a:off x="6516216" y="4035895"/>
            <a:ext cx="2279983" cy="369332"/>
          </a:xfrm>
          <a:prstGeom prst="rect">
            <a:avLst/>
          </a:prstGeom>
          <a:noFill/>
        </p:spPr>
        <p:txBody>
          <a:bodyPr wrap="none" rtlCol="0">
            <a:spAutoFit/>
          </a:bodyPr>
          <a:lstStyle/>
          <a:p>
            <a:r>
              <a:rPr lang="sk-SK" dirty="0" smtClean="0">
                <a:solidFill>
                  <a:srgbClr val="FF0000"/>
                </a:solidFill>
              </a:rPr>
              <a:t>Latencia P300: 400 </a:t>
            </a:r>
            <a:r>
              <a:rPr lang="sk-SK" dirty="0" err="1" smtClean="0">
                <a:solidFill>
                  <a:srgbClr val="FF0000"/>
                </a:solidFill>
              </a:rPr>
              <a:t>ms</a:t>
            </a:r>
            <a:endParaRPr lang="sk-SK" dirty="0">
              <a:solidFill>
                <a:srgbClr val="FF0000"/>
              </a:solidFill>
            </a:endParaRPr>
          </a:p>
        </p:txBody>
      </p:sp>
    </p:spTree>
    <p:extLst>
      <p:ext uri="{BB962C8B-B14F-4D97-AF65-F5344CB8AC3E}">
        <p14:creationId xmlns:p14="http://schemas.microsoft.com/office/powerpoint/2010/main" val="2257776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29313" y="1749009"/>
            <a:ext cx="8229600" cy="4752528"/>
          </a:xfrm>
          <a:ln w="28575">
            <a:solidFill>
              <a:srgbClr val="FF0000"/>
            </a:solidFill>
          </a:ln>
        </p:spPr>
        <p:txBody>
          <a:bodyPr lIns="180000" rIns="288000">
            <a:noAutofit/>
          </a:bodyPr>
          <a:lstStyle/>
          <a:p>
            <a:pPr algn="just"/>
            <a:r>
              <a:rPr lang="sk-SK" dirty="0" smtClean="0"/>
              <a:t>Zostrojil </a:t>
            </a:r>
            <a:r>
              <a:rPr lang="sk-SK" dirty="0"/>
              <a:t>som metódu na meranie evokovaného potenciálu P300, ktorá je pripravená na ďalšie experimentovanie.</a:t>
            </a:r>
          </a:p>
          <a:p>
            <a:pPr algn="just"/>
            <a:r>
              <a:rPr lang="sk-SK" dirty="0" smtClean="0"/>
              <a:t>Urobil som </a:t>
            </a:r>
            <a:r>
              <a:rPr lang="sk-SK" dirty="0" smtClean="0"/>
              <a:t>63</a:t>
            </a:r>
            <a:r>
              <a:rPr lang="sk-SK" dirty="0" smtClean="0"/>
              <a:t> </a:t>
            </a:r>
            <a:r>
              <a:rPr lang="sk-SK" dirty="0" smtClean="0"/>
              <a:t>meraní so šiestimi subjektmi. Pri všetkých subjektoch bol potenciál P300 dobre viditeľný.</a:t>
            </a:r>
          </a:p>
          <a:p>
            <a:pPr algn="just"/>
            <a:r>
              <a:rPr lang="sk-SK" dirty="0" smtClean="0"/>
              <a:t>Latencia P300 sa vplyvom alkoholu zväčšila o 34, resp. 20 </a:t>
            </a:r>
            <a:r>
              <a:rPr lang="sk-SK" dirty="0" err="1" smtClean="0"/>
              <a:t>ms</a:t>
            </a:r>
            <a:r>
              <a:rPr lang="sk-SK" dirty="0" smtClean="0"/>
              <a:t>, pri zaspaní o 107 </a:t>
            </a:r>
            <a:r>
              <a:rPr lang="sk-SK" dirty="0" err="1" smtClean="0"/>
              <a:t>ms</a:t>
            </a:r>
            <a:r>
              <a:rPr lang="sk-SK" dirty="0" smtClean="0"/>
              <a:t> a pri vypití kávy sa zmenšila o 12 </a:t>
            </a:r>
            <a:r>
              <a:rPr lang="sk-SK" dirty="0" err="1" smtClean="0"/>
              <a:t>ms</a:t>
            </a:r>
            <a:r>
              <a:rPr lang="sk-SK" dirty="0" smtClean="0"/>
              <a:t>. </a:t>
            </a:r>
            <a:endParaRPr lang="sk-SK" dirty="0"/>
          </a:p>
        </p:txBody>
      </p:sp>
      <p:sp>
        <p:nvSpPr>
          <p:cNvPr id="7" name="Obdĺžnik 6"/>
          <p:cNvSpPr/>
          <p:nvPr/>
        </p:nvSpPr>
        <p:spPr>
          <a:xfrm>
            <a:off x="3423829" y="332656"/>
            <a:ext cx="2285690" cy="1200329"/>
          </a:xfrm>
          <a:prstGeom prst="rect">
            <a:avLst/>
          </a:prstGeom>
        </p:spPr>
        <p:txBody>
          <a:bodyPr wrap="none">
            <a:spAutoFit/>
          </a:bodyPr>
          <a:lstStyle/>
          <a:p>
            <a:pPr lvl="0" algn="ctr"/>
            <a:r>
              <a:rPr lang="sk-SK" sz="7200" b="1" dirty="0" smtClean="0">
                <a:ln w="18000">
                  <a:solidFill>
                    <a:prstClr val="white"/>
                  </a:solidFill>
                  <a:prstDash val="solid"/>
                  <a:miter lim="800000"/>
                </a:ln>
                <a:solidFill>
                  <a:srgbClr val="C00000"/>
                </a:solidFill>
                <a:effectLst>
                  <a:outerShdw blurRad="25500" dist="23000" dir="7020000" algn="tl">
                    <a:srgbClr val="000000">
                      <a:alpha val="50000"/>
                    </a:srgbClr>
                  </a:outerShdw>
                </a:effectLst>
              </a:rPr>
              <a:t>Záver</a:t>
            </a:r>
            <a:endParaRPr lang="sk-SK" sz="7200" b="1" dirty="0">
              <a:ln w="18000">
                <a:solidFill>
                  <a:prstClr val="white"/>
                </a:solidFill>
                <a:prstDash val="solid"/>
                <a:miter lim="800000"/>
              </a:ln>
              <a:solidFill>
                <a:srgbClr val="C00000"/>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916236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23528" y="332656"/>
            <a:ext cx="8579296" cy="634082"/>
          </a:xfrm>
        </p:spPr>
        <p:txBody>
          <a:bodyPr>
            <a:noAutofit/>
          </a:bodyPr>
          <a:lstStyle/>
          <a:p>
            <a:r>
              <a:rPr lang="sk-SK" sz="3200" dirty="0" smtClean="0"/>
              <a:t>Princíp metódy „</a:t>
            </a:r>
            <a:r>
              <a:rPr lang="sk-SK" sz="3200" dirty="0" err="1" smtClean="0"/>
              <a:t>oddball</a:t>
            </a:r>
            <a:r>
              <a:rPr lang="sk-SK" sz="3200" dirty="0" smtClean="0"/>
              <a:t>“ a postup merania P300</a:t>
            </a:r>
            <a:endParaRPr lang="sk-SK" sz="3200" dirty="0"/>
          </a:p>
        </p:txBody>
      </p:sp>
      <p:sp>
        <p:nvSpPr>
          <p:cNvPr id="3" name="Zástupný symbol obsahu 2"/>
          <p:cNvSpPr>
            <a:spLocks noGrp="1"/>
          </p:cNvSpPr>
          <p:nvPr>
            <p:ph idx="1"/>
          </p:nvPr>
        </p:nvSpPr>
        <p:spPr>
          <a:xfrm>
            <a:off x="323528" y="1124744"/>
            <a:ext cx="8496944" cy="5733256"/>
          </a:xfrm>
        </p:spPr>
        <p:txBody>
          <a:bodyPr>
            <a:noAutofit/>
          </a:bodyPr>
          <a:lstStyle/>
          <a:p>
            <a:pPr marL="0" indent="0" algn="just">
              <a:buNone/>
            </a:pPr>
            <a:r>
              <a:rPr lang="sk-SK" sz="1800" dirty="0" smtClean="0"/>
              <a:t>Pri zvukovej metóde „</a:t>
            </a:r>
            <a:r>
              <a:rPr lang="sk-SK" sz="1800" dirty="0" err="1" smtClean="0"/>
              <a:t>oddball</a:t>
            </a:r>
            <a:r>
              <a:rPr lang="sk-SK" sz="1800" dirty="0" smtClean="0"/>
              <a:t>“ subjekt počúva sekvenciu dvoch typov tónov, ktoré znejú </a:t>
            </a:r>
            <a:br>
              <a:rPr lang="sk-SK" sz="1800" dirty="0" smtClean="0"/>
            </a:br>
            <a:r>
              <a:rPr lang="sk-SK" sz="1800" dirty="0" smtClean="0"/>
              <a:t>v pravidelných intervaloch. To, ktorý z nich zaznie je náhodné, avšak jeden je častejší </a:t>
            </a:r>
            <a:br>
              <a:rPr lang="sk-SK" sz="1800" dirty="0" smtClean="0"/>
            </a:br>
            <a:r>
              <a:rPr lang="sk-SK" sz="1800" dirty="0" smtClean="0"/>
              <a:t>a druhý je zriedkavý. Pravdepodobnosť zaznenia zriedkavého tónu je 12-15%. Subjekt si má všímať, kedy zaznel zriedkavý tón. Nameraný EEG signál sa postrihá a úseky nasledujúce po zriedkavejšom tóne sa spriemerujú samostatne a úseky nasledujúce po častejšom tóne sa spriemerujú tiež samostatne. </a:t>
            </a:r>
            <a:endParaRPr lang="sk-SK" sz="1800" dirty="0"/>
          </a:p>
          <a:p>
            <a:pPr marL="0" indent="0" algn="just">
              <a:buNone/>
            </a:pPr>
            <a:r>
              <a:rPr lang="sk-SK" sz="1800" dirty="0" smtClean="0"/>
              <a:t>Použil som jednosekundové intervaly. Častejší tón mal frekvenciu 440 Hz a zriedkavý tón mal frekvenciu 220 Hz, oba trvali 100 </a:t>
            </a:r>
            <a:r>
              <a:rPr lang="sk-SK" sz="1800" dirty="0" err="1" smtClean="0"/>
              <a:t>ms</a:t>
            </a:r>
            <a:r>
              <a:rPr lang="sk-SK" sz="1800" dirty="0" smtClean="0"/>
              <a:t>. Pravdepodobnosť zriedkavého tónu bola 12,5%.</a:t>
            </a:r>
          </a:p>
          <a:p>
            <a:pPr marL="0" indent="0" algn="just">
              <a:buNone/>
            </a:pPr>
            <a:r>
              <a:rPr lang="sk-SK" sz="1800" dirty="0" smtClean="0"/>
              <a:t>Naprogramoval som dva programy, jeden z nich generoval tóny (program1/generátor), druhý „strihal“ a priemeroval EEG signál (program2/analyzátor).</a:t>
            </a:r>
          </a:p>
          <a:p>
            <a:pPr marL="0" indent="0" algn="just">
              <a:buNone/>
            </a:pPr>
            <a:r>
              <a:rPr lang="sk-SK" sz="1800" dirty="0" smtClean="0"/>
              <a:t>Program1 generoval náhodne tóny, ktoré sa prehrávali cez reproduktor, zároveň sa pomocou mikrofónu tieto tóny prenášali do </a:t>
            </a:r>
            <a:r>
              <a:rPr lang="sk-SK" sz="1800" dirty="0" err="1" smtClean="0"/>
              <a:t>BioRadia</a:t>
            </a:r>
            <a:r>
              <a:rPr lang="sk-SK" sz="1800" dirty="0" smtClean="0"/>
              <a:t>. Subjekt mal v duchu počítať zriedkavejšie tóny (stimuly). Jedno meranie trvalo dovtedy, pokým subjekt nenapočítal 50 stimulov (trvalo to asi 6 minút). </a:t>
            </a:r>
          </a:p>
          <a:p>
            <a:pPr marL="0" indent="0" algn="just">
              <a:buNone/>
            </a:pPr>
            <a:r>
              <a:rPr lang="sk-SK" sz="1800" dirty="0" smtClean="0"/>
              <a:t>EEG signál subjektu bol zaznamenávaný pomocou dvoch elektród. Elektróda v bode </a:t>
            </a:r>
            <a:r>
              <a:rPr lang="sk-SK" sz="1800" dirty="0" err="1" smtClean="0"/>
              <a:t>Pz</a:t>
            </a:r>
            <a:r>
              <a:rPr lang="sk-SK" sz="1800" dirty="0" smtClean="0"/>
              <a:t> alebo medzi </a:t>
            </a:r>
            <a:r>
              <a:rPr lang="sk-SK" sz="1800" dirty="0" err="1" smtClean="0"/>
              <a:t>Cz</a:t>
            </a:r>
            <a:r>
              <a:rPr lang="sk-SK" sz="1800" dirty="0" smtClean="0"/>
              <a:t> a </a:t>
            </a:r>
            <a:r>
              <a:rPr lang="sk-SK" sz="1800" dirty="0" err="1" smtClean="0"/>
              <a:t>Pz</a:t>
            </a:r>
            <a:r>
              <a:rPr lang="sk-SK" sz="1800" dirty="0"/>
              <a:t> </a:t>
            </a:r>
            <a:r>
              <a:rPr lang="sk-SK" sz="1800" dirty="0" smtClean="0"/>
              <a:t>bola na signály, </a:t>
            </a:r>
            <a:r>
              <a:rPr lang="sk-SK" sz="1800" dirty="0"/>
              <a:t>d</a:t>
            </a:r>
            <a:r>
              <a:rPr lang="sk-SK" sz="1800" dirty="0" smtClean="0"/>
              <a:t>ruhá, referenčná elektróda, bola zapojená za ľavým uchom.   </a:t>
            </a:r>
          </a:p>
          <a:p>
            <a:pPr marL="0" indent="0" algn="just">
              <a:buNone/>
            </a:pPr>
            <a:r>
              <a:rPr lang="sk-SK" sz="1800" dirty="0" smtClean="0"/>
              <a:t>EEG signál bol zaznamenávaný pomocou </a:t>
            </a:r>
            <a:r>
              <a:rPr lang="sk-SK" sz="1800" dirty="0" err="1" smtClean="0"/>
              <a:t>BioRadia</a:t>
            </a:r>
            <a:r>
              <a:rPr lang="sk-SK" sz="1800" dirty="0" smtClean="0"/>
              <a:t>, ktoré ho posielalo pomocou </a:t>
            </a:r>
            <a:r>
              <a:rPr lang="sk-SK" sz="1800" dirty="0" err="1" smtClean="0"/>
              <a:t>Bluetoothu</a:t>
            </a:r>
            <a:r>
              <a:rPr lang="sk-SK" sz="1800" dirty="0" smtClean="0"/>
              <a:t> do počítača na ďalšie spracovanie.</a:t>
            </a:r>
          </a:p>
        </p:txBody>
      </p:sp>
    </p:spTree>
    <p:extLst>
      <p:ext uri="{BB962C8B-B14F-4D97-AF65-F5344CB8AC3E}">
        <p14:creationId xmlns:p14="http://schemas.microsoft.com/office/powerpoint/2010/main" val="225988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116632"/>
            <a:ext cx="8229600" cy="576064"/>
          </a:xfrm>
        </p:spPr>
        <p:txBody>
          <a:bodyPr>
            <a:normAutofit fontScale="90000"/>
          </a:bodyPr>
          <a:lstStyle/>
          <a:p>
            <a:r>
              <a:rPr lang="sk-SK" sz="3200" dirty="0" smtClean="0"/>
              <a:t>Spriemerovanie častí EEG signálov</a:t>
            </a:r>
            <a:endParaRPr lang="sk-SK" sz="3200" dirty="0"/>
          </a:p>
        </p:txBody>
      </p:sp>
      <p:pic>
        <p:nvPicPr>
          <p:cNvPr id="33" name="Picture 4" descr="VÃ½sledok vyhÄ¾adÃ¡vania obrÃ¡zkov pre dopyt eeg vlny"/>
          <p:cNvPicPr>
            <a:picLocks noChangeAspect="1" noChangeArrowheads="1"/>
          </p:cNvPicPr>
          <p:nvPr/>
        </p:nvPicPr>
        <p:blipFill rotWithShape="1">
          <a:blip r:embed="rId2">
            <a:extLst>
              <a:ext uri="{28A0092B-C50C-407E-A947-70E740481C1C}">
                <a14:useLocalDpi xmlns:a14="http://schemas.microsoft.com/office/drawing/2010/main" val="0"/>
              </a:ext>
            </a:extLst>
          </a:blip>
          <a:srcRect l="23548" t="20313" r="15476" b="72099"/>
          <a:stretch/>
        </p:blipFill>
        <p:spPr bwMode="auto">
          <a:xfrm>
            <a:off x="89756" y="1196752"/>
            <a:ext cx="8964488" cy="395785"/>
          </a:xfrm>
          <a:prstGeom prst="rect">
            <a:avLst/>
          </a:prstGeom>
          <a:noFill/>
          <a:extLst>
            <a:ext uri="{909E8E84-426E-40DD-AFC4-6F175D3DCCD1}">
              <a14:hiddenFill xmlns:a14="http://schemas.microsoft.com/office/drawing/2010/main">
                <a:solidFill>
                  <a:srgbClr val="FFFFFF"/>
                </a:solidFill>
              </a14:hiddenFill>
            </a:ext>
          </a:extLst>
        </p:spPr>
      </p:pic>
      <p:sp>
        <p:nvSpPr>
          <p:cNvPr id="34" name="BlokTextu 33"/>
          <p:cNvSpPr txBox="1"/>
          <p:nvPr/>
        </p:nvSpPr>
        <p:spPr>
          <a:xfrm>
            <a:off x="7884368" y="523357"/>
            <a:ext cx="969637" cy="646331"/>
          </a:xfrm>
          <a:prstGeom prst="rect">
            <a:avLst/>
          </a:prstGeom>
          <a:noFill/>
        </p:spPr>
        <p:txBody>
          <a:bodyPr wrap="square" rtlCol="0">
            <a:spAutoFit/>
          </a:bodyPr>
          <a:lstStyle/>
          <a:p>
            <a:r>
              <a:rPr lang="sk-SK" dirty="0" smtClean="0"/>
              <a:t>EEG signál</a:t>
            </a:r>
            <a:endParaRPr lang="sk-SK" dirty="0"/>
          </a:p>
        </p:txBody>
      </p:sp>
      <p:sp>
        <p:nvSpPr>
          <p:cNvPr id="4" name="BlokTextu 3"/>
          <p:cNvSpPr txBox="1"/>
          <p:nvPr/>
        </p:nvSpPr>
        <p:spPr>
          <a:xfrm>
            <a:off x="7411539" y="1699840"/>
            <a:ext cx="1761725" cy="923330"/>
          </a:xfrm>
          <a:prstGeom prst="rect">
            <a:avLst/>
          </a:prstGeom>
          <a:noFill/>
        </p:spPr>
        <p:txBody>
          <a:bodyPr wrap="square" rtlCol="0">
            <a:spAutoFit/>
          </a:bodyPr>
          <a:lstStyle/>
          <a:p>
            <a:r>
              <a:rPr lang="sk-SK" dirty="0" smtClean="0"/>
              <a:t>Rozstrihanie podľa zvukového signálu</a:t>
            </a:r>
            <a:endParaRPr lang="sk-SK" dirty="0"/>
          </a:p>
        </p:txBody>
      </p:sp>
      <p:cxnSp>
        <p:nvCxnSpPr>
          <p:cNvPr id="2049" name="Rovná spojovacia šípka 2048"/>
          <p:cNvCxnSpPr/>
          <p:nvPr/>
        </p:nvCxnSpPr>
        <p:spPr>
          <a:xfrm>
            <a:off x="4427984" y="1772816"/>
            <a:ext cx="0"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0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119" y="1988840"/>
            <a:ext cx="6750273" cy="198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8" name="Rovná spojovacia šípka 2057"/>
          <p:cNvCxnSpPr/>
          <p:nvPr/>
        </p:nvCxnSpPr>
        <p:spPr>
          <a:xfrm>
            <a:off x="2339752" y="3825044"/>
            <a:ext cx="504056" cy="5400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 name="Rovná spojovacia šípka 99"/>
          <p:cNvCxnSpPr/>
          <p:nvPr/>
        </p:nvCxnSpPr>
        <p:spPr>
          <a:xfrm flipH="1">
            <a:off x="3707904" y="3717032"/>
            <a:ext cx="576170" cy="6480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2" name="Rovná spojovacia šípka 101"/>
          <p:cNvCxnSpPr/>
          <p:nvPr/>
        </p:nvCxnSpPr>
        <p:spPr>
          <a:xfrm flipH="1">
            <a:off x="3995989" y="3825044"/>
            <a:ext cx="1403907" cy="5400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4" name="Rovná spojovacia šípka 103"/>
          <p:cNvCxnSpPr/>
          <p:nvPr/>
        </p:nvCxnSpPr>
        <p:spPr>
          <a:xfrm flipH="1">
            <a:off x="4211960" y="3825044"/>
            <a:ext cx="2304256" cy="6873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7" name="Rovná spojovacia šípka 106"/>
          <p:cNvCxnSpPr/>
          <p:nvPr/>
        </p:nvCxnSpPr>
        <p:spPr>
          <a:xfrm>
            <a:off x="3160437" y="3774636"/>
            <a:ext cx="2131643" cy="662476"/>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Rovná spojovacia šípka 108"/>
          <p:cNvCxnSpPr/>
          <p:nvPr/>
        </p:nvCxnSpPr>
        <p:spPr>
          <a:xfrm flipH="1">
            <a:off x="5796136" y="3576614"/>
            <a:ext cx="1615403" cy="860498"/>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BlokTextu 14"/>
          <p:cNvSpPr txBox="1"/>
          <p:nvPr/>
        </p:nvSpPr>
        <p:spPr>
          <a:xfrm>
            <a:off x="6554691" y="6300028"/>
            <a:ext cx="2337789" cy="369332"/>
          </a:xfrm>
          <a:prstGeom prst="rect">
            <a:avLst/>
          </a:prstGeom>
          <a:noFill/>
        </p:spPr>
        <p:txBody>
          <a:bodyPr wrap="square" rtlCol="0">
            <a:spAutoFit/>
          </a:bodyPr>
          <a:lstStyle/>
          <a:p>
            <a:r>
              <a:rPr lang="sk-SK" dirty="0" smtClean="0"/>
              <a:t>aritmetický priemer</a:t>
            </a:r>
            <a:endParaRPr lang="sk-SK"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5776" y="4509120"/>
            <a:ext cx="4052825" cy="2158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BlokTextu 17"/>
          <p:cNvSpPr txBox="1"/>
          <p:nvPr/>
        </p:nvSpPr>
        <p:spPr>
          <a:xfrm>
            <a:off x="611560" y="4615968"/>
            <a:ext cx="1800200" cy="1477328"/>
          </a:xfrm>
          <a:prstGeom prst="rect">
            <a:avLst/>
          </a:prstGeom>
          <a:noFill/>
        </p:spPr>
        <p:txBody>
          <a:bodyPr wrap="square" rtlCol="0">
            <a:spAutoFit/>
          </a:bodyPr>
          <a:lstStyle/>
          <a:p>
            <a:r>
              <a:rPr lang="sk-SK" dirty="0" smtClean="0"/>
              <a:t>Kúsky EEG, ktoré boli namerané po tom, čo zaznel obyčajný tón</a:t>
            </a:r>
            <a:endParaRPr lang="sk-SK" dirty="0"/>
          </a:p>
        </p:txBody>
      </p:sp>
      <p:sp>
        <p:nvSpPr>
          <p:cNvPr id="19" name="BlokTextu 18"/>
          <p:cNvSpPr txBox="1"/>
          <p:nvPr/>
        </p:nvSpPr>
        <p:spPr>
          <a:xfrm>
            <a:off x="6802994" y="4437112"/>
            <a:ext cx="1441414" cy="1477328"/>
          </a:xfrm>
          <a:prstGeom prst="rect">
            <a:avLst/>
          </a:prstGeom>
          <a:noFill/>
        </p:spPr>
        <p:txBody>
          <a:bodyPr wrap="square" rtlCol="0">
            <a:spAutoFit/>
          </a:bodyPr>
          <a:lstStyle/>
          <a:p>
            <a:r>
              <a:rPr lang="sk-SK" dirty="0" smtClean="0"/>
              <a:t>Kúsky EEG, ktoré boli namerané po tom, čo zaznel stimul</a:t>
            </a:r>
            <a:endParaRPr lang="sk-SK" dirty="0"/>
          </a:p>
        </p:txBody>
      </p:sp>
    </p:spTree>
    <p:extLst>
      <p:ext uri="{BB962C8B-B14F-4D97-AF65-F5344CB8AC3E}">
        <p14:creationId xmlns:p14="http://schemas.microsoft.com/office/powerpoint/2010/main" val="4245718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https://chalgrenenterprises.com/images/0433-1010x606/4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492896"/>
            <a:ext cx="3248476" cy="1949086"/>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p:cNvSpPr>
            <a:spLocks noGrp="1"/>
          </p:cNvSpPr>
          <p:nvPr>
            <p:ph type="title"/>
          </p:nvPr>
        </p:nvSpPr>
        <p:spPr>
          <a:xfrm>
            <a:off x="460375" y="178106"/>
            <a:ext cx="8229600" cy="706090"/>
          </a:xfrm>
        </p:spPr>
        <p:txBody>
          <a:bodyPr>
            <a:normAutofit fontScale="90000"/>
          </a:bodyPr>
          <a:lstStyle/>
          <a:p>
            <a:r>
              <a:rPr lang="sk-SK" dirty="0" smtClean="0"/>
              <a:t>Použitý materiál </a:t>
            </a:r>
            <a:endParaRPr lang="sk-SK" dirty="0"/>
          </a:p>
        </p:txBody>
      </p:sp>
      <p:sp>
        <p:nvSpPr>
          <p:cNvPr id="3" name="Zástupný symbol obsahu 2"/>
          <p:cNvSpPr>
            <a:spLocks noGrp="1"/>
          </p:cNvSpPr>
          <p:nvPr>
            <p:ph idx="1"/>
          </p:nvPr>
        </p:nvSpPr>
        <p:spPr>
          <a:xfrm>
            <a:off x="457200" y="980728"/>
            <a:ext cx="8229600" cy="5145435"/>
          </a:xfrm>
        </p:spPr>
        <p:txBody>
          <a:bodyPr>
            <a:noAutofit/>
          </a:bodyPr>
          <a:lstStyle/>
          <a:p>
            <a:r>
              <a:rPr lang="sk-SK" sz="2400" dirty="0" err="1" smtClean="0"/>
              <a:t>BioRadio</a:t>
            </a:r>
            <a:r>
              <a:rPr lang="sk-SK" sz="2400" dirty="0"/>
              <a:t> </a:t>
            </a:r>
            <a:r>
              <a:rPr lang="sk-SK" sz="2400" dirty="0" smtClean="0"/>
              <a:t>+ softvér </a:t>
            </a:r>
            <a:r>
              <a:rPr lang="sk-SK" sz="2400" dirty="0" err="1" smtClean="0"/>
              <a:t>BioCapture</a:t>
            </a:r>
            <a:r>
              <a:rPr lang="sk-SK" sz="2400" dirty="0" smtClean="0"/>
              <a:t>: </a:t>
            </a:r>
            <a:r>
              <a:rPr lang="sk-SK" sz="2000" dirty="0" smtClean="0"/>
              <a:t>je prenosné zariadenie s programovateľnými kanálmi, slúži na zaznamenávanie rôznych elektrických signálov po celom ľudskom tele. Je od firmy </a:t>
            </a:r>
            <a:r>
              <a:rPr lang="sk-SK" sz="2000" dirty="0" err="1" smtClean="0"/>
              <a:t>Great</a:t>
            </a:r>
            <a:r>
              <a:rPr lang="sk-SK" sz="2000" dirty="0" smtClean="0"/>
              <a:t> </a:t>
            </a:r>
            <a:r>
              <a:rPr lang="sk-SK" sz="2000" dirty="0" err="1" smtClean="0"/>
              <a:t>Lakes</a:t>
            </a:r>
            <a:r>
              <a:rPr lang="sk-SK" sz="2000" dirty="0" smtClean="0"/>
              <a:t> </a:t>
            </a:r>
            <a:r>
              <a:rPr lang="sk-SK" sz="2000" dirty="0" err="1" smtClean="0"/>
              <a:t>NeuroTechnologies</a:t>
            </a:r>
            <a:r>
              <a:rPr lang="sk-SK" sz="2000" dirty="0" smtClean="0"/>
              <a:t>. Dodáva sa s viacerými softvérmi na analyzovanie dát a rušenie šumu. </a:t>
            </a:r>
          </a:p>
          <a:p>
            <a:r>
              <a:rPr lang="sk-SK" sz="2400" dirty="0" smtClean="0"/>
              <a:t>Vodivý gél Ten20 </a:t>
            </a:r>
            <a:r>
              <a:rPr lang="sk-SK" sz="2400" dirty="0" err="1"/>
              <a:t>c</a:t>
            </a:r>
            <a:r>
              <a:rPr lang="sk-SK" sz="2400" dirty="0" err="1" smtClean="0"/>
              <a:t>onductive</a:t>
            </a:r>
            <a:endParaRPr lang="sk-SK" sz="2400" dirty="0" smtClean="0"/>
          </a:p>
          <a:p>
            <a:r>
              <a:rPr lang="sk-SK" sz="2400" dirty="0" smtClean="0"/>
              <a:t>Čistiaci gél </a:t>
            </a:r>
            <a:r>
              <a:rPr lang="sk-SK" sz="2400" dirty="0" err="1"/>
              <a:t>N</a:t>
            </a:r>
            <a:r>
              <a:rPr lang="sk-SK" sz="2400" dirty="0" err="1" smtClean="0"/>
              <a:t>uprep</a:t>
            </a:r>
            <a:r>
              <a:rPr lang="sk-SK" sz="2400" dirty="0" smtClean="0"/>
              <a:t> </a:t>
            </a:r>
          </a:p>
          <a:p>
            <a:r>
              <a:rPr lang="sk-SK" sz="2400" dirty="0" smtClean="0"/>
              <a:t>Pozlátené elektródy </a:t>
            </a:r>
            <a:r>
              <a:rPr lang="sk-SK" sz="2400" dirty="0" err="1" smtClean="0"/>
              <a:t>Chalgren</a:t>
            </a:r>
            <a:endParaRPr lang="sk-SK" sz="2400" dirty="0" smtClean="0"/>
          </a:p>
          <a:p>
            <a:r>
              <a:rPr lang="sk-SK" sz="2400" dirty="0"/>
              <a:t>Gázy</a:t>
            </a:r>
          </a:p>
          <a:p>
            <a:r>
              <a:rPr lang="sk-SK" sz="2400" dirty="0"/>
              <a:t>Reproduktor </a:t>
            </a:r>
            <a:r>
              <a:rPr lang="sk-SK" sz="2400" dirty="0" smtClean="0"/>
              <a:t> + mikrofón </a:t>
            </a:r>
          </a:p>
          <a:p>
            <a:r>
              <a:rPr lang="sk-SK" sz="2400" dirty="0" smtClean="0"/>
              <a:t>Notebook + </a:t>
            </a:r>
            <a:r>
              <a:rPr lang="sk-SK" sz="2400" dirty="0" err="1" smtClean="0"/>
              <a:t>Java</a:t>
            </a:r>
            <a:r>
              <a:rPr lang="sk-SK" sz="2400" dirty="0" smtClean="0"/>
              <a:t> + Excel</a:t>
            </a:r>
          </a:p>
          <a:p>
            <a:r>
              <a:rPr lang="sk-SK" sz="2400" dirty="0" err="1" smtClean="0"/>
              <a:t>Arduino</a:t>
            </a:r>
            <a:r>
              <a:rPr lang="sk-SK" sz="2400" dirty="0" smtClean="0"/>
              <a:t> </a:t>
            </a:r>
            <a:r>
              <a:rPr lang="sk-SK" sz="2400" dirty="0" err="1" smtClean="0"/>
              <a:t>Uno</a:t>
            </a:r>
            <a:r>
              <a:rPr lang="sk-SK" sz="2400" dirty="0"/>
              <a:t> </a:t>
            </a:r>
            <a:r>
              <a:rPr lang="sk-SK" sz="2400" dirty="0" smtClean="0"/>
              <a:t>+ obvod reálneho času ZS-042 s DS3231</a:t>
            </a:r>
          </a:p>
          <a:p>
            <a:r>
              <a:rPr lang="sk-SK" sz="2400" dirty="0" err="1" smtClean="0"/>
              <a:t>Breadboard</a:t>
            </a:r>
            <a:r>
              <a:rPr lang="sk-SK" sz="2400" dirty="0" smtClean="0"/>
              <a:t> a prepojovacie káble</a:t>
            </a:r>
          </a:p>
          <a:p>
            <a:r>
              <a:rPr lang="sk-SK" sz="2400" dirty="0" smtClean="0"/>
              <a:t>Elektronické súčiastky (</a:t>
            </a:r>
            <a:r>
              <a:rPr lang="sk-SK" sz="2400" dirty="0" err="1" smtClean="0"/>
              <a:t>rezistory</a:t>
            </a:r>
            <a:r>
              <a:rPr lang="sk-SK" sz="2400" dirty="0" smtClean="0"/>
              <a:t>, konektory)</a:t>
            </a:r>
          </a:p>
        </p:txBody>
      </p:sp>
      <p:pic>
        <p:nvPicPr>
          <p:cNvPr id="1026" name="Picture 2" descr="VÃ½sledok vyhÄ¾adÃ¡vania obrÃ¡zkov pre dopyt biorad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2636910"/>
            <a:ext cx="2088232" cy="275646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úvisiaci obrázo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84164" y="4140394"/>
            <a:ext cx="1252983" cy="125298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Výsledok vyhľadávania obrázkov pre dopyt arduino un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5" name="AutoShape 6" descr="Výsledok vyhľadávania obrázkov pre dopyt arduino un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6" name="AutoShape 8" descr="Výsledok vyhľadávania obrázkov pre dopyt arduino un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pic>
        <p:nvPicPr>
          <p:cNvPr id="9" name="Picture 6" descr="Výsledok vyhľadávania obrázkov pre dopyt arduino un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61663" y="5337460"/>
            <a:ext cx="1516673" cy="1516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128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VÃ½sledok vyhÄ¾adÃ¡vania obrÃ¡zkov pre dopyt eeg vlny"/>
          <p:cNvPicPr>
            <a:picLocks noChangeAspect="1" noChangeArrowheads="1"/>
          </p:cNvPicPr>
          <p:nvPr/>
        </p:nvPicPr>
        <p:blipFill rotWithShape="1">
          <a:blip r:embed="rId2">
            <a:extLst>
              <a:ext uri="{28A0092B-C50C-407E-A947-70E740481C1C}">
                <a14:useLocalDpi xmlns:a14="http://schemas.microsoft.com/office/drawing/2010/main" val="0"/>
              </a:ext>
            </a:extLst>
          </a:blip>
          <a:srcRect l="23548" t="20313" r="15476" b="72099"/>
          <a:stretch/>
        </p:blipFill>
        <p:spPr bwMode="auto">
          <a:xfrm>
            <a:off x="60538" y="3125115"/>
            <a:ext cx="8964488" cy="395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Rovná spojnica 4"/>
          <p:cNvCxnSpPr/>
          <p:nvPr/>
        </p:nvCxnSpPr>
        <p:spPr>
          <a:xfrm>
            <a:off x="312058" y="2577295"/>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6" name="Rovná spojnica 5"/>
          <p:cNvCxnSpPr/>
          <p:nvPr/>
        </p:nvCxnSpPr>
        <p:spPr>
          <a:xfrm>
            <a:off x="1752218" y="2577295"/>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7" name="Rovná spojnica 6"/>
          <p:cNvCxnSpPr/>
          <p:nvPr/>
        </p:nvCxnSpPr>
        <p:spPr>
          <a:xfrm>
            <a:off x="3192378" y="2577295"/>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8" name="Rovná spojnica 7"/>
          <p:cNvCxnSpPr/>
          <p:nvPr/>
        </p:nvCxnSpPr>
        <p:spPr>
          <a:xfrm>
            <a:off x="4599005" y="2566923"/>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9" name="Rovná spojnica 8"/>
          <p:cNvCxnSpPr/>
          <p:nvPr/>
        </p:nvCxnSpPr>
        <p:spPr>
          <a:xfrm>
            <a:off x="6072698" y="2566923"/>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10" name="Rovná spojnica 9"/>
          <p:cNvCxnSpPr/>
          <p:nvPr/>
        </p:nvCxnSpPr>
        <p:spPr>
          <a:xfrm>
            <a:off x="7512858" y="2566923"/>
            <a:ext cx="0" cy="1512168"/>
          </a:xfrm>
          <a:prstGeom prst="line">
            <a:avLst/>
          </a:prstGeom>
        </p:spPr>
        <p:style>
          <a:lnRef idx="2">
            <a:schemeClr val="dk1"/>
          </a:lnRef>
          <a:fillRef idx="0">
            <a:schemeClr val="dk1"/>
          </a:fillRef>
          <a:effectRef idx="1">
            <a:schemeClr val="dk1"/>
          </a:effectRef>
          <a:fontRef idx="minor">
            <a:schemeClr val="tx1"/>
          </a:fontRef>
        </p:style>
      </p:cxnSp>
      <p:sp>
        <p:nvSpPr>
          <p:cNvPr id="11" name="BlokTextu 10"/>
          <p:cNvSpPr txBox="1"/>
          <p:nvPr/>
        </p:nvSpPr>
        <p:spPr>
          <a:xfrm>
            <a:off x="672098" y="2721311"/>
            <a:ext cx="576064" cy="369332"/>
          </a:xfrm>
          <a:prstGeom prst="rect">
            <a:avLst/>
          </a:prstGeom>
          <a:noFill/>
        </p:spPr>
        <p:txBody>
          <a:bodyPr wrap="square" rtlCol="0">
            <a:spAutoFit/>
          </a:bodyPr>
          <a:lstStyle/>
          <a:p>
            <a:r>
              <a:rPr lang="sk-SK" dirty="0"/>
              <a:t>1</a:t>
            </a:r>
            <a:r>
              <a:rPr lang="sk-SK" dirty="0" smtClean="0"/>
              <a:t>s</a:t>
            </a:r>
            <a:endParaRPr lang="sk-SK" dirty="0"/>
          </a:p>
        </p:txBody>
      </p:sp>
      <p:sp>
        <p:nvSpPr>
          <p:cNvPr id="12" name="BlokTextu 11"/>
          <p:cNvSpPr txBox="1"/>
          <p:nvPr/>
        </p:nvSpPr>
        <p:spPr>
          <a:xfrm>
            <a:off x="2114083" y="2719521"/>
            <a:ext cx="576064" cy="369332"/>
          </a:xfrm>
          <a:prstGeom prst="rect">
            <a:avLst/>
          </a:prstGeom>
          <a:noFill/>
        </p:spPr>
        <p:txBody>
          <a:bodyPr wrap="square" rtlCol="0">
            <a:spAutoFit/>
          </a:bodyPr>
          <a:lstStyle/>
          <a:p>
            <a:r>
              <a:rPr lang="sk-SK" dirty="0" smtClean="0"/>
              <a:t>1s</a:t>
            </a:r>
            <a:endParaRPr lang="sk-SK" dirty="0"/>
          </a:p>
        </p:txBody>
      </p:sp>
      <p:sp>
        <p:nvSpPr>
          <p:cNvPr id="13" name="BlokTextu 12"/>
          <p:cNvSpPr txBox="1"/>
          <p:nvPr/>
        </p:nvSpPr>
        <p:spPr>
          <a:xfrm>
            <a:off x="3552418" y="2720416"/>
            <a:ext cx="576064" cy="369332"/>
          </a:xfrm>
          <a:prstGeom prst="rect">
            <a:avLst/>
          </a:prstGeom>
          <a:noFill/>
        </p:spPr>
        <p:txBody>
          <a:bodyPr wrap="square" rtlCol="0">
            <a:spAutoFit/>
          </a:bodyPr>
          <a:lstStyle/>
          <a:p>
            <a:r>
              <a:rPr lang="sk-SK" dirty="0"/>
              <a:t>1</a:t>
            </a:r>
            <a:r>
              <a:rPr lang="sk-SK" dirty="0" smtClean="0"/>
              <a:t>s</a:t>
            </a:r>
            <a:endParaRPr lang="sk-SK" dirty="0"/>
          </a:p>
        </p:txBody>
      </p:sp>
      <p:sp>
        <p:nvSpPr>
          <p:cNvPr id="14" name="BlokTextu 13"/>
          <p:cNvSpPr txBox="1"/>
          <p:nvPr/>
        </p:nvSpPr>
        <p:spPr>
          <a:xfrm>
            <a:off x="4920570" y="2720416"/>
            <a:ext cx="576064" cy="369332"/>
          </a:xfrm>
          <a:prstGeom prst="rect">
            <a:avLst/>
          </a:prstGeom>
          <a:noFill/>
        </p:spPr>
        <p:txBody>
          <a:bodyPr wrap="square" rtlCol="0">
            <a:spAutoFit/>
          </a:bodyPr>
          <a:lstStyle/>
          <a:p>
            <a:r>
              <a:rPr lang="sk-SK" dirty="0"/>
              <a:t>1</a:t>
            </a:r>
            <a:r>
              <a:rPr lang="sk-SK" dirty="0" smtClean="0"/>
              <a:t>s</a:t>
            </a:r>
            <a:endParaRPr lang="sk-SK" dirty="0"/>
          </a:p>
        </p:txBody>
      </p:sp>
      <p:sp>
        <p:nvSpPr>
          <p:cNvPr id="15" name="BlokTextu 14"/>
          <p:cNvSpPr txBox="1"/>
          <p:nvPr/>
        </p:nvSpPr>
        <p:spPr>
          <a:xfrm>
            <a:off x="6432738" y="2721311"/>
            <a:ext cx="576064" cy="369332"/>
          </a:xfrm>
          <a:prstGeom prst="rect">
            <a:avLst/>
          </a:prstGeom>
          <a:noFill/>
        </p:spPr>
        <p:txBody>
          <a:bodyPr wrap="square" rtlCol="0">
            <a:spAutoFit/>
          </a:bodyPr>
          <a:lstStyle/>
          <a:p>
            <a:r>
              <a:rPr lang="sk-SK" dirty="0"/>
              <a:t>1</a:t>
            </a:r>
            <a:r>
              <a:rPr lang="sk-SK" dirty="0" smtClean="0"/>
              <a:t>s</a:t>
            </a:r>
            <a:endParaRPr lang="sk-SK" dirty="0"/>
          </a:p>
        </p:txBody>
      </p:sp>
      <p:sp>
        <p:nvSpPr>
          <p:cNvPr id="29" name="BlokTextu 28"/>
          <p:cNvSpPr txBox="1"/>
          <p:nvPr/>
        </p:nvSpPr>
        <p:spPr>
          <a:xfrm>
            <a:off x="963992" y="175887"/>
            <a:ext cx="7036503" cy="707886"/>
          </a:xfrm>
          <a:prstGeom prst="rect">
            <a:avLst/>
          </a:prstGeom>
          <a:noFill/>
        </p:spPr>
        <p:txBody>
          <a:bodyPr wrap="square" rtlCol="0">
            <a:spAutoFit/>
          </a:bodyPr>
          <a:lstStyle>
            <a:defPPr>
              <a:defRPr lang="sk-SK"/>
            </a:defPPr>
            <a:lvl1pPr algn="ctr">
              <a:defRPr sz="4000"/>
            </a:lvl1pPr>
          </a:lstStyle>
          <a:p>
            <a:r>
              <a:rPr lang="sk-SK" sz="3600" dirty="0"/>
              <a:t>Princíp</a:t>
            </a:r>
            <a:r>
              <a:rPr lang="sk-SK" dirty="0"/>
              <a:t> </a:t>
            </a:r>
            <a:r>
              <a:rPr lang="sk-SK" sz="3600" dirty="0"/>
              <a:t>merania</a:t>
            </a:r>
            <a:r>
              <a:rPr lang="sk-SK" dirty="0"/>
              <a:t> </a:t>
            </a:r>
            <a:r>
              <a:rPr lang="sk-SK" sz="3600" dirty="0"/>
              <a:t>P300</a:t>
            </a:r>
            <a:endParaRPr lang="sk-SK" dirty="0"/>
          </a:p>
        </p:txBody>
      </p:sp>
      <p:sp>
        <p:nvSpPr>
          <p:cNvPr id="30" name="BlokTextu 29"/>
          <p:cNvSpPr txBox="1"/>
          <p:nvPr/>
        </p:nvSpPr>
        <p:spPr>
          <a:xfrm>
            <a:off x="60538" y="2132856"/>
            <a:ext cx="720080" cy="369332"/>
          </a:xfrm>
          <a:prstGeom prst="rect">
            <a:avLst/>
          </a:prstGeom>
          <a:noFill/>
        </p:spPr>
        <p:txBody>
          <a:bodyPr wrap="square" rtlCol="0">
            <a:spAutoFit/>
          </a:bodyPr>
          <a:lstStyle/>
          <a:p>
            <a:r>
              <a:rPr lang="sk-SK" dirty="0" smtClean="0"/>
              <a:t>tón</a:t>
            </a:r>
            <a:endParaRPr lang="sk-SK" dirty="0"/>
          </a:p>
        </p:txBody>
      </p:sp>
      <p:sp>
        <p:nvSpPr>
          <p:cNvPr id="31" name="BlokTextu 30"/>
          <p:cNvSpPr txBox="1"/>
          <p:nvPr/>
        </p:nvSpPr>
        <p:spPr>
          <a:xfrm>
            <a:off x="8055389" y="2676501"/>
            <a:ext cx="969637" cy="646331"/>
          </a:xfrm>
          <a:prstGeom prst="rect">
            <a:avLst/>
          </a:prstGeom>
          <a:noFill/>
        </p:spPr>
        <p:txBody>
          <a:bodyPr wrap="square" rtlCol="0">
            <a:spAutoFit/>
          </a:bodyPr>
          <a:lstStyle/>
          <a:p>
            <a:r>
              <a:rPr lang="sk-SK" dirty="0" smtClean="0"/>
              <a:t>EEG signál</a:t>
            </a:r>
            <a:endParaRPr lang="sk-SK" dirty="0"/>
          </a:p>
        </p:txBody>
      </p:sp>
      <p:sp>
        <p:nvSpPr>
          <p:cNvPr id="34" name="BlokTextu 33"/>
          <p:cNvSpPr txBox="1"/>
          <p:nvPr/>
        </p:nvSpPr>
        <p:spPr>
          <a:xfrm>
            <a:off x="94071" y="883773"/>
            <a:ext cx="5114531" cy="369332"/>
          </a:xfrm>
          <a:prstGeom prst="rect">
            <a:avLst/>
          </a:prstGeom>
          <a:noFill/>
        </p:spPr>
        <p:txBody>
          <a:bodyPr wrap="square" rtlCol="0">
            <a:spAutoFit/>
          </a:bodyPr>
          <a:lstStyle/>
          <a:p>
            <a:endParaRPr lang="sk-SK" dirty="0"/>
          </a:p>
        </p:txBody>
      </p:sp>
      <p:grpSp>
        <p:nvGrpSpPr>
          <p:cNvPr id="3" name="Skupina 2"/>
          <p:cNvGrpSpPr/>
          <p:nvPr/>
        </p:nvGrpSpPr>
        <p:grpSpPr>
          <a:xfrm>
            <a:off x="94071" y="4354022"/>
            <a:ext cx="8964488" cy="2575067"/>
            <a:chOff x="94071" y="4354022"/>
            <a:chExt cx="8964488" cy="2575067"/>
          </a:xfrm>
        </p:grpSpPr>
        <p:pic>
          <p:nvPicPr>
            <p:cNvPr id="16" name="Picture 4" descr="VÃ½sledok vyhÄ¾adÃ¡vania obrÃ¡zkov pre dopyt eeg vlny"/>
            <p:cNvPicPr>
              <a:picLocks noChangeAspect="1" noChangeArrowheads="1"/>
            </p:cNvPicPr>
            <p:nvPr/>
          </p:nvPicPr>
          <p:blipFill rotWithShape="1">
            <a:blip r:embed="rId2">
              <a:extLst>
                <a:ext uri="{28A0092B-C50C-407E-A947-70E740481C1C}">
                  <a14:useLocalDpi xmlns:a14="http://schemas.microsoft.com/office/drawing/2010/main" val="0"/>
                </a:ext>
              </a:extLst>
            </a:blip>
            <a:srcRect l="23548" t="20313" r="15476" b="72099"/>
            <a:stretch/>
          </p:blipFill>
          <p:spPr bwMode="auto">
            <a:xfrm>
              <a:off x="94071" y="5393367"/>
              <a:ext cx="8964488" cy="395785"/>
            </a:xfrm>
            <a:prstGeom prst="rect">
              <a:avLst/>
            </a:prstGeom>
            <a:solidFill>
              <a:schemeClr val="tx2">
                <a:lumMod val="40000"/>
                <a:lumOff val="60000"/>
                <a:alpha val="36000"/>
              </a:schemeClr>
            </a:solidFill>
            <a:ln>
              <a:noFill/>
            </a:ln>
            <a:extLst/>
          </p:spPr>
        </p:pic>
        <p:cxnSp>
          <p:nvCxnSpPr>
            <p:cNvPr id="17" name="Rovná spojnica 16"/>
            <p:cNvCxnSpPr/>
            <p:nvPr/>
          </p:nvCxnSpPr>
          <p:spPr>
            <a:xfrm>
              <a:off x="345591" y="4845547"/>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18" name="Rovná spojnica 17"/>
            <p:cNvCxnSpPr/>
            <p:nvPr/>
          </p:nvCxnSpPr>
          <p:spPr>
            <a:xfrm>
              <a:off x="1785751" y="4845547"/>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19" name="Rovná spojnica 18"/>
            <p:cNvCxnSpPr/>
            <p:nvPr/>
          </p:nvCxnSpPr>
          <p:spPr>
            <a:xfrm>
              <a:off x="3225911" y="4845547"/>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20" name="Rovná spojnica 19"/>
            <p:cNvCxnSpPr/>
            <p:nvPr/>
          </p:nvCxnSpPr>
          <p:spPr>
            <a:xfrm>
              <a:off x="4632538" y="4835175"/>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21" name="Rovná spojnica 20"/>
            <p:cNvCxnSpPr/>
            <p:nvPr/>
          </p:nvCxnSpPr>
          <p:spPr>
            <a:xfrm>
              <a:off x="6106231" y="4835175"/>
              <a:ext cx="0" cy="1512168"/>
            </a:xfrm>
            <a:prstGeom prst="line">
              <a:avLst/>
            </a:prstGeom>
          </p:spPr>
          <p:style>
            <a:lnRef idx="2">
              <a:schemeClr val="dk1"/>
            </a:lnRef>
            <a:fillRef idx="0">
              <a:schemeClr val="dk1"/>
            </a:fillRef>
            <a:effectRef idx="1">
              <a:schemeClr val="dk1"/>
            </a:effectRef>
            <a:fontRef idx="minor">
              <a:schemeClr val="tx1"/>
            </a:fontRef>
          </p:style>
        </p:cxnSp>
        <p:cxnSp>
          <p:nvCxnSpPr>
            <p:cNvPr id="22" name="Rovná spojnica 21"/>
            <p:cNvCxnSpPr/>
            <p:nvPr/>
          </p:nvCxnSpPr>
          <p:spPr>
            <a:xfrm>
              <a:off x="7546391" y="4835175"/>
              <a:ext cx="0" cy="1512168"/>
            </a:xfrm>
            <a:prstGeom prst="line">
              <a:avLst/>
            </a:prstGeom>
          </p:spPr>
          <p:style>
            <a:lnRef idx="2">
              <a:schemeClr val="dk1"/>
            </a:lnRef>
            <a:fillRef idx="0">
              <a:schemeClr val="dk1"/>
            </a:fillRef>
            <a:effectRef idx="1">
              <a:schemeClr val="dk1"/>
            </a:effectRef>
            <a:fontRef idx="minor">
              <a:schemeClr val="tx1"/>
            </a:fontRef>
          </p:style>
        </p:cxnSp>
        <p:sp>
          <p:nvSpPr>
            <p:cNvPr id="23" name="Obdĺžnik 22"/>
            <p:cNvSpPr/>
            <p:nvPr/>
          </p:nvSpPr>
          <p:spPr>
            <a:xfrm>
              <a:off x="3225911" y="5421611"/>
              <a:ext cx="1406627" cy="367541"/>
            </a:xfrm>
            <a:prstGeom prst="rect">
              <a:avLst/>
            </a:prstGeom>
            <a:solidFill>
              <a:schemeClr val="tx2">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4" name="Obdĺžnik 23"/>
            <p:cNvSpPr/>
            <p:nvPr/>
          </p:nvSpPr>
          <p:spPr>
            <a:xfrm>
              <a:off x="349106" y="5421611"/>
              <a:ext cx="1406627" cy="367541"/>
            </a:xfrm>
            <a:prstGeom prst="rect">
              <a:avLst/>
            </a:prstGeom>
            <a:solidFill>
              <a:schemeClr val="tx2">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5" name="Obdĺžnik 24"/>
            <p:cNvSpPr/>
            <p:nvPr/>
          </p:nvSpPr>
          <p:spPr>
            <a:xfrm>
              <a:off x="1819284" y="5417860"/>
              <a:ext cx="1406627" cy="367541"/>
            </a:xfrm>
            <a:prstGeom prst="rect">
              <a:avLst/>
            </a:prstGeom>
            <a:solidFill>
              <a:schemeClr val="accent2">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6" name="Obdĺžnik 25"/>
            <p:cNvSpPr/>
            <p:nvPr/>
          </p:nvSpPr>
          <p:spPr>
            <a:xfrm>
              <a:off x="7573301" y="5407488"/>
              <a:ext cx="1406627" cy="367541"/>
            </a:xfrm>
            <a:prstGeom prst="rect">
              <a:avLst/>
            </a:prstGeom>
            <a:solidFill>
              <a:schemeClr val="accent2">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7" name="Obdĺžnik 26"/>
            <p:cNvSpPr/>
            <p:nvPr/>
          </p:nvSpPr>
          <p:spPr>
            <a:xfrm>
              <a:off x="4699604" y="5421611"/>
              <a:ext cx="1406627" cy="367541"/>
            </a:xfrm>
            <a:prstGeom prst="rect">
              <a:avLst/>
            </a:prstGeom>
            <a:solidFill>
              <a:schemeClr val="tx2">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8" name="Obdĺžnik 27"/>
            <p:cNvSpPr/>
            <p:nvPr/>
          </p:nvSpPr>
          <p:spPr>
            <a:xfrm>
              <a:off x="6096653" y="5421611"/>
              <a:ext cx="1406627" cy="367541"/>
            </a:xfrm>
            <a:prstGeom prst="rect">
              <a:avLst/>
            </a:prstGeom>
            <a:solidFill>
              <a:schemeClr val="tx2">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2" name="BlokTextu 31"/>
            <p:cNvSpPr txBox="1"/>
            <p:nvPr/>
          </p:nvSpPr>
          <p:spPr>
            <a:xfrm>
              <a:off x="2053545" y="4761157"/>
              <a:ext cx="1078295" cy="646331"/>
            </a:xfrm>
            <a:prstGeom prst="rect">
              <a:avLst/>
            </a:prstGeom>
            <a:noFill/>
          </p:spPr>
          <p:txBody>
            <a:bodyPr wrap="square" rtlCol="0">
              <a:spAutoFit/>
            </a:bodyPr>
            <a:lstStyle/>
            <a:p>
              <a:r>
                <a:rPr lang="sk-SK" dirty="0" smtClean="0"/>
                <a:t>Po stimule</a:t>
              </a:r>
              <a:endParaRPr lang="sk-SK" dirty="0"/>
            </a:p>
          </p:txBody>
        </p:sp>
        <p:sp>
          <p:nvSpPr>
            <p:cNvPr id="33" name="BlokTextu 32"/>
            <p:cNvSpPr txBox="1"/>
            <p:nvPr/>
          </p:nvSpPr>
          <p:spPr>
            <a:xfrm>
              <a:off x="523444" y="4798893"/>
              <a:ext cx="1174306" cy="646331"/>
            </a:xfrm>
            <a:prstGeom prst="rect">
              <a:avLst/>
            </a:prstGeom>
            <a:noFill/>
          </p:spPr>
          <p:txBody>
            <a:bodyPr wrap="square" rtlCol="0">
              <a:spAutoFit/>
            </a:bodyPr>
            <a:lstStyle/>
            <a:p>
              <a:r>
                <a:rPr lang="sk-SK" dirty="0" smtClean="0"/>
                <a:t>Po obyčaj. tóne</a:t>
              </a:r>
              <a:endParaRPr lang="sk-SK" dirty="0"/>
            </a:p>
          </p:txBody>
        </p:sp>
        <p:grpSp>
          <p:nvGrpSpPr>
            <p:cNvPr id="2" name="Skupina 1"/>
            <p:cNvGrpSpPr/>
            <p:nvPr/>
          </p:nvGrpSpPr>
          <p:grpSpPr>
            <a:xfrm flipV="1">
              <a:off x="352845" y="6332327"/>
              <a:ext cx="7688133" cy="596762"/>
              <a:chOff x="345591" y="4296867"/>
              <a:chExt cx="7688133" cy="596762"/>
            </a:xfrm>
          </p:grpSpPr>
          <p:pic>
            <p:nvPicPr>
              <p:cNvPr id="38" name="Picture 2" descr="VÃ½sledok vyhÄ¾adÃ¡vania obrÃ¡zkov pre dopyt noÅ¾nic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45591" y="4296867"/>
                <a:ext cx="548680" cy="54868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VÃ½sledok vyhÄ¾adÃ¡vania obrÃ¡zkov pre dopyt noÅ¾nic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90496" y="4344949"/>
                <a:ext cx="548680" cy="54868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VÃ½sledok vyhÄ¾adÃ¡vania obrÃ¡zkov pre dopyt noÅ¾nic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192378" y="4344949"/>
                <a:ext cx="548680" cy="54868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VÃ½sledok vyhÄ¾adÃ¡vania obrÃ¡zkov pre dopyt noÅ¾nic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542782" y="4344949"/>
                <a:ext cx="548680" cy="54868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VÃ½sledok vyhÄ¾adÃ¡vania obrÃ¡zkov pre dopyt noÅ¾nic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072698" y="4344949"/>
                <a:ext cx="548680" cy="5486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VÃ½sledok vyhÄ¾adÃ¡vania obrÃ¡zkov pre dopyt noÅ¾nic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485044" y="4344949"/>
                <a:ext cx="548680" cy="548680"/>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BlokTextu 51"/>
            <p:cNvSpPr txBox="1"/>
            <p:nvPr/>
          </p:nvSpPr>
          <p:spPr>
            <a:xfrm>
              <a:off x="179512" y="4355812"/>
              <a:ext cx="576064" cy="584775"/>
            </a:xfrm>
            <a:prstGeom prst="rect">
              <a:avLst/>
            </a:prstGeom>
            <a:noFill/>
          </p:spPr>
          <p:txBody>
            <a:bodyPr wrap="square" rtlCol="0">
              <a:spAutoFit/>
            </a:bodyPr>
            <a:lstStyle/>
            <a:p>
              <a:r>
                <a:rPr lang="sk-SK" sz="3200" dirty="0"/>
                <a:t>O</a:t>
              </a:r>
            </a:p>
          </p:txBody>
        </p:sp>
        <p:sp>
          <p:nvSpPr>
            <p:cNvPr id="53" name="BlokTextu 52"/>
            <p:cNvSpPr txBox="1"/>
            <p:nvPr/>
          </p:nvSpPr>
          <p:spPr>
            <a:xfrm>
              <a:off x="1621497" y="4354022"/>
              <a:ext cx="576064" cy="584775"/>
            </a:xfrm>
            <a:prstGeom prst="rect">
              <a:avLst/>
            </a:prstGeom>
            <a:noFill/>
          </p:spPr>
          <p:txBody>
            <a:bodyPr wrap="square" rtlCol="0">
              <a:spAutoFit/>
            </a:bodyPr>
            <a:lstStyle/>
            <a:p>
              <a:r>
                <a:rPr lang="sk-SK" sz="3200" dirty="0" smtClean="0"/>
                <a:t>S</a:t>
              </a:r>
              <a:endParaRPr lang="sk-SK" sz="3200" dirty="0"/>
            </a:p>
          </p:txBody>
        </p:sp>
        <p:sp>
          <p:nvSpPr>
            <p:cNvPr id="54" name="BlokTextu 53"/>
            <p:cNvSpPr txBox="1"/>
            <p:nvPr/>
          </p:nvSpPr>
          <p:spPr>
            <a:xfrm>
              <a:off x="3059832" y="4354917"/>
              <a:ext cx="576064" cy="584775"/>
            </a:xfrm>
            <a:prstGeom prst="rect">
              <a:avLst/>
            </a:prstGeom>
            <a:noFill/>
          </p:spPr>
          <p:txBody>
            <a:bodyPr wrap="square" rtlCol="0">
              <a:spAutoFit/>
            </a:bodyPr>
            <a:lstStyle/>
            <a:p>
              <a:r>
                <a:rPr lang="sk-SK" sz="3200" dirty="0" smtClean="0"/>
                <a:t>O</a:t>
              </a:r>
              <a:endParaRPr lang="sk-SK" sz="3200" dirty="0"/>
            </a:p>
          </p:txBody>
        </p:sp>
        <p:sp>
          <p:nvSpPr>
            <p:cNvPr id="55" name="BlokTextu 54"/>
            <p:cNvSpPr txBox="1"/>
            <p:nvPr/>
          </p:nvSpPr>
          <p:spPr>
            <a:xfrm>
              <a:off x="4427984" y="4354917"/>
              <a:ext cx="576064" cy="584775"/>
            </a:xfrm>
            <a:prstGeom prst="rect">
              <a:avLst/>
            </a:prstGeom>
            <a:noFill/>
          </p:spPr>
          <p:txBody>
            <a:bodyPr wrap="square" rtlCol="0">
              <a:spAutoFit/>
            </a:bodyPr>
            <a:lstStyle/>
            <a:p>
              <a:r>
                <a:rPr lang="sk-SK" sz="3200" dirty="0" smtClean="0"/>
                <a:t>O</a:t>
              </a:r>
              <a:endParaRPr lang="sk-SK" sz="3200" dirty="0"/>
            </a:p>
          </p:txBody>
        </p:sp>
        <p:sp>
          <p:nvSpPr>
            <p:cNvPr id="56" name="BlokTextu 55"/>
            <p:cNvSpPr txBox="1"/>
            <p:nvPr/>
          </p:nvSpPr>
          <p:spPr>
            <a:xfrm>
              <a:off x="5940152" y="4355812"/>
              <a:ext cx="576064" cy="584775"/>
            </a:xfrm>
            <a:prstGeom prst="rect">
              <a:avLst/>
            </a:prstGeom>
            <a:noFill/>
          </p:spPr>
          <p:txBody>
            <a:bodyPr wrap="square" rtlCol="0">
              <a:spAutoFit/>
            </a:bodyPr>
            <a:lstStyle/>
            <a:p>
              <a:r>
                <a:rPr lang="sk-SK" sz="3200" dirty="0" smtClean="0"/>
                <a:t>O</a:t>
              </a:r>
              <a:endParaRPr lang="sk-SK" sz="3200" dirty="0"/>
            </a:p>
          </p:txBody>
        </p:sp>
        <p:sp>
          <p:nvSpPr>
            <p:cNvPr id="57" name="BlokTextu 56"/>
            <p:cNvSpPr txBox="1"/>
            <p:nvPr/>
          </p:nvSpPr>
          <p:spPr>
            <a:xfrm>
              <a:off x="7380312" y="4365104"/>
              <a:ext cx="576064" cy="584775"/>
            </a:xfrm>
            <a:prstGeom prst="rect">
              <a:avLst/>
            </a:prstGeom>
            <a:noFill/>
          </p:spPr>
          <p:txBody>
            <a:bodyPr wrap="square" rtlCol="0">
              <a:spAutoFit/>
            </a:bodyPr>
            <a:lstStyle/>
            <a:p>
              <a:r>
                <a:rPr lang="sk-SK" sz="3200" dirty="0" smtClean="0"/>
                <a:t>S</a:t>
              </a:r>
              <a:endParaRPr lang="sk-SK" sz="3200" dirty="0"/>
            </a:p>
          </p:txBody>
        </p:sp>
      </p:grpSp>
    </p:spTree>
    <p:extLst>
      <p:ext uri="{BB962C8B-B14F-4D97-AF65-F5344CB8AC3E}">
        <p14:creationId xmlns:p14="http://schemas.microsoft.com/office/powerpoint/2010/main" val="135716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0" r="6337"/>
          <a:stretch/>
        </p:blipFill>
        <p:spPr bwMode="auto">
          <a:xfrm>
            <a:off x="1233169" y="1384873"/>
            <a:ext cx="2361017" cy="851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3057" t="9844" r="11626" b="6692"/>
          <a:stretch/>
        </p:blipFill>
        <p:spPr bwMode="auto">
          <a:xfrm>
            <a:off x="5147570" y="1384873"/>
            <a:ext cx="2880029" cy="816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208" r="17106" b="12575"/>
          <a:stretch/>
        </p:blipFill>
        <p:spPr bwMode="auto">
          <a:xfrm>
            <a:off x="1232332" y="2244017"/>
            <a:ext cx="2361017" cy="662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2476" r="12052" b="13873"/>
          <a:stretch/>
        </p:blipFill>
        <p:spPr bwMode="auto">
          <a:xfrm>
            <a:off x="1228408" y="3027251"/>
            <a:ext cx="2382695" cy="661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1904" t="41059" r="913" b="31829"/>
          <a:stretch/>
        </p:blipFill>
        <p:spPr bwMode="auto">
          <a:xfrm>
            <a:off x="1221492" y="3858348"/>
            <a:ext cx="2361017" cy="63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p:cNvPicPr>
            <a:picLocks noChangeAspect="1" noChangeArrowheads="1"/>
          </p:cNvPicPr>
          <p:nvPr/>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1354" t="34753" r="1284" b="41052"/>
          <a:stretch/>
        </p:blipFill>
        <p:spPr bwMode="auto">
          <a:xfrm>
            <a:off x="5169421" y="2890984"/>
            <a:ext cx="2880027" cy="752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Skupina 9"/>
          <p:cNvGrpSpPr/>
          <p:nvPr/>
        </p:nvGrpSpPr>
        <p:grpSpPr>
          <a:xfrm>
            <a:off x="979384" y="4803880"/>
            <a:ext cx="2631719" cy="536603"/>
            <a:chOff x="1047339" y="4514860"/>
            <a:chExt cx="1685561" cy="367541"/>
          </a:xfrm>
        </p:grpSpPr>
        <p:pic>
          <p:nvPicPr>
            <p:cNvPr id="11" name="Picture 4" descr="VÃ½sledok vyhÄ¾adÃ¡vania obrÃ¡zkov pre dopyt eeg vlny"/>
            <p:cNvPicPr>
              <a:picLocks noChangeAspect="1" noChangeArrowheads="1"/>
            </p:cNvPicPr>
            <p:nvPr/>
          </p:nvPicPr>
          <p:blipFill rotWithShape="1">
            <a:blip r:embed="rId10">
              <a:extLst>
                <a:ext uri="{28A0092B-C50C-407E-A947-70E740481C1C}">
                  <a14:useLocalDpi xmlns:a14="http://schemas.microsoft.com/office/drawing/2010/main" val="0"/>
                </a:ext>
              </a:extLst>
            </a:blip>
            <a:srcRect l="23548" t="20313" r="65149" b="72099"/>
            <a:stretch/>
          </p:blipFill>
          <p:spPr bwMode="auto">
            <a:xfrm>
              <a:off x="1047339" y="4682399"/>
              <a:ext cx="1661662" cy="151517"/>
            </a:xfrm>
            <a:prstGeom prst="rect">
              <a:avLst/>
            </a:prstGeom>
            <a:noFill/>
            <a:extLst>
              <a:ext uri="{909E8E84-426E-40DD-AFC4-6F175D3DCCD1}">
                <a14:hiddenFill xmlns:a14="http://schemas.microsoft.com/office/drawing/2010/main">
                  <a:solidFill>
                    <a:srgbClr val="FFFFFF"/>
                  </a:solidFill>
                </a14:hiddenFill>
              </a:ext>
            </a:extLst>
          </p:spPr>
        </p:pic>
        <p:sp>
          <p:nvSpPr>
            <p:cNvPr id="12" name="Obdĺžnik 11"/>
            <p:cNvSpPr/>
            <p:nvPr/>
          </p:nvSpPr>
          <p:spPr>
            <a:xfrm>
              <a:off x="1226769" y="4514860"/>
              <a:ext cx="1506131" cy="367541"/>
            </a:xfrm>
            <a:prstGeom prst="rect">
              <a:avLst/>
            </a:prstGeom>
            <a:solidFill>
              <a:schemeClr val="tx2">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cxnSp>
        <p:nvCxnSpPr>
          <p:cNvPr id="13" name="Rovná spojnica 12"/>
          <p:cNvCxnSpPr/>
          <p:nvPr/>
        </p:nvCxnSpPr>
        <p:spPr>
          <a:xfrm>
            <a:off x="892498" y="4653136"/>
            <a:ext cx="7416824"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14" name="Skupina 13"/>
          <p:cNvGrpSpPr/>
          <p:nvPr/>
        </p:nvGrpSpPr>
        <p:grpSpPr>
          <a:xfrm>
            <a:off x="5155403" y="4733094"/>
            <a:ext cx="2880027" cy="536602"/>
            <a:chOff x="3707904" y="4509714"/>
            <a:chExt cx="1595887" cy="372687"/>
          </a:xfrm>
        </p:grpSpPr>
        <p:sp>
          <p:nvSpPr>
            <p:cNvPr id="15" name="Voľná forma 14"/>
            <p:cNvSpPr/>
            <p:nvPr/>
          </p:nvSpPr>
          <p:spPr>
            <a:xfrm>
              <a:off x="3707904" y="4509714"/>
              <a:ext cx="1595887" cy="372687"/>
            </a:xfrm>
            <a:custGeom>
              <a:avLst/>
              <a:gdLst>
                <a:gd name="connsiteX0" fmla="*/ 0 w 1595887"/>
                <a:gd name="connsiteY0" fmla="*/ 379562 h 483079"/>
                <a:gd name="connsiteX1" fmla="*/ 43132 w 1595887"/>
                <a:gd name="connsiteY1" fmla="*/ 345056 h 483079"/>
                <a:gd name="connsiteX2" fmla="*/ 69012 w 1595887"/>
                <a:gd name="connsiteY2" fmla="*/ 353683 h 483079"/>
                <a:gd name="connsiteX3" fmla="*/ 86265 w 1595887"/>
                <a:gd name="connsiteY3" fmla="*/ 405441 h 483079"/>
                <a:gd name="connsiteX4" fmla="*/ 103517 w 1595887"/>
                <a:gd name="connsiteY4" fmla="*/ 457200 h 483079"/>
                <a:gd name="connsiteX5" fmla="*/ 120770 w 1595887"/>
                <a:gd name="connsiteY5" fmla="*/ 483079 h 483079"/>
                <a:gd name="connsiteX6" fmla="*/ 172529 w 1595887"/>
                <a:gd name="connsiteY6" fmla="*/ 422694 h 483079"/>
                <a:gd name="connsiteX7" fmla="*/ 189782 w 1595887"/>
                <a:gd name="connsiteY7" fmla="*/ 370936 h 483079"/>
                <a:gd name="connsiteX8" fmla="*/ 198408 w 1595887"/>
                <a:gd name="connsiteY8" fmla="*/ 345056 h 483079"/>
                <a:gd name="connsiteX9" fmla="*/ 207034 w 1595887"/>
                <a:gd name="connsiteY9" fmla="*/ 250166 h 483079"/>
                <a:gd name="connsiteX10" fmla="*/ 224287 w 1595887"/>
                <a:gd name="connsiteY10" fmla="*/ 198407 h 483079"/>
                <a:gd name="connsiteX11" fmla="*/ 250166 w 1595887"/>
                <a:gd name="connsiteY11" fmla="*/ 207034 h 483079"/>
                <a:gd name="connsiteX12" fmla="*/ 276046 w 1595887"/>
                <a:gd name="connsiteY12" fmla="*/ 276045 h 483079"/>
                <a:gd name="connsiteX13" fmla="*/ 284672 w 1595887"/>
                <a:gd name="connsiteY13" fmla="*/ 310551 h 483079"/>
                <a:gd name="connsiteX14" fmla="*/ 310551 w 1595887"/>
                <a:gd name="connsiteY14" fmla="*/ 301924 h 483079"/>
                <a:gd name="connsiteX15" fmla="*/ 336431 w 1595887"/>
                <a:gd name="connsiteY15" fmla="*/ 232913 h 483079"/>
                <a:gd name="connsiteX16" fmla="*/ 345057 w 1595887"/>
                <a:gd name="connsiteY16" fmla="*/ 198407 h 483079"/>
                <a:gd name="connsiteX17" fmla="*/ 362310 w 1595887"/>
                <a:gd name="connsiteY17" fmla="*/ 138022 h 483079"/>
                <a:gd name="connsiteX18" fmla="*/ 388189 w 1595887"/>
                <a:gd name="connsiteY18" fmla="*/ 25879 h 483079"/>
                <a:gd name="connsiteX19" fmla="*/ 439948 w 1595887"/>
                <a:gd name="connsiteY19" fmla="*/ 0 h 483079"/>
                <a:gd name="connsiteX20" fmla="*/ 474453 w 1595887"/>
                <a:gd name="connsiteY20" fmla="*/ 77637 h 483079"/>
                <a:gd name="connsiteX21" fmla="*/ 508959 w 1595887"/>
                <a:gd name="connsiteY21" fmla="*/ 181154 h 483079"/>
                <a:gd name="connsiteX22" fmla="*/ 534838 w 1595887"/>
                <a:gd name="connsiteY22" fmla="*/ 258792 h 483079"/>
                <a:gd name="connsiteX23" fmla="*/ 543465 w 1595887"/>
                <a:gd name="connsiteY23" fmla="*/ 284671 h 483079"/>
                <a:gd name="connsiteX24" fmla="*/ 569344 w 1595887"/>
                <a:gd name="connsiteY24" fmla="*/ 276045 h 483079"/>
                <a:gd name="connsiteX25" fmla="*/ 595223 w 1595887"/>
                <a:gd name="connsiteY25" fmla="*/ 224286 h 483079"/>
                <a:gd name="connsiteX26" fmla="*/ 621102 w 1595887"/>
                <a:gd name="connsiteY26" fmla="*/ 207034 h 483079"/>
                <a:gd name="connsiteX27" fmla="*/ 672861 w 1595887"/>
                <a:gd name="connsiteY27" fmla="*/ 189781 h 483079"/>
                <a:gd name="connsiteX28" fmla="*/ 715993 w 1595887"/>
                <a:gd name="connsiteY28" fmla="*/ 198407 h 483079"/>
                <a:gd name="connsiteX29" fmla="*/ 741872 w 1595887"/>
                <a:gd name="connsiteY29" fmla="*/ 215660 h 483079"/>
                <a:gd name="connsiteX30" fmla="*/ 767751 w 1595887"/>
                <a:gd name="connsiteY30" fmla="*/ 224286 h 483079"/>
                <a:gd name="connsiteX31" fmla="*/ 819510 w 1595887"/>
                <a:gd name="connsiteY31" fmla="*/ 276045 h 483079"/>
                <a:gd name="connsiteX32" fmla="*/ 845389 w 1595887"/>
                <a:gd name="connsiteY32" fmla="*/ 267419 h 483079"/>
                <a:gd name="connsiteX33" fmla="*/ 879895 w 1595887"/>
                <a:gd name="connsiteY33" fmla="*/ 207034 h 483079"/>
                <a:gd name="connsiteX34" fmla="*/ 905774 w 1595887"/>
                <a:gd name="connsiteY34" fmla="*/ 215660 h 483079"/>
                <a:gd name="connsiteX35" fmla="*/ 957532 w 1595887"/>
                <a:gd name="connsiteY35" fmla="*/ 250166 h 483079"/>
                <a:gd name="connsiteX36" fmla="*/ 1000665 w 1595887"/>
                <a:gd name="connsiteY36" fmla="*/ 293298 h 483079"/>
                <a:gd name="connsiteX37" fmla="*/ 1061049 w 1595887"/>
                <a:gd name="connsiteY37" fmla="*/ 370936 h 483079"/>
                <a:gd name="connsiteX38" fmla="*/ 1078302 w 1595887"/>
                <a:gd name="connsiteY38" fmla="*/ 396815 h 483079"/>
                <a:gd name="connsiteX39" fmla="*/ 1130061 w 1595887"/>
                <a:gd name="connsiteY39" fmla="*/ 439947 h 483079"/>
                <a:gd name="connsiteX40" fmla="*/ 1155940 w 1595887"/>
                <a:gd name="connsiteY40" fmla="*/ 465826 h 483079"/>
                <a:gd name="connsiteX41" fmla="*/ 1181819 w 1595887"/>
                <a:gd name="connsiteY41" fmla="*/ 457200 h 483079"/>
                <a:gd name="connsiteX42" fmla="*/ 1216325 w 1595887"/>
                <a:gd name="connsiteY42" fmla="*/ 405441 h 483079"/>
                <a:gd name="connsiteX43" fmla="*/ 1242204 w 1595887"/>
                <a:gd name="connsiteY43" fmla="*/ 388188 h 483079"/>
                <a:gd name="connsiteX44" fmla="*/ 1311216 w 1595887"/>
                <a:gd name="connsiteY44" fmla="*/ 370936 h 483079"/>
                <a:gd name="connsiteX45" fmla="*/ 1388853 w 1595887"/>
                <a:gd name="connsiteY45" fmla="*/ 310551 h 483079"/>
                <a:gd name="connsiteX46" fmla="*/ 1414732 w 1595887"/>
                <a:gd name="connsiteY46" fmla="*/ 301924 h 483079"/>
                <a:gd name="connsiteX47" fmla="*/ 1500997 w 1595887"/>
                <a:gd name="connsiteY47" fmla="*/ 319177 h 483079"/>
                <a:gd name="connsiteX48" fmla="*/ 1544129 w 1595887"/>
                <a:gd name="connsiteY48" fmla="*/ 370936 h 483079"/>
                <a:gd name="connsiteX49" fmla="*/ 1570008 w 1595887"/>
                <a:gd name="connsiteY49" fmla="*/ 379562 h 483079"/>
                <a:gd name="connsiteX50" fmla="*/ 1595887 w 1595887"/>
                <a:gd name="connsiteY50" fmla="*/ 362309 h 4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595887" h="483079">
                  <a:moveTo>
                    <a:pt x="0" y="379562"/>
                  </a:moveTo>
                  <a:cubicBezTo>
                    <a:pt x="14377" y="368060"/>
                    <a:pt x="25892" y="351521"/>
                    <a:pt x="43132" y="345056"/>
                  </a:cubicBezTo>
                  <a:cubicBezTo>
                    <a:pt x="51646" y="341863"/>
                    <a:pt x="63727" y="346283"/>
                    <a:pt x="69012" y="353683"/>
                  </a:cubicBezTo>
                  <a:cubicBezTo>
                    <a:pt x="79583" y="368481"/>
                    <a:pt x="80514" y="388188"/>
                    <a:pt x="86265" y="405441"/>
                  </a:cubicBezTo>
                  <a:lnTo>
                    <a:pt x="103517" y="457200"/>
                  </a:lnTo>
                  <a:cubicBezTo>
                    <a:pt x="106795" y="467036"/>
                    <a:pt x="115019" y="474453"/>
                    <a:pt x="120770" y="483079"/>
                  </a:cubicBezTo>
                  <a:cubicBezTo>
                    <a:pt x="185923" y="470049"/>
                    <a:pt x="155683" y="490077"/>
                    <a:pt x="172529" y="422694"/>
                  </a:cubicBezTo>
                  <a:cubicBezTo>
                    <a:pt x="176940" y="405051"/>
                    <a:pt x="184031" y="388189"/>
                    <a:pt x="189782" y="370936"/>
                  </a:cubicBezTo>
                  <a:lnTo>
                    <a:pt x="198408" y="345056"/>
                  </a:lnTo>
                  <a:cubicBezTo>
                    <a:pt x="201283" y="313426"/>
                    <a:pt x="201515" y="281443"/>
                    <a:pt x="207034" y="250166"/>
                  </a:cubicBezTo>
                  <a:cubicBezTo>
                    <a:pt x="210194" y="232256"/>
                    <a:pt x="224287" y="198407"/>
                    <a:pt x="224287" y="198407"/>
                  </a:cubicBezTo>
                  <a:cubicBezTo>
                    <a:pt x="232913" y="201283"/>
                    <a:pt x="243066" y="201354"/>
                    <a:pt x="250166" y="207034"/>
                  </a:cubicBezTo>
                  <a:cubicBezTo>
                    <a:pt x="271768" y="224315"/>
                    <a:pt x="270738" y="252158"/>
                    <a:pt x="276046" y="276045"/>
                  </a:cubicBezTo>
                  <a:cubicBezTo>
                    <a:pt x="278618" y="287619"/>
                    <a:pt x="281797" y="299049"/>
                    <a:pt x="284672" y="310551"/>
                  </a:cubicBezTo>
                  <a:cubicBezTo>
                    <a:pt x="293298" y="307675"/>
                    <a:pt x="303451" y="307604"/>
                    <a:pt x="310551" y="301924"/>
                  </a:cubicBezTo>
                  <a:cubicBezTo>
                    <a:pt x="332153" y="284643"/>
                    <a:pt x="331123" y="256800"/>
                    <a:pt x="336431" y="232913"/>
                  </a:cubicBezTo>
                  <a:cubicBezTo>
                    <a:pt x="339003" y="221339"/>
                    <a:pt x="341800" y="209807"/>
                    <a:pt x="345057" y="198407"/>
                  </a:cubicBezTo>
                  <a:cubicBezTo>
                    <a:pt x="354294" y="166076"/>
                    <a:pt x="355569" y="175097"/>
                    <a:pt x="362310" y="138022"/>
                  </a:cubicBezTo>
                  <a:cubicBezTo>
                    <a:pt x="380228" y="39473"/>
                    <a:pt x="358495" y="114958"/>
                    <a:pt x="388189" y="25879"/>
                  </a:cubicBezTo>
                  <a:cubicBezTo>
                    <a:pt x="392370" y="13336"/>
                    <a:pt x="429899" y="3349"/>
                    <a:pt x="439948" y="0"/>
                  </a:cubicBezTo>
                  <a:cubicBezTo>
                    <a:pt x="467288" y="41011"/>
                    <a:pt x="453921" y="16043"/>
                    <a:pt x="474453" y="77637"/>
                  </a:cubicBezTo>
                  <a:lnTo>
                    <a:pt x="508959" y="181154"/>
                  </a:lnTo>
                  <a:lnTo>
                    <a:pt x="534838" y="258792"/>
                  </a:lnTo>
                  <a:lnTo>
                    <a:pt x="543465" y="284671"/>
                  </a:lnTo>
                  <a:cubicBezTo>
                    <a:pt x="552091" y="281796"/>
                    <a:pt x="562244" y="281725"/>
                    <a:pt x="569344" y="276045"/>
                  </a:cubicBezTo>
                  <a:cubicBezTo>
                    <a:pt x="609745" y="243725"/>
                    <a:pt x="567440" y="259015"/>
                    <a:pt x="595223" y="224286"/>
                  </a:cubicBezTo>
                  <a:cubicBezTo>
                    <a:pt x="601699" y="216190"/>
                    <a:pt x="611628" y="211245"/>
                    <a:pt x="621102" y="207034"/>
                  </a:cubicBezTo>
                  <a:cubicBezTo>
                    <a:pt x="637721" y="199648"/>
                    <a:pt x="672861" y="189781"/>
                    <a:pt x="672861" y="189781"/>
                  </a:cubicBezTo>
                  <a:cubicBezTo>
                    <a:pt x="687238" y="192656"/>
                    <a:pt x="702265" y="193259"/>
                    <a:pt x="715993" y="198407"/>
                  </a:cubicBezTo>
                  <a:cubicBezTo>
                    <a:pt x="725701" y="202047"/>
                    <a:pt x="732599" y="211023"/>
                    <a:pt x="741872" y="215660"/>
                  </a:cubicBezTo>
                  <a:cubicBezTo>
                    <a:pt x="750005" y="219726"/>
                    <a:pt x="759125" y="221411"/>
                    <a:pt x="767751" y="224286"/>
                  </a:cubicBezTo>
                  <a:cubicBezTo>
                    <a:pt x="777360" y="237098"/>
                    <a:pt x="797887" y="272441"/>
                    <a:pt x="819510" y="276045"/>
                  </a:cubicBezTo>
                  <a:cubicBezTo>
                    <a:pt x="828479" y="277540"/>
                    <a:pt x="836763" y="270294"/>
                    <a:pt x="845389" y="267419"/>
                  </a:cubicBezTo>
                  <a:cubicBezTo>
                    <a:pt x="850478" y="241974"/>
                    <a:pt x="845755" y="212724"/>
                    <a:pt x="879895" y="207034"/>
                  </a:cubicBezTo>
                  <a:cubicBezTo>
                    <a:pt x="888864" y="205539"/>
                    <a:pt x="897148" y="212785"/>
                    <a:pt x="905774" y="215660"/>
                  </a:cubicBezTo>
                  <a:cubicBezTo>
                    <a:pt x="923027" y="227162"/>
                    <a:pt x="946030" y="232913"/>
                    <a:pt x="957532" y="250166"/>
                  </a:cubicBezTo>
                  <a:cubicBezTo>
                    <a:pt x="980536" y="284672"/>
                    <a:pt x="966159" y="270294"/>
                    <a:pt x="1000665" y="293298"/>
                  </a:cubicBezTo>
                  <a:cubicBezTo>
                    <a:pt x="1087868" y="424103"/>
                    <a:pt x="993485" y="289858"/>
                    <a:pt x="1061049" y="370936"/>
                  </a:cubicBezTo>
                  <a:cubicBezTo>
                    <a:pt x="1067686" y="378901"/>
                    <a:pt x="1071665" y="388850"/>
                    <a:pt x="1078302" y="396815"/>
                  </a:cubicBezTo>
                  <a:cubicBezTo>
                    <a:pt x="1112668" y="438053"/>
                    <a:pt x="1093050" y="409104"/>
                    <a:pt x="1130061" y="439947"/>
                  </a:cubicBezTo>
                  <a:cubicBezTo>
                    <a:pt x="1139433" y="447757"/>
                    <a:pt x="1147314" y="457200"/>
                    <a:pt x="1155940" y="465826"/>
                  </a:cubicBezTo>
                  <a:cubicBezTo>
                    <a:pt x="1164566" y="462951"/>
                    <a:pt x="1175389" y="463630"/>
                    <a:pt x="1181819" y="457200"/>
                  </a:cubicBezTo>
                  <a:cubicBezTo>
                    <a:pt x="1196481" y="442538"/>
                    <a:pt x="1199072" y="416943"/>
                    <a:pt x="1216325" y="405441"/>
                  </a:cubicBezTo>
                  <a:cubicBezTo>
                    <a:pt x="1224951" y="399690"/>
                    <a:pt x="1232931" y="392825"/>
                    <a:pt x="1242204" y="388188"/>
                  </a:cubicBezTo>
                  <a:cubicBezTo>
                    <a:pt x="1259887" y="379346"/>
                    <a:pt x="1294812" y="374217"/>
                    <a:pt x="1311216" y="370936"/>
                  </a:cubicBezTo>
                  <a:cubicBezTo>
                    <a:pt x="1333546" y="348605"/>
                    <a:pt x="1357895" y="320871"/>
                    <a:pt x="1388853" y="310551"/>
                  </a:cubicBezTo>
                  <a:lnTo>
                    <a:pt x="1414732" y="301924"/>
                  </a:lnTo>
                  <a:cubicBezTo>
                    <a:pt x="1443487" y="307675"/>
                    <a:pt x="1484731" y="294777"/>
                    <a:pt x="1500997" y="319177"/>
                  </a:cubicBezTo>
                  <a:cubicBezTo>
                    <a:pt x="1513728" y="338274"/>
                    <a:pt x="1524202" y="357651"/>
                    <a:pt x="1544129" y="370936"/>
                  </a:cubicBezTo>
                  <a:cubicBezTo>
                    <a:pt x="1551695" y="375980"/>
                    <a:pt x="1561382" y="376687"/>
                    <a:pt x="1570008" y="379562"/>
                  </a:cubicBezTo>
                  <a:lnTo>
                    <a:pt x="1595887" y="362309"/>
                  </a:ln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sk-SK"/>
            </a:p>
          </p:txBody>
        </p:sp>
        <p:sp>
          <p:nvSpPr>
            <p:cNvPr id="16" name="Obdĺžnik 15"/>
            <p:cNvSpPr/>
            <p:nvPr/>
          </p:nvSpPr>
          <p:spPr>
            <a:xfrm>
              <a:off x="3707904" y="4509714"/>
              <a:ext cx="1595887" cy="363196"/>
            </a:xfrm>
            <a:prstGeom prst="rect">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chemeClr val="accent2">
                    <a:lumMod val="20000"/>
                    <a:lumOff val="80000"/>
                  </a:schemeClr>
                </a:solidFill>
              </a:endParaRPr>
            </a:p>
          </p:txBody>
        </p:sp>
      </p:grpSp>
      <p:sp>
        <p:nvSpPr>
          <p:cNvPr id="17" name="BlokTextu 16"/>
          <p:cNvSpPr txBox="1"/>
          <p:nvPr/>
        </p:nvSpPr>
        <p:spPr>
          <a:xfrm>
            <a:off x="1897849" y="5356567"/>
            <a:ext cx="1074938" cy="369332"/>
          </a:xfrm>
          <a:prstGeom prst="rect">
            <a:avLst/>
          </a:prstGeom>
          <a:noFill/>
        </p:spPr>
        <p:txBody>
          <a:bodyPr wrap="square" rtlCol="0">
            <a:spAutoFit/>
          </a:bodyPr>
          <a:lstStyle/>
          <a:p>
            <a:r>
              <a:rPr lang="sk-SK" dirty="0" smtClean="0"/>
              <a:t>priemer</a:t>
            </a:r>
            <a:endParaRPr lang="sk-SK" dirty="0"/>
          </a:p>
        </p:txBody>
      </p:sp>
      <p:sp>
        <p:nvSpPr>
          <p:cNvPr id="18" name="BlokTextu 17"/>
          <p:cNvSpPr txBox="1"/>
          <p:nvPr/>
        </p:nvSpPr>
        <p:spPr>
          <a:xfrm>
            <a:off x="6076039" y="5340483"/>
            <a:ext cx="1023090" cy="369332"/>
          </a:xfrm>
          <a:prstGeom prst="rect">
            <a:avLst/>
          </a:prstGeom>
          <a:noFill/>
        </p:spPr>
        <p:txBody>
          <a:bodyPr wrap="square" rtlCol="0">
            <a:spAutoFit/>
          </a:bodyPr>
          <a:lstStyle/>
          <a:p>
            <a:r>
              <a:rPr lang="sk-SK" dirty="0" smtClean="0"/>
              <a:t>priemer</a:t>
            </a:r>
            <a:endParaRPr lang="sk-SK" dirty="0"/>
          </a:p>
        </p:txBody>
      </p:sp>
      <p:sp>
        <p:nvSpPr>
          <p:cNvPr id="19" name="BlokTextu 18"/>
          <p:cNvSpPr txBox="1"/>
          <p:nvPr/>
        </p:nvSpPr>
        <p:spPr>
          <a:xfrm>
            <a:off x="3203848" y="868070"/>
            <a:ext cx="2607325" cy="369332"/>
          </a:xfrm>
          <a:prstGeom prst="rect">
            <a:avLst/>
          </a:prstGeom>
          <a:noFill/>
        </p:spPr>
        <p:txBody>
          <a:bodyPr wrap="square" rtlCol="0">
            <a:spAutoFit/>
          </a:bodyPr>
          <a:lstStyle/>
          <a:p>
            <a:r>
              <a:rPr lang="sk-SK" dirty="0" smtClean="0"/>
              <a:t>Kúsky EEG signálu</a:t>
            </a:r>
            <a:endParaRPr lang="sk-SK" dirty="0"/>
          </a:p>
        </p:txBody>
      </p:sp>
      <p:sp>
        <p:nvSpPr>
          <p:cNvPr id="20" name="BlokTextu 19"/>
          <p:cNvSpPr txBox="1"/>
          <p:nvPr/>
        </p:nvSpPr>
        <p:spPr>
          <a:xfrm>
            <a:off x="8035430" y="2029519"/>
            <a:ext cx="1217090" cy="1754326"/>
          </a:xfrm>
          <a:prstGeom prst="rect">
            <a:avLst/>
          </a:prstGeom>
          <a:noFill/>
        </p:spPr>
        <p:txBody>
          <a:bodyPr wrap="square" rtlCol="0">
            <a:spAutoFit/>
          </a:bodyPr>
          <a:lstStyle/>
          <a:p>
            <a:r>
              <a:rPr lang="sk-SK" dirty="0" smtClean="0"/>
              <a:t>Kúsky ktoré boli namerané po tom, čo zaznel stimul</a:t>
            </a:r>
            <a:endParaRPr lang="sk-SK" dirty="0"/>
          </a:p>
        </p:txBody>
      </p:sp>
      <p:sp>
        <p:nvSpPr>
          <p:cNvPr id="21" name="BlokTextu 20"/>
          <p:cNvSpPr txBox="1"/>
          <p:nvPr/>
        </p:nvSpPr>
        <p:spPr>
          <a:xfrm>
            <a:off x="60039" y="2029519"/>
            <a:ext cx="1173129" cy="2031325"/>
          </a:xfrm>
          <a:prstGeom prst="rect">
            <a:avLst/>
          </a:prstGeom>
          <a:noFill/>
        </p:spPr>
        <p:txBody>
          <a:bodyPr wrap="square" rtlCol="0">
            <a:spAutoFit/>
          </a:bodyPr>
          <a:lstStyle/>
          <a:p>
            <a:r>
              <a:rPr lang="sk-SK" dirty="0" smtClean="0"/>
              <a:t>Kúsky ktoré boli namerané po tom, čo zaznel obyčajný tón</a:t>
            </a:r>
            <a:endParaRPr lang="sk-SK" dirty="0"/>
          </a:p>
        </p:txBody>
      </p:sp>
    </p:spTree>
    <p:extLst>
      <p:ext uri="{BB962C8B-B14F-4D97-AF65-F5344CB8AC3E}">
        <p14:creationId xmlns:p14="http://schemas.microsoft.com/office/powerpoint/2010/main" val="311126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536" y="548680"/>
            <a:ext cx="8229600" cy="1143000"/>
          </a:xfrm>
        </p:spPr>
        <p:txBody>
          <a:bodyPr>
            <a:noAutofit/>
          </a:bodyPr>
          <a:lstStyle/>
          <a:p>
            <a:pPr>
              <a:lnSpc>
                <a:spcPct val="115000"/>
              </a:lnSpc>
              <a:spcAft>
                <a:spcPts val="1000"/>
              </a:spcAft>
            </a:pPr>
            <a:r>
              <a:rPr lang="sk-SK" sz="6600" b="1" dirty="0" smtClean="0">
                <a:ln w="17780" cap="flat" cmpd="sng" algn="ctr">
                  <a:solidFill>
                    <a:srgbClr val="FFFFFF"/>
                  </a:solidFill>
                  <a:prstDash val="solid"/>
                  <a:miter lim="0"/>
                </a:ln>
                <a:solidFill>
                  <a:srgbClr val="1F497D"/>
                </a:solidFill>
                <a:effectLst>
                  <a:outerShdw blurRad="50800" algn="tl">
                    <a:srgbClr val="000000"/>
                  </a:outerShdw>
                </a:effectLst>
                <a:ea typeface="Calibri"/>
                <a:cs typeface="Times New Roman"/>
              </a:rPr>
              <a:t>Úvod do problematiky</a:t>
            </a:r>
            <a:endParaRPr lang="sk-SK" sz="1100" b="1" dirty="0">
              <a:ea typeface="Calibri"/>
              <a:cs typeface="Times New Roman"/>
            </a:endParaRPr>
          </a:p>
        </p:txBody>
      </p:sp>
      <p:sp>
        <p:nvSpPr>
          <p:cNvPr id="4" name="Blok textu 2"/>
          <p:cNvSpPr txBox="1"/>
          <p:nvPr/>
        </p:nvSpPr>
        <p:spPr>
          <a:xfrm>
            <a:off x="467544" y="1772816"/>
            <a:ext cx="8280920" cy="4824536"/>
          </a:xfrm>
          <a:prstGeom prst="rect">
            <a:avLst/>
          </a:prstGeom>
          <a:noFill/>
          <a:ln w="28575">
            <a:solidFill>
              <a:srgbClr val="0070C0"/>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sk-SK" sz="1900" dirty="0"/>
              <a:t>EEG zaznamenáva elektrickú aktivitu mozgu v priebehu času. Pomocou EEG sa dá merať viacero typov tejto aktivity. Napríklad EEG vlny znázorňujú stálu aktivitu mozgu. Zatiaľ čo evokované potenciály zaznamenávajú reakciu mozgu na stimul. Jedným z evokovaných potenciálov je potenciál P300. P300 odzrkadľuje rozumovú činnosť mozgu hlavne v oblasti pozornosti a pracovnej pamäte.  P300 sa objavuje 250 – 500 </a:t>
            </a:r>
            <a:r>
              <a:rPr lang="sk-SK" sz="1900" dirty="0" err="1"/>
              <a:t>ms</a:t>
            </a:r>
            <a:r>
              <a:rPr lang="sk-SK" sz="1900" dirty="0"/>
              <a:t> po stimule. Jeho hlavnými parametrami sú: čas objavenia sa po stimule v </a:t>
            </a:r>
            <a:r>
              <a:rPr lang="sk-SK" sz="1900" dirty="0" err="1"/>
              <a:t>ms</a:t>
            </a:r>
            <a:r>
              <a:rPr lang="sk-SK" sz="1900" dirty="0"/>
              <a:t> (P300 latencia) a maximum signálu v </a:t>
            </a:r>
            <a:r>
              <a:rPr lang="sk-SK" sz="1900" dirty="0" err="1"/>
              <a:t>μ</a:t>
            </a:r>
            <a:r>
              <a:rPr lang="sk-SK" sz="1900" dirty="0" err="1" smtClean="0"/>
              <a:t>V</a:t>
            </a:r>
            <a:r>
              <a:rPr lang="sk-SK" sz="1900" dirty="0" smtClean="0"/>
              <a:t> </a:t>
            </a:r>
            <a:r>
              <a:rPr lang="sk-SK" sz="1900" dirty="0"/>
              <a:t>(amplitúda). Zatiaľ sa zdá ako nádejný biologický </a:t>
            </a:r>
            <a:r>
              <a:rPr lang="sk-SK" sz="1900" dirty="0" err="1"/>
              <a:t>marker</a:t>
            </a:r>
            <a:r>
              <a:rPr lang="sk-SK" sz="1900" dirty="0"/>
              <a:t> na odhalenie skorého štádia </a:t>
            </a:r>
            <a:r>
              <a:rPr lang="sk-SK" sz="1900" dirty="0" err="1"/>
              <a:t>Alzheimerovej</a:t>
            </a:r>
            <a:r>
              <a:rPr lang="sk-SK" sz="1900" dirty="0"/>
              <a:t> choroby. Dokonca je možné, že je citlivejší ako </a:t>
            </a:r>
            <a:r>
              <a:rPr lang="sk-SK" sz="1900" dirty="0" err="1"/>
              <a:t>neuropsychologické</a:t>
            </a:r>
            <a:r>
              <a:rPr lang="sk-SK" sz="1900" dirty="0"/>
              <a:t> testy. </a:t>
            </a:r>
            <a:r>
              <a:rPr lang="sk-SK" sz="1900" dirty="0" err="1"/>
              <a:t>Alzheimerova</a:t>
            </a:r>
            <a:r>
              <a:rPr lang="sk-SK" sz="1900" dirty="0"/>
              <a:t> choroba </a:t>
            </a:r>
            <a:r>
              <a:rPr lang="sk-SK" sz="1900" dirty="0" smtClean="0"/>
              <a:t>(AD) je </a:t>
            </a:r>
            <a:r>
              <a:rPr lang="sk-SK" sz="1900" dirty="0" err="1"/>
              <a:t>neurodegeneratívne</a:t>
            </a:r>
            <a:r>
              <a:rPr lang="sk-SK" sz="1900" dirty="0"/>
              <a:t> ochorenie, pri ktorom človek postupne stráca neuróny, rozum a osobnosť. Je to zatiaľ neliečiteľná choroba. Jediná účinná terapia, ktorá predĺži obdobie pred demenciou, je v skorom štádiu. Preto je veľmi dôležitá jej skorá diagnostika. Viaceré štúdie ukázali, že práve latencia P300 sa predlžuje už v skorom štádiu AD, ako aj pri iných kognitívnych poškodeniach mozgu.  Je možné, že by sa meranie latencie P300 dalo použiť aj pri overovaní účinnosti rôznych liekov. </a:t>
            </a:r>
          </a:p>
          <a:p>
            <a:pPr algn="just"/>
            <a:r>
              <a:rPr lang="sk-SK" sz="1900" dirty="0"/>
              <a:t> </a:t>
            </a:r>
          </a:p>
          <a:p>
            <a:pPr algn="just">
              <a:lnSpc>
                <a:spcPct val="115000"/>
              </a:lnSpc>
              <a:spcAft>
                <a:spcPts val="1000"/>
              </a:spcAft>
            </a:pPr>
            <a:endParaRPr lang="sk-SK" sz="1900" dirty="0" smtClean="0">
              <a:ln w="17780" cap="flat" cmpd="sng" algn="ctr">
                <a:solidFill>
                  <a:srgbClr val="000000"/>
                </a:solidFill>
                <a:prstDash val="solid"/>
                <a:miter lim="0"/>
              </a:ln>
              <a:solidFill>
                <a:srgbClr val="0D0D0D"/>
              </a:solidFill>
              <a:effectLst>
                <a:outerShdw blurRad="50800" algn="tl">
                  <a:srgbClr val="000000"/>
                </a:outerShdw>
              </a:effectLst>
              <a:latin typeface="Calibri"/>
              <a:ea typeface="Calibri"/>
              <a:cs typeface="Times New Roman"/>
            </a:endParaRPr>
          </a:p>
        </p:txBody>
      </p:sp>
    </p:spTree>
    <p:extLst>
      <p:ext uri="{BB962C8B-B14F-4D97-AF65-F5344CB8AC3E}">
        <p14:creationId xmlns:p14="http://schemas.microsoft.com/office/powerpoint/2010/main" val="1728805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4624"/>
            <a:ext cx="8229600" cy="1008112"/>
          </a:xfrm>
        </p:spPr>
        <p:txBody>
          <a:bodyPr>
            <a:noAutofit/>
          </a:bodyPr>
          <a:lstStyle/>
          <a:p>
            <a:pPr>
              <a:lnSpc>
                <a:spcPct val="115000"/>
              </a:lnSpc>
              <a:spcAft>
                <a:spcPts val="1000"/>
              </a:spcAft>
            </a:pPr>
            <a:r>
              <a:rPr lang="en-US" sz="7200" b="1" dirty="0" err="1">
                <a:ln w="17780" cap="flat" cmpd="sng" algn="ctr">
                  <a:solidFill>
                    <a:srgbClr val="FFFFFF"/>
                  </a:solidFill>
                  <a:prstDash val="solid"/>
                  <a:miter lim="0"/>
                </a:ln>
                <a:solidFill>
                  <a:schemeClr val="tx2"/>
                </a:solidFill>
                <a:effectLst>
                  <a:outerShdw blurRad="50800" algn="tl">
                    <a:srgbClr val="000000"/>
                  </a:outerShdw>
                </a:effectLst>
                <a:ea typeface="Calibri"/>
                <a:cs typeface="Times New Roman"/>
              </a:rPr>
              <a:t>Abstrakt</a:t>
            </a:r>
            <a:endParaRPr lang="sk-SK" sz="1800" b="1" dirty="0">
              <a:solidFill>
                <a:schemeClr val="tx2"/>
              </a:solidFill>
              <a:ea typeface="Calibri"/>
              <a:cs typeface="Times New Roman"/>
            </a:endParaRPr>
          </a:p>
        </p:txBody>
      </p:sp>
      <p:sp>
        <p:nvSpPr>
          <p:cNvPr id="3" name="Zástupný symbol obsahu 2"/>
          <p:cNvSpPr>
            <a:spLocks noGrp="1"/>
          </p:cNvSpPr>
          <p:nvPr>
            <p:ph idx="1"/>
          </p:nvPr>
        </p:nvSpPr>
        <p:spPr>
          <a:xfrm>
            <a:off x="251520" y="1124744"/>
            <a:ext cx="8640960" cy="5544616"/>
          </a:xfrm>
          <a:ln w="28575">
            <a:solidFill>
              <a:srgbClr val="0070C0"/>
            </a:solidFill>
          </a:ln>
        </p:spPr>
        <p:txBody>
          <a:bodyPr>
            <a:noAutofit/>
          </a:bodyPr>
          <a:lstStyle/>
          <a:p>
            <a:pPr marL="0" indent="0" algn="just">
              <a:buNone/>
            </a:pPr>
            <a:r>
              <a:rPr lang="sk-SK" sz="2300" dirty="0" smtClean="0"/>
              <a:t>Evokovaný </a:t>
            </a:r>
            <a:r>
              <a:rPr lang="sk-SK" sz="2300" dirty="0"/>
              <a:t>potenciál P300 je reakcia mozgu na stimul. Je zaznamenávaná pomocou EEG. Čas medzi stimulom a signálom P300 (latencia P300) odzrkadľuje kognitívnu funkčnosť mozgu, hlavne procesov zahŕňajúcich pozornosť a pamäť. Napríklad viaceré štúdie už zistili, že latencia P300 sa pri </a:t>
            </a:r>
            <a:r>
              <a:rPr lang="sk-SK" sz="2300" dirty="0" err="1"/>
              <a:t>Alzheimerovej</a:t>
            </a:r>
            <a:r>
              <a:rPr lang="sk-SK" sz="2300" dirty="0"/>
              <a:t> chorobe zväčšuje. Takže P300 sa dá použiť ako neinvazívna metóda </a:t>
            </a:r>
            <a:r>
              <a:rPr lang="sk-SK" sz="2300" dirty="0" smtClean="0"/>
              <a:t>pri jej diagnostike.</a:t>
            </a:r>
            <a:endParaRPr lang="sk-SK" sz="2300" dirty="0"/>
          </a:p>
          <a:p>
            <a:pPr marL="0" indent="0" algn="just">
              <a:buNone/>
            </a:pPr>
            <a:r>
              <a:rPr lang="sk-SK" sz="2300" dirty="0"/>
              <a:t>Cieľom mojej práce bolo nájsť spôsob, ako zisťovať latenciu P300 pomocou </a:t>
            </a:r>
            <a:r>
              <a:rPr lang="sk-SK" sz="2300" dirty="0" err="1"/>
              <a:t>BioRadia</a:t>
            </a:r>
            <a:r>
              <a:rPr lang="sk-SK" sz="2300" dirty="0"/>
              <a:t>. </a:t>
            </a:r>
            <a:r>
              <a:rPr lang="sk-SK" sz="2300" dirty="0" err="1"/>
              <a:t>BioRadio</a:t>
            </a:r>
            <a:r>
              <a:rPr lang="sk-SK" sz="2300" dirty="0"/>
              <a:t> je prístroj na zaznamenávanie rôznych elektrických signálov z povrchu ľudského tela.</a:t>
            </a:r>
          </a:p>
          <a:p>
            <a:pPr marL="0" indent="0" algn="just">
              <a:buNone/>
            </a:pPr>
            <a:r>
              <a:rPr lang="sk-SK" sz="2300" dirty="0"/>
              <a:t>Vychádzam zo všeobecnej metódy na určenie P300: náhodne sú generovaný jeden z dvoch tónov, pričom jeden je pravdepodobnejší. Subjekt si má všímať zriedkavejší tón, ktorý funguje ako stimul. Potom sa samostatne spriemerujú tie časti EEG signálu, ktoré boli namerané, keď zaznel menej pravdepodobný tón a samostatne tie, ktoré boli namerané, keď zaznel viac pravdepodobný tón. </a:t>
            </a:r>
          </a:p>
        </p:txBody>
      </p:sp>
    </p:spTree>
    <p:extLst>
      <p:ext uri="{BB962C8B-B14F-4D97-AF65-F5344CB8AC3E}">
        <p14:creationId xmlns:p14="http://schemas.microsoft.com/office/powerpoint/2010/main" val="594531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476672"/>
            <a:ext cx="8496944" cy="5832648"/>
          </a:xfrm>
          <a:ln w="28575">
            <a:solidFill>
              <a:srgbClr val="0070C0"/>
            </a:solidFill>
          </a:ln>
        </p:spPr>
        <p:txBody>
          <a:bodyPr>
            <a:noAutofit/>
          </a:bodyPr>
          <a:lstStyle/>
          <a:p>
            <a:pPr marL="0" indent="0" algn="just">
              <a:buNone/>
            </a:pPr>
            <a:r>
              <a:rPr lang="sk-SK" sz="2300" dirty="0"/>
              <a:t>Môj prínos je v tom, že som využil tento všeobecný postup, aby som mohol pomocou </a:t>
            </a:r>
            <a:r>
              <a:rPr lang="sk-SK" sz="2300" dirty="0" err="1"/>
              <a:t>BioRadia</a:t>
            </a:r>
            <a:r>
              <a:rPr lang="sk-SK" sz="2300" dirty="0"/>
              <a:t> sledovať latenciu P300. Napísal som program v </a:t>
            </a:r>
            <a:r>
              <a:rPr lang="sk-SK" sz="2300" dirty="0" smtClean="0"/>
              <a:t>Jave (neskôr v C++ pre </a:t>
            </a:r>
            <a:r>
              <a:rPr lang="sk-SK" sz="2300" dirty="0" err="1"/>
              <a:t>A</a:t>
            </a:r>
            <a:r>
              <a:rPr lang="sk-SK" sz="2300" dirty="0" err="1" smtClean="0"/>
              <a:t>rduino</a:t>
            </a:r>
            <a:r>
              <a:rPr lang="sk-SK" sz="2300" dirty="0" smtClean="0"/>
              <a:t>), </a:t>
            </a:r>
            <a:r>
              <a:rPr lang="sk-SK" sz="2300" dirty="0"/>
              <a:t>ktorý náhodne hral tóny s intervalom 1 s. Subjekt mal počítať zriedkavejšie tóny (stimuly). Hraný zvuk a signál EEG (elektróda </a:t>
            </a:r>
            <a:r>
              <a:rPr lang="sk-SK" sz="2300" dirty="0" err="1"/>
              <a:t>Pz</a:t>
            </a:r>
            <a:r>
              <a:rPr lang="sk-SK" sz="2300" dirty="0"/>
              <a:t>) sa zaznamenávajú pomocou </a:t>
            </a:r>
            <a:r>
              <a:rPr lang="sk-SK" sz="2300" dirty="0" err="1"/>
              <a:t>BioRadia</a:t>
            </a:r>
            <a:r>
              <a:rPr lang="sk-SK" sz="2300" dirty="0"/>
              <a:t>. Potom môj ďalší program „rozstrihá“ EEG signál na jednosekundové úseky, pričom začne tam, kde zaznie prvý tón. Potom zo spriemerovaných častí spravím graf.</a:t>
            </a:r>
          </a:p>
          <a:p>
            <a:pPr marL="0" indent="0" algn="just">
              <a:buNone/>
            </a:pPr>
            <a:r>
              <a:rPr lang="sk-SK" sz="2300" dirty="0"/>
              <a:t>Pozorovania som robil zatiaľ na </a:t>
            </a:r>
            <a:r>
              <a:rPr lang="sk-SK" sz="2300" dirty="0" smtClean="0"/>
              <a:t>šiestich subjektoch. Pri </a:t>
            </a:r>
            <a:r>
              <a:rPr lang="sk-SK" sz="2300" dirty="0"/>
              <a:t>všetkých </a:t>
            </a:r>
            <a:r>
              <a:rPr lang="sk-SK" sz="2300" dirty="0" smtClean="0"/>
              <a:t>subjektoch bol </a:t>
            </a:r>
            <a:r>
              <a:rPr lang="sk-SK" sz="2300" dirty="0"/>
              <a:t>viditeľný signál P300 a merateľná latencia. </a:t>
            </a:r>
            <a:r>
              <a:rPr lang="sk-SK" sz="2300" dirty="0" smtClean="0"/>
              <a:t>Spravil som tiež niekoľko pilotných experimentov, </a:t>
            </a:r>
            <a:r>
              <a:rPr lang="sk-SK" sz="2300" dirty="0"/>
              <a:t>pri </a:t>
            </a:r>
            <a:r>
              <a:rPr lang="sk-SK" sz="2300" dirty="0" smtClean="0"/>
              <a:t>ktorých </a:t>
            </a:r>
            <a:r>
              <a:rPr lang="sk-SK" sz="2300" dirty="0"/>
              <a:t>som skúmal vplyv alkoholu </a:t>
            </a:r>
            <a:r>
              <a:rPr lang="sk-SK" sz="2300" dirty="0" smtClean="0"/>
              <a:t>a kávy na </a:t>
            </a:r>
            <a:r>
              <a:rPr lang="sk-SK" sz="2300" dirty="0"/>
              <a:t>latenciu P300. Po vypití 100 ml 50% alkoholu sa latencia </a:t>
            </a:r>
            <a:r>
              <a:rPr lang="sk-SK" sz="2300" dirty="0" smtClean="0"/>
              <a:t>zväčšila v priemere o 34 </a:t>
            </a:r>
            <a:r>
              <a:rPr lang="sk-SK" sz="2300" dirty="0" err="1"/>
              <a:t>ms</a:t>
            </a:r>
            <a:r>
              <a:rPr lang="sk-SK" sz="2300" dirty="0" smtClean="0"/>
              <a:t>. Pri jednom z experimentov subjekt zaspal na meraniach čo sa (spolu s konzumáciou 150 ml 50% alkoholu) prejavilo výrazným zvýšením latencie, v priemere o 107 </a:t>
            </a:r>
            <a:r>
              <a:rPr lang="sk-SK" sz="2300" dirty="0" err="1" smtClean="0"/>
              <a:t>ms</a:t>
            </a:r>
            <a:r>
              <a:rPr lang="sk-SK" sz="2300" dirty="0" smtClean="0"/>
              <a:t>. Káva zmenšila priemernú latenciu o 12 </a:t>
            </a:r>
            <a:r>
              <a:rPr lang="sk-SK" sz="2300" dirty="0" err="1" smtClean="0"/>
              <a:t>ms</a:t>
            </a:r>
            <a:r>
              <a:rPr lang="sk-SK" sz="2300" dirty="0" smtClean="0"/>
              <a:t>.</a:t>
            </a:r>
            <a:endParaRPr lang="sk-SK" sz="2300" dirty="0"/>
          </a:p>
          <a:p>
            <a:pPr marL="0" indent="0">
              <a:spcBef>
                <a:spcPts val="1200"/>
              </a:spcBef>
              <a:buNone/>
            </a:pPr>
            <a:endParaRPr lang="sk-SK" sz="2200" dirty="0"/>
          </a:p>
        </p:txBody>
      </p:sp>
    </p:spTree>
    <p:extLst>
      <p:ext uri="{BB962C8B-B14F-4D97-AF65-F5344CB8AC3E}">
        <p14:creationId xmlns:p14="http://schemas.microsoft.com/office/powerpoint/2010/main" val="3918982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endParaRPr lang="sk-SK"/>
          </a:p>
        </p:txBody>
      </p:sp>
      <p:pic>
        <p:nvPicPr>
          <p:cNvPr id="1026" name="Picture 2" descr="VÃ½sledok vyhÄ¾adÃ¡vania obrÃ¡zkov pre dopyt p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40" y="-87674"/>
            <a:ext cx="9304240" cy="697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463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Rovná spojnica 3"/>
          <p:cNvCxnSpPr/>
          <p:nvPr/>
        </p:nvCxnSpPr>
        <p:spPr>
          <a:xfrm>
            <a:off x="1588253" y="2636875"/>
            <a:ext cx="2880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Rovná spojnica 4"/>
          <p:cNvCxnSpPr/>
          <p:nvPr/>
        </p:nvCxnSpPr>
        <p:spPr>
          <a:xfrm>
            <a:off x="1588253" y="4064103"/>
            <a:ext cx="2880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Rovná spojnica 5"/>
          <p:cNvCxnSpPr/>
          <p:nvPr/>
        </p:nvCxnSpPr>
        <p:spPr>
          <a:xfrm>
            <a:off x="1876285" y="2636875"/>
            <a:ext cx="0" cy="1427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Rovná spojnica 6"/>
          <p:cNvCxnSpPr/>
          <p:nvPr/>
        </p:nvCxnSpPr>
        <p:spPr>
          <a:xfrm>
            <a:off x="1876285" y="3354828"/>
            <a:ext cx="432048" cy="0"/>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8" name="Obdĺžnik 7"/>
          <p:cNvSpPr/>
          <p:nvPr/>
        </p:nvSpPr>
        <p:spPr>
          <a:xfrm>
            <a:off x="2322900" y="3150579"/>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BioRadio</a:t>
            </a:r>
            <a:endParaRPr lang="sk-SK" dirty="0"/>
          </a:p>
        </p:txBody>
      </p:sp>
      <p:sp>
        <p:nvSpPr>
          <p:cNvPr id="9" name="Obdĺžnik 8"/>
          <p:cNvSpPr/>
          <p:nvPr/>
        </p:nvSpPr>
        <p:spPr>
          <a:xfrm>
            <a:off x="3964517" y="3150579"/>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err="1" smtClean="0"/>
              <a:t>BioCapture</a:t>
            </a:r>
            <a:endParaRPr lang="sk-SK" dirty="0"/>
          </a:p>
        </p:txBody>
      </p:sp>
      <p:cxnSp>
        <p:nvCxnSpPr>
          <p:cNvPr id="10" name="Rovná spojnica 9"/>
          <p:cNvCxnSpPr>
            <a:stCxn id="8" idx="3"/>
            <a:endCxn id="9" idx="1"/>
          </p:cNvCxnSpPr>
          <p:nvPr/>
        </p:nvCxnSpPr>
        <p:spPr>
          <a:xfrm>
            <a:off x="3547036" y="3366603"/>
            <a:ext cx="417481" cy="0"/>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BlokTextu 10"/>
          <p:cNvSpPr txBox="1"/>
          <p:nvPr/>
        </p:nvSpPr>
        <p:spPr>
          <a:xfrm>
            <a:off x="3131840" y="3645024"/>
            <a:ext cx="1296144" cy="369332"/>
          </a:xfrm>
          <a:prstGeom prst="rect">
            <a:avLst/>
          </a:prstGeom>
          <a:noFill/>
        </p:spPr>
        <p:txBody>
          <a:bodyPr wrap="square" rtlCol="0">
            <a:spAutoFit/>
          </a:bodyPr>
          <a:lstStyle/>
          <a:p>
            <a:r>
              <a:rPr lang="sk-SK" dirty="0" err="1" smtClean="0"/>
              <a:t>Bluetooth</a:t>
            </a:r>
            <a:endParaRPr lang="sk-SK" dirty="0"/>
          </a:p>
        </p:txBody>
      </p:sp>
      <p:pic>
        <p:nvPicPr>
          <p:cNvPr id="13" name="Picture 4" descr="Výsledok vyhľadávania obrázkov pre dopyt počítač"/>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348" y="3470365"/>
            <a:ext cx="1187475" cy="118747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Rovná spojnica 13"/>
          <p:cNvCxnSpPr>
            <a:stCxn id="9" idx="3"/>
            <a:endCxn id="16" idx="1"/>
          </p:cNvCxnSpPr>
          <p:nvPr/>
        </p:nvCxnSpPr>
        <p:spPr>
          <a:xfrm flipV="1">
            <a:off x="5476685" y="3363542"/>
            <a:ext cx="478423" cy="3061"/>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BlokTextu 14"/>
          <p:cNvSpPr txBox="1"/>
          <p:nvPr/>
        </p:nvSpPr>
        <p:spPr>
          <a:xfrm>
            <a:off x="5053289" y="3645024"/>
            <a:ext cx="1296144" cy="369332"/>
          </a:xfrm>
          <a:prstGeom prst="rect">
            <a:avLst/>
          </a:prstGeom>
          <a:noFill/>
        </p:spPr>
        <p:txBody>
          <a:bodyPr wrap="square" rtlCol="0">
            <a:spAutoFit/>
          </a:bodyPr>
          <a:lstStyle/>
          <a:p>
            <a:pPr algn="ctr"/>
            <a:r>
              <a:rPr lang="sk-SK" dirty="0" smtClean="0"/>
              <a:t>CSV</a:t>
            </a:r>
            <a:endParaRPr lang="sk-SK" dirty="0"/>
          </a:p>
        </p:txBody>
      </p:sp>
      <p:sp>
        <p:nvSpPr>
          <p:cNvPr id="16" name="Obdĺžnik 15"/>
          <p:cNvSpPr/>
          <p:nvPr/>
        </p:nvSpPr>
        <p:spPr>
          <a:xfrm>
            <a:off x="5955108" y="3140968"/>
            <a:ext cx="1569220" cy="445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Program2 </a:t>
            </a:r>
            <a:endParaRPr lang="sk-SK" dirty="0"/>
          </a:p>
        </p:txBody>
      </p:sp>
      <p:cxnSp>
        <p:nvCxnSpPr>
          <p:cNvPr id="17" name="Rovná spojnica 16"/>
          <p:cNvCxnSpPr>
            <a:stCxn id="16" idx="3"/>
            <a:endCxn id="18" idx="1"/>
          </p:cNvCxnSpPr>
          <p:nvPr/>
        </p:nvCxnSpPr>
        <p:spPr>
          <a:xfrm>
            <a:off x="7524328" y="3363542"/>
            <a:ext cx="480804" cy="1507"/>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bdĺžnik 17"/>
          <p:cNvSpPr/>
          <p:nvPr/>
        </p:nvSpPr>
        <p:spPr>
          <a:xfrm>
            <a:off x="8005132" y="3140968"/>
            <a:ext cx="944304" cy="44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smtClean="0"/>
              <a:t>Excel</a:t>
            </a:r>
            <a:endParaRPr lang="sk-SK" dirty="0"/>
          </a:p>
        </p:txBody>
      </p:sp>
      <p:cxnSp>
        <p:nvCxnSpPr>
          <p:cNvPr id="19" name="Rovná spojnica 18"/>
          <p:cNvCxnSpPr>
            <a:stCxn id="18" idx="2"/>
            <a:endCxn id="20" idx="0"/>
          </p:cNvCxnSpPr>
          <p:nvPr/>
        </p:nvCxnSpPr>
        <p:spPr>
          <a:xfrm flipH="1">
            <a:off x="8469084" y="3589130"/>
            <a:ext cx="8200" cy="1089752"/>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Obdĺžnik 19"/>
          <p:cNvSpPr/>
          <p:nvPr/>
        </p:nvSpPr>
        <p:spPr>
          <a:xfrm>
            <a:off x="8045687" y="4678882"/>
            <a:ext cx="846793" cy="432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1905" dirty="0"/>
              <a:t>G</a:t>
            </a:r>
            <a:r>
              <a:rPr lang="sk-SK" sz="1905" dirty="0" smtClean="0"/>
              <a:t>ra</a:t>
            </a:r>
            <a:r>
              <a:rPr lang="sk-SK" dirty="0" smtClean="0"/>
              <a:t>fy</a:t>
            </a:r>
            <a:endParaRPr lang="sk-SK" dirty="0"/>
          </a:p>
        </p:txBody>
      </p:sp>
      <p:cxnSp>
        <p:nvCxnSpPr>
          <p:cNvPr id="21" name="Zaoblená spojnica 20"/>
          <p:cNvCxnSpPr>
            <a:stCxn id="13" idx="2"/>
            <a:endCxn id="16" idx="2"/>
          </p:cNvCxnSpPr>
          <p:nvPr/>
        </p:nvCxnSpPr>
        <p:spPr>
          <a:xfrm rot="5400000" flipH="1" flipV="1">
            <a:off x="3251039" y="1169162"/>
            <a:ext cx="1071726" cy="5905632"/>
          </a:xfrm>
          <a:prstGeom prst="curvedConnector3">
            <a:avLst>
              <a:gd name="adj1" fmla="val -21330"/>
            </a:avLst>
          </a:prstGeom>
          <a:ln>
            <a:tailEnd type="arrow"/>
          </a:ln>
        </p:spPr>
        <p:style>
          <a:lnRef idx="2">
            <a:schemeClr val="accent1"/>
          </a:lnRef>
          <a:fillRef idx="0">
            <a:schemeClr val="accent1"/>
          </a:fillRef>
          <a:effectRef idx="1">
            <a:schemeClr val="accent1"/>
          </a:effectRef>
          <a:fontRef idx="minor">
            <a:schemeClr val="tx1"/>
          </a:fontRef>
        </p:style>
      </p:cxnSp>
      <p:pic>
        <p:nvPicPr>
          <p:cNvPr id="1026" name="Picture 2" descr="SÃºvisiaci obrÃ¡z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19" y="1681652"/>
            <a:ext cx="1508334" cy="1455828"/>
          </a:xfrm>
          <a:prstGeom prst="rect">
            <a:avLst/>
          </a:prstGeom>
          <a:noFill/>
          <a:extLst>
            <a:ext uri="{909E8E84-426E-40DD-AFC4-6F175D3DCCD1}">
              <a14:hiddenFill xmlns:a14="http://schemas.microsoft.com/office/drawing/2010/main">
                <a:solidFill>
                  <a:srgbClr val="FFFFFF"/>
                </a:solidFill>
              </a14:hiddenFill>
            </a:ext>
          </a:extLst>
        </p:spPr>
      </p:pic>
      <p:sp>
        <p:nvSpPr>
          <p:cNvPr id="25" name="BlokTextu 24"/>
          <p:cNvSpPr txBox="1"/>
          <p:nvPr/>
        </p:nvSpPr>
        <p:spPr>
          <a:xfrm>
            <a:off x="258846" y="404664"/>
            <a:ext cx="1480749" cy="1200329"/>
          </a:xfrm>
          <a:prstGeom prst="rect">
            <a:avLst/>
          </a:prstGeom>
          <a:noFill/>
        </p:spPr>
        <p:txBody>
          <a:bodyPr wrap="square" rtlCol="0">
            <a:spAutoFit/>
          </a:bodyPr>
          <a:lstStyle/>
          <a:p>
            <a:pPr algn="ctr"/>
            <a:r>
              <a:rPr lang="sk-SK" dirty="0" smtClean="0"/>
              <a:t>Meranie EEG v mieste </a:t>
            </a:r>
            <a:r>
              <a:rPr lang="sk-SK" dirty="0" err="1" smtClean="0"/>
              <a:t>Pz</a:t>
            </a:r>
            <a:r>
              <a:rPr lang="sk-SK" dirty="0" smtClean="0"/>
              <a:t> alebo medzi </a:t>
            </a:r>
            <a:r>
              <a:rPr lang="sk-SK" dirty="0" err="1" smtClean="0"/>
              <a:t>Cz</a:t>
            </a:r>
            <a:r>
              <a:rPr lang="sk-SK" dirty="0" smtClean="0"/>
              <a:t> a </a:t>
            </a:r>
            <a:r>
              <a:rPr lang="sk-SK" dirty="0" err="1" smtClean="0"/>
              <a:t>Pz</a:t>
            </a:r>
            <a:endParaRPr lang="sk-SK" dirty="0" smtClean="0"/>
          </a:p>
        </p:txBody>
      </p:sp>
      <p:cxnSp>
        <p:nvCxnSpPr>
          <p:cNvPr id="31" name="Rovná spojovacia šípka 30"/>
          <p:cNvCxnSpPr/>
          <p:nvPr/>
        </p:nvCxnSpPr>
        <p:spPr>
          <a:xfrm flipH="1">
            <a:off x="1079612" y="1641246"/>
            <a:ext cx="72008" cy="1457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25" name="Rovná spojovacia šípka 1024"/>
          <p:cNvCxnSpPr/>
          <p:nvPr/>
        </p:nvCxnSpPr>
        <p:spPr>
          <a:xfrm flipH="1">
            <a:off x="1266221" y="1714108"/>
            <a:ext cx="60050" cy="1190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42" name="BlokTextu 1041"/>
          <p:cNvSpPr txBox="1"/>
          <p:nvPr/>
        </p:nvSpPr>
        <p:spPr>
          <a:xfrm>
            <a:off x="359531" y="5013176"/>
            <a:ext cx="1948802" cy="923330"/>
          </a:xfrm>
          <a:prstGeom prst="rect">
            <a:avLst/>
          </a:prstGeom>
          <a:noFill/>
        </p:spPr>
        <p:txBody>
          <a:bodyPr wrap="square" rtlCol="0">
            <a:spAutoFit/>
          </a:bodyPr>
          <a:lstStyle/>
          <a:p>
            <a:pPr algn="ctr"/>
            <a:r>
              <a:rPr lang="sk-SK" dirty="0" smtClean="0"/>
              <a:t>Program1 na PC (neskôr </a:t>
            </a:r>
            <a:r>
              <a:rPr lang="sk-SK" dirty="0" err="1" smtClean="0"/>
              <a:t>Arduino</a:t>
            </a:r>
            <a:r>
              <a:rPr lang="sk-SK" dirty="0" smtClean="0"/>
              <a:t>) generuje tóny.</a:t>
            </a:r>
            <a:endParaRPr lang="sk-SK" dirty="0"/>
          </a:p>
        </p:txBody>
      </p:sp>
      <p:sp>
        <p:nvSpPr>
          <p:cNvPr id="1043" name="BlokTextu 1042"/>
          <p:cNvSpPr txBox="1"/>
          <p:nvPr/>
        </p:nvSpPr>
        <p:spPr>
          <a:xfrm>
            <a:off x="2212189" y="1396253"/>
            <a:ext cx="1543587" cy="1754326"/>
          </a:xfrm>
          <a:prstGeom prst="rect">
            <a:avLst/>
          </a:prstGeom>
          <a:noFill/>
        </p:spPr>
        <p:txBody>
          <a:bodyPr wrap="square" rtlCol="0">
            <a:spAutoFit/>
          </a:bodyPr>
          <a:lstStyle/>
          <a:p>
            <a:pPr algn="ctr"/>
            <a:r>
              <a:rPr lang="sk-SK" dirty="0" smtClean="0"/>
              <a:t>Prijme zvukový a EEG signál a pošle ich cez </a:t>
            </a:r>
            <a:r>
              <a:rPr lang="sk-SK" dirty="0" err="1"/>
              <a:t>B</a:t>
            </a:r>
            <a:r>
              <a:rPr lang="sk-SK" dirty="0" err="1" smtClean="0"/>
              <a:t>luetooth</a:t>
            </a:r>
            <a:r>
              <a:rPr lang="sk-SK" dirty="0" smtClean="0"/>
              <a:t> do počítača.</a:t>
            </a:r>
            <a:endParaRPr lang="sk-SK" dirty="0"/>
          </a:p>
        </p:txBody>
      </p:sp>
      <p:sp>
        <p:nvSpPr>
          <p:cNvPr id="1044" name="BlokTextu 1043"/>
          <p:cNvSpPr txBox="1"/>
          <p:nvPr/>
        </p:nvSpPr>
        <p:spPr>
          <a:xfrm>
            <a:off x="1799692" y="80961"/>
            <a:ext cx="7344308" cy="523220"/>
          </a:xfrm>
          <a:prstGeom prst="rect">
            <a:avLst/>
          </a:prstGeom>
          <a:noFill/>
        </p:spPr>
        <p:txBody>
          <a:bodyPr wrap="square" rtlCol="0">
            <a:spAutoFit/>
          </a:bodyPr>
          <a:lstStyle/>
          <a:p>
            <a:pPr algn="ctr"/>
            <a:r>
              <a:rPr lang="sk-SK" sz="2800" dirty="0" smtClean="0"/>
              <a:t>Schéma mojej metódy pomocou </a:t>
            </a:r>
            <a:r>
              <a:rPr lang="sk-SK" sz="2800" dirty="0" err="1" smtClean="0"/>
              <a:t>BioRadia</a:t>
            </a:r>
            <a:endParaRPr lang="sk-SK" sz="2800" dirty="0"/>
          </a:p>
        </p:txBody>
      </p:sp>
      <p:sp>
        <p:nvSpPr>
          <p:cNvPr id="53" name="BlokTextu 52"/>
          <p:cNvSpPr txBox="1"/>
          <p:nvPr/>
        </p:nvSpPr>
        <p:spPr>
          <a:xfrm>
            <a:off x="3948807" y="863309"/>
            <a:ext cx="1543587" cy="2308324"/>
          </a:xfrm>
          <a:prstGeom prst="rect">
            <a:avLst/>
          </a:prstGeom>
          <a:noFill/>
        </p:spPr>
        <p:txBody>
          <a:bodyPr wrap="square" rtlCol="0">
            <a:spAutoFit/>
          </a:bodyPr>
          <a:lstStyle/>
          <a:p>
            <a:pPr algn="ctr"/>
            <a:r>
              <a:rPr lang="sk-SK" dirty="0" smtClean="0"/>
              <a:t>Odfiltruje rušenie z EEG a zvukového signálu,</a:t>
            </a:r>
          </a:p>
          <a:p>
            <a:pPr algn="ctr"/>
            <a:r>
              <a:rPr lang="sk-SK" dirty="0" smtClean="0"/>
              <a:t>Exportuje ich vo forme textového súboru CSV.</a:t>
            </a:r>
            <a:endParaRPr lang="sk-SK" dirty="0"/>
          </a:p>
        </p:txBody>
      </p:sp>
      <p:sp>
        <p:nvSpPr>
          <p:cNvPr id="1046" name="BlokTextu 1045"/>
          <p:cNvSpPr txBox="1"/>
          <p:nvPr/>
        </p:nvSpPr>
        <p:spPr>
          <a:xfrm>
            <a:off x="5955108" y="1196752"/>
            <a:ext cx="1713236" cy="1754326"/>
          </a:xfrm>
          <a:prstGeom prst="rect">
            <a:avLst/>
          </a:prstGeom>
          <a:noFill/>
        </p:spPr>
        <p:txBody>
          <a:bodyPr wrap="square" rtlCol="0">
            <a:spAutoFit/>
          </a:bodyPr>
          <a:lstStyle/>
          <a:p>
            <a:pPr algn="ctr"/>
            <a:r>
              <a:rPr lang="sk-SK" dirty="0" smtClean="0"/>
              <a:t>Rozstrihá EEG signál podľa časových úsekov a spriemeruje ich. Výsledok je vo forme čísel.</a:t>
            </a:r>
            <a:endParaRPr lang="sk-SK" dirty="0"/>
          </a:p>
        </p:txBody>
      </p:sp>
      <p:sp>
        <p:nvSpPr>
          <p:cNvPr id="59" name="BlokTextu 58"/>
          <p:cNvSpPr txBox="1"/>
          <p:nvPr/>
        </p:nvSpPr>
        <p:spPr>
          <a:xfrm>
            <a:off x="7969572" y="1614926"/>
            <a:ext cx="944304" cy="1477328"/>
          </a:xfrm>
          <a:prstGeom prst="rect">
            <a:avLst/>
          </a:prstGeom>
          <a:noFill/>
        </p:spPr>
        <p:txBody>
          <a:bodyPr wrap="square" rtlCol="0">
            <a:spAutoFit/>
          </a:bodyPr>
          <a:lstStyle/>
          <a:p>
            <a:pPr algn="ctr"/>
            <a:r>
              <a:rPr lang="sk-SK" dirty="0" smtClean="0"/>
              <a:t>Podľa týchto čísel urobím  grafy.</a:t>
            </a:r>
            <a:endParaRPr lang="sk-SK" dirty="0"/>
          </a:p>
        </p:txBody>
      </p:sp>
      <p:sp>
        <p:nvSpPr>
          <p:cNvPr id="60" name="BlokTextu 59"/>
          <p:cNvSpPr txBox="1"/>
          <p:nvPr/>
        </p:nvSpPr>
        <p:spPr>
          <a:xfrm>
            <a:off x="79919" y="6187749"/>
            <a:ext cx="8207282" cy="584775"/>
          </a:xfrm>
          <a:prstGeom prst="rect">
            <a:avLst/>
          </a:prstGeom>
          <a:noFill/>
        </p:spPr>
        <p:txBody>
          <a:bodyPr wrap="square" rtlCol="0">
            <a:spAutoFit/>
          </a:bodyPr>
          <a:lstStyle/>
          <a:p>
            <a:r>
              <a:rPr lang="sk-SK" sz="1600" dirty="0" smtClean="0"/>
              <a:t>Program1 a program2 sú moje programy, ktoré som naprogramoval v Jave a v C++, </a:t>
            </a:r>
            <a:br>
              <a:rPr lang="sk-SK" sz="1600" dirty="0" smtClean="0"/>
            </a:br>
            <a:r>
              <a:rPr lang="sk-SK" sz="1600" dirty="0" err="1" smtClean="0"/>
              <a:t>BioCapture</a:t>
            </a:r>
            <a:r>
              <a:rPr lang="sk-SK" sz="1600" dirty="0" smtClean="0"/>
              <a:t> je program ktorý sa dodáva s </a:t>
            </a:r>
            <a:r>
              <a:rPr lang="sk-SK" sz="1600" dirty="0" err="1" smtClean="0"/>
              <a:t>BioRadiom</a:t>
            </a:r>
            <a:r>
              <a:rPr lang="sk-SK" sz="1600" dirty="0" smtClean="0"/>
              <a:t>.</a:t>
            </a:r>
            <a:endParaRPr lang="sk-SK" sz="1600" dirty="0"/>
          </a:p>
        </p:txBody>
      </p:sp>
      <p:sp>
        <p:nvSpPr>
          <p:cNvPr id="30" name="BlokTextu 29"/>
          <p:cNvSpPr txBox="1"/>
          <p:nvPr/>
        </p:nvSpPr>
        <p:spPr>
          <a:xfrm>
            <a:off x="7092280" y="3635732"/>
            <a:ext cx="1296144" cy="369332"/>
          </a:xfrm>
          <a:prstGeom prst="rect">
            <a:avLst/>
          </a:prstGeom>
          <a:noFill/>
        </p:spPr>
        <p:txBody>
          <a:bodyPr wrap="square" rtlCol="0">
            <a:spAutoFit/>
          </a:bodyPr>
          <a:lstStyle/>
          <a:p>
            <a:pPr algn="ctr"/>
            <a:r>
              <a:rPr lang="sk-SK" dirty="0" smtClean="0"/>
              <a:t>CSV</a:t>
            </a:r>
            <a:endParaRPr lang="sk-SK" dirty="0"/>
          </a:p>
        </p:txBody>
      </p:sp>
      <p:sp>
        <p:nvSpPr>
          <p:cNvPr id="32" name="BlokTextu 31"/>
          <p:cNvSpPr txBox="1"/>
          <p:nvPr/>
        </p:nvSpPr>
        <p:spPr>
          <a:xfrm>
            <a:off x="2874991" y="4975597"/>
            <a:ext cx="1924810" cy="646331"/>
          </a:xfrm>
          <a:prstGeom prst="rect">
            <a:avLst/>
          </a:prstGeom>
          <a:noFill/>
        </p:spPr>
        <p:txBody>
          <a:bodyPr wrap="square" rtlCol="0">
            <a:spAutoFit/>
          </a:bodyPr>
          <a:lstStyle/>
          <a:p>
            <a:pPr algn="ctr"/>
            <a:r>
              <a:rPr lang="sk-SK" dirty="0" smtClean="0"/>
              <a:t>Postupnosť zahraných tónov</a:t>
            </a:r>
            <a:endParaRPr lang="sk-SK" dirty="0"/>
          </a:p>
        </p:txBody>
      </p:sp>
    </p:spTree>
    <p:extLst>
      <p:ext uri="{BB962C8B-B14F-4D97-AF65-F5344CB8AC3E}">
        <p14:creationId xmlns:p14="http://schemas.microsoft.com/office/powerpoint/2010/main" val="3594962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260648"/>
            <a:ext cx="8229600" cy="864096"/>
          </a:xfrm>
        </p:spPr>
        <p:txBody>
          <a:bodyPr>
            <a:normAutofit/>
          </a:bodyPr>
          <a:lstStyle/>
          <a:p>
            <a:r>
              <a:rPr lang="sk-SK" dirty="0" smtClean="0"/>
              <a:t>Vývoj metódy</a:t>
            </a:r>
            <a:endParaRPr lang="sk-SK" dirty="0"/>
          </a:p>
        </p:txBody>
      </p:sp>
      <p:sp>
        <p:nvSpPr>
          <p:cNvPr id="4" name="BlokTextu 3"/>
          <p:cNvSpPr txBox="1"/>
          <p:nvPr/>
        </p:nvSpPr>
        <p:spPr>
          <a:xfrm>
            <a:off x="611560" y="1484784"/>
            <a:ext cx="3384376" cy="1077218"/>
          </a:xfrm>
          <a:prstGeom prst="rect">
            <a:avLst/>
          </a:prstGeom>
          <a:noFill/>
          <a:ln>
            <a:solidFill>
              <a:schemeClr val="tx1"/>
            </a:solidFill>
          </a:ln>
        </p:spPr>
        <p:txBody>
          <a:bodyPr wrap="square" rtlCol="0">
            <a:spAutoFit/>
          </a:bodyPr>
          <a:lstStyle/>
          <a:p>
            <a:pPr>
              <a:spcAft>
                <a:spcPts val="1200"/>
              </a:spcAft>
            </a:pPr>
            <a:r>
              <a:rPr lang="sk-SK" b="1" dirty="0" smtClean="0"/>
              <a:t>Verzia 1</a:t>
            </a:r>
          </a:p>
          <a:p>
            <a:r>
              <a:rPr lang="sk-SK" dirty="0" smtClean="0"/>
              <a:t>Generovanie: </a:t>
            </a:r>
            <a:r>
              <a:rPr lang="sk-SK" b="1" dirty="0" smtClean="0"/>
              <a:t>PC</a:t>
            </a:r>
          </a:p>
          <a:p>
            <a:r>
              <a:rPr lang="sk-SK" dirty="0" smtClean="0"/>
              <a:t>Problém: </a:t>
            </a:r>
            <a:r>
              <a:rPr lang="sk-SK" dirty="0" smtClean="0">
                <a:solidFill>
                  <a:schemeClr val="accent2"/>
                </a:solidFill>
              </a:rPr>
              <a:t>Meniace sa dĺžky úsekov</a:t>
            </a:r>
            <a:endParaRPr lang="sk-SK" dirty="0">
              <a:solidFill>
                <a:schemeClr val="accent2"/>
              </a:solidFill>
            </a:endParaRPr>
          </a:p>
        </p:txBody>
      </p:sp>
      <p:sp>
        <p:nvSpPr>
          <p:cNvPr id="5" name="BlokTextu 4"/>
          <p:cNvSpPr txBox="1"/>
          <p:nvPr/>
        </p:nvSpPr>
        <p:spPr>
          <a:xfrm>
            <a:off x="611560" y="3097410"/>
            <a:ext cx="3384376" cy="1354217"/>
          </a:xfrm>
          <a:prstGeom prst="rect">
            <a:avLst/>
          </a:prstGeom>
          <a:noFill/>
          <a:ln>
            <a:solidFill>
              <a:schemeClr val="tx1"/>
            </a:solidFill>
          </a:ln>
        </p:spPr>
        <p:txBody>
          <a:bodyPr wrap="square" rtlCol="0">
            <a:spAutoFit/>
          </a:bodyPr>
          <a:lstStyle/>
          <a:p>
            <a:pPr>
              <a:spcAft>
                <a:spcPts val="1200"/>
              </a:spcAft>
            </a:pPr>
            <a:r>
              <a:rPr lang="sk-SK" b="1" dirty="0" smtClean="0"/>
              <a:t>Verzia 2</a:t>
            </a:r>
          </a:p>
          <a:p>
            <a:r>
              <a:rPr lang="sk-SK" dirty="0" smtClean="0"/>
              <a:t>Generovanie: </a:t>
            </a:r>
            <a:r>
              <a:rPr lang="sk-SK" b="1" dirty="0" err="1" smtClean="0"/>
              <a:t>Arduino</a:t>
            </a:r>
            <a:endParaRPr lang="sk-SK" b="1" dirty="0" smtClean="0"/>
          </a:p>
          <a:p>
            <a:r>
              <a:rPr lang="sk-SK" dirty="0" smtClean="0"/>
              <a:t>Problém: </a:t>
            </a:r>
            <a:r>
              <a:rPr lang="sk-SK" dirty="0" smtClean="0">
                <a:solidFill>
                  <a:schemeClr val="accent2"/>
                </a:solidFill>
              </a:rPr>
              <a:t>Rovnaké dĺžky úsekov, ale dlhšie než 1000 </a:t>
            </a:r>
            <a:r>
              <a:rPr lang="sk-SK" dirty="0" err="1" smtClean="0">
                <a:solidFill>
                  <a:schemeClr val="accent2"/>
                </a:solidFill>
              </a:rPr>
              <a:t>ms</a:t>
            </a:r>
            <a:endParaRPr lang="sk-SK" dirty="0">
              <a:solidFill>
                <a:schemeClr val="accent2"/>
              </a:solidFill>
            </a:endParaRPr>
          </a:p>
        </p:txBody>
      </p:sp>
      <p:sp>
        <p:nvSpPr>
          <p:cNvPr id="6" name="BlokTextu 5"/>
          <p:cNvSpPr txBox="1"/>
          <p:nvPr/>
        </p:nvSpPr>
        <p:spPr>
          <a:xfrm>
            <a:off x="4716016" y="3097410"/>
            <a:ext cx="3816424" cy="1354217"/>
          </a:xfrm>
          <a:prstGeom prst="rect">
            <a:avLst/>
          </a:prstGeom>
          <a:noFill/>
          <a:ln>
            <a:solidFill>
              <a:schemeClr val="tx1"/>
            </a:solidFill>
          </a:ln>
        </p:spPr>
        <p:txBody>
          <a:bodyPr wrap="square" rtlCol="0">
            <a:spAutoFit/>
          </a:bodyPr>
          <a:lstStyle/>
          <a:p>
            <a:pPr>
              <a:spcAft>
                <a:spcPts val="1200"/>
              </a:spcAft>
            </a:pPr>
            <a:r>
              <a:rPr lang="sk-SK" b="1" dirty="0" smtClean="0"/>
              <a:t>Verzia 2a</a:t>
            </a:r>
          </a:p>
          <a:p>
            <a:r>
              <a:rPr lang="sk-SK" dirty="0" smtClean="0"/>
              <a:t>Generovanie: </a:t>
            </a:r>
            <a:r>
              <a:rPr lang="sk-SK" b="1" dirty="0" err="1" smtClean="0"/>
              <a:t>Arduino</a:t>
            </a:r>
            <a:endParaRPr lang="sk-SK" b="1" dirty="0" smtClean="0"/>
          </a:p>
          <a:p>
            <a:r>
              <a:rPr lang="sk-SK" dirty="0" smtClean="0"/>
              <a:t>Upravenie programu na analyzovanie (interval napr. 2001,725135 vzoriek)</a:t>
            </a:r>
          </a:p>
        </p:txBody>
      </p:sp>
      <p:sp>
        <p:nvSpPr>
          <p:cNvPr id="7" name="BlokTextu 6"/>
          <p:cNvSpPr txBox="1"/>
          <p:nvPr/>
        </p:nvSpPr>
        <p:spPr>
          <a:xfrm>
            <a:off x="611560" y="5012302"/>
            <a:ext cx="3384376" cy="1077218"/>
          </a:xfrm>
          <a:prstGeom prst="rect">
            <a:avLst/>
          </a:prstGeom>
          <a:noFill/>
          <a:ln>
            <a:solidFill>
              <a:schemeClr val="tx1"/>
            </a:solidFill>
          </a:ln>
        </p:spPr>
        <p:txBody>
          <a:bodyPr wrap="square" rtlCol="0">
            <a:spAutoFit/>
          </a:bodyPr>
          <a:lstStyle/>
          <a:p>
            <a:pPr>
              <a:spcAft>
                <a:spcPts val="1200"/>
              </a:spcAft>
            </a:pPr>
            <a:r>
              <a:rPr lang="sk-SK" b="1" dirty="0" smtClean="0"/>
              <a:t>Verzia 3</a:t>
            </a:r>
          </a:p>
          <a:p>
            <a:r>
              <a:rPr lang="sk-SK" dirty="0" smtClean="0"/>
              <a:t>Generovanie: </a:t>
            </a:r>
            <a:r>
              <a:rPr lang="sk-SK" b="1" dirty="0" err="1" smtClean="0"/>
              <a:t>Arduino</a:t>
            </a:r>
            <a:r>
              <a:rPr lang="sk-SK" b="1" dirty="0" smtClean="0"/>
              <a:t> s hodinami reálneho času (RTC)</a:t>
            </a:r>
          </a:p>
        </p:txBody>
      </p:sp>
      <p:cxnSp>
        <p:nvCxnSpPr>
          <p:cNvPr id="9" name="Rovná spojovacia šípka 8"/>
          <p:cNvCxnSpPr>
            <a:stCxn id="4" idx="2"/>
            <a:endCxn id="5" idx="0"/>
          </p:cNvCxnSpPr>
          <p:nvPr/>
        </p:nvCxnSpPr>
        <p:spPr>
          <a:xfrm>
            <a:off x="2303748" y="2562002"/>
            <a:ext cx="0" cy="5354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Rovná spojovacia šípka 9"/>
          <p:cNvCxnSpPr>
            <a:stCxn id="5" idx="2"/>
            <a:endCxn id="7" idx="0"/>
          </p:cNvCxnSpPr>
          <p:nvPr/>
        </p:nvCxnSpPr>
        <p:spPr>
          <a:xfrm>
            <a:off x="2303748" y="4451627"/>
            <a:ext cx="0" cy="560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Rovná spojovacia šípka 12"/>
          <p:cNvCxnSpPr>
            <a:stCxn id="5" idx="3"/>
            <a:endCxn id="6" idx="1"/>
          </p:cNvCxnSpPr>
          <p:nvPr/>
        </p:nvCxnSpPr>
        <p:spPr>
          <a:xfrm>
            <a:off x="3995936" y="3774519"/>
            <a:ext cx="7200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BlokTextu 16"/>
          <p:cNvSpPr txBox="1"/>
          <p:nvPr/>
        </p:nvSpPr>
        <p:spPr>
          <a:xfrm>
            <a:off x="4735109" y="5012302"/>
            <a:ext cx="3816424" cy="1077218"/>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1200"/>
              </a:spcAft>
            </a:pPr>
            <a:r>
              <a:rPr lang="sk-SK" b="1" dirty="0" smtClean="0"/>
              <a:t>Doplnok</a:t>
            </a:r>
          </a:p>
          <a:p>
            <a:r>
              <a:rPr lang="sk-SK" dirty="0" smtClean="0"/>
              <a:t>„</a:t>
            </a:r>
            <a:r>
              <a:rPr lang="sk-SK" dirty="0" err="1" smtClean="0"/>
              <a:t>skipovanie</a:t>
            </a:r>
            <a:r>
              <a:rPr lang="sk-SK" dirty="0" smtClean="0"/>
              <a:t>“ – odstránenie rušenia spôsobeného napr. pohybom končatín</a:t>
            </a:r>
          </a:p>
        </p:txBody>
      </p:sp>
    </p:spTree>
    <p:extLst>
      <p:ext uri="{BB962C8B-B14F-4D97-AF65-F5344CB8AC3E}">
        <p14:creationId xmlns:p14="http://schemas.microsoft.com/office/powerpoint/2010/main" val="123856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60648"/>
            <a:ext cx="8229600" cy="936104"/>
          </a:xfrm>
        </p:spPr>
        <p:txBody>
          <a:bodyPr>
            <a:normAutofit/>
          </a:bodyPr>
          <a:lstStyle/>
          <a:p>
            <a:r>
              <a:rPr lang="sk-SK" sz="4000" dirty="0" smtClean="0"/>
              <a:t>Úprava</a:t>
            </a:r>
            <a:r>
              <a:rPr lang="sk-SK" dirty="0" smtClean="0"/>
              <a:t> </a:t>
            </a:r>
            <a:r>
              <a:rPr lang="sk-SK" sz="4000" dirty="0" smtClean="0"/>
              <a:t>metódy</a:t>
            </a:r>
            <a:r>
              <a:rPr lang="sk-SK" dirty="0" smtClean="0"/>
              <a:t> „</a:t>
            </a:r>
            <a:r>
              <a:rPr lang="sk-SK" sz="4000" dirty="0" err="1" smtClean="0"/>
              <a:t>skipovaním</a:t>
            </a:r>
            <a:r>
              <a:rPr lang="sk-SK" dirty="0" smtClean="0"/>
              <a:t>“</a:t>
            </a:r>
            <a:endParaRPr lang="sk-SK" dirty="0"/>
          </a:p>
        </p:txBody>
      </p:sp>
      <p:sp>
        <p:nvSpPr>
          <p:cNvPr id="3" name="Zástupný symbol obsahu 2"/>
          <p:cNvSpPr>
            <a:spLocks noGrp="1"/>
          </p:cNvSpPr>
          <p:nvPr>
            <p:ph idx="1"/>
          </p:nvPr>
        </p:nvSpPr>
        <p:spPr>
          <a:xfrm>
            <a:off x="125659" y="5916413"/>
            <a:ext cx="8789160" cy="680939"/>
          </a:xfrm>
        </p:spPr>
        <p:txBody>
          <a:bodyPr>
            <a:noAutofit/>
          </a:bodyPr>
          <a:lstStyle/>
          <a:p>
            <a:pPr marL="0" indent="0" algn="ctr">
              <a:buNone/>
            </a:pPr>
            <a:r>
              <a:rPr lang="sk-SK" sz="2000" dirty="0" smtClean="0"/>
              <a:t>Prítomnosť signálov s príliš veľkou amplitúdou spôsobenou pohybom alebo iným rušením môže výrazne zmeniť (znehodnotiť) výsledný graf.</a:t>
            </a:r>
            <a:endParaRPr lang="sk-SK"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4044" y="3767346"/>
            <a:ext cx="4000443" cy="1944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58" y="3767346"/>
            <a:ext cx="4000442" cy="193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4045" y="1413668"/>
            <a:ext cx="4000443"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58" y="1413668"/>
            <a:ext cx="4000442"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Rovná spojovacia šípka 6"/>
          <p:cNvCxnSpPr/>
          <p:nvPr/>
        </p:nvCxnSpPr>
        <p:spPr>
          <a:xfrm>
            <a:off x="4290127" y="2311197"/>
            <a:ext cx="542055" cy="514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BlokTextu 7"/>
          <p:cNvSpPr txBox="1"/>
          <p:nvPr/>
        </p:nvSpPr>
        <p:spPr>
          <a:xfrm>
            <a:off x="4170747" y="2421780"/>
            <a:ext cx="864096" cy="276999"/>
          </a:xfrm>
          <a:prstGeom prst="rect">
            <a:avLst/>
          </a:prstGeom>
          <a:noFill/>
        </p:spPr>
        <p:txBody>
          <a:bodyPr wrap="square" rtlCol="0">
            <a:spAutoFit/>
          </a:bodyPr>
          <a:lstStyle/>
          <a:p>
            <a:r>
              <a:rPr lang="en-US" sz="1200" dirty="0" err="1"/>
              <a:t>s</a:t>
            </a:r>
            <a:r>
              <a:rPr lang="sk-SK" sz="1200" dirty="0" err="1" smtClean="0"/>
              <a:t>kip</a:t>
            </a:r>
            <a:r>
              <a:rPr lang="sk-SK" sz="1200" dirty="0" smtClean="0"/>
              <a:t> 50</a:t>
            </a:r>
            <a:r>
              <a:rPr lang="en-US" sz="1200" dirty="0" smtClean="0"/>
              <a:t> </a:t>
            </a:r>
            <a:r>
              <a:rPr lang="el-GR" sz="1200" dirty="0" smtClean="0">
                <a:latin typeface="Arial Narrow"/>
              </a:rPr>
              <a:t>μ</a:t>
            </a:r>
            <a:r>
              <a:rPr lang="en-US" sz="1200" dirty="0" smtClean="0">
                <a:latin typeface="Arial Narrow"/>
              </a:rPr>
              <a:t>V</a:t>
            </a:r>
            <a:endParaRPr lang="sk-SK" sz="1200" dirty="0"/>
          </a:p>
        </p:txBody>
      </p:sp>
      <p:cxnSp>
        <p:nvCxnSpPr>
          <p:cNvPr id="10" name="Rovná spojovacia šípka 9"/>
          <p:cNvCxnSpPr/>
          <p:nvPr/>
        </p:nvCxnSpPr>
        <p:spPr>
          <a:xfrm>
            <a:off x="2179653" y="3284984"/>
            <a:ext cx="0" cy="3897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7" name="Rovná spojovacia šípka 56"/>
          <p:cNvCxnSpPr/>
          <p:nvPr/>
        </p:nvCxnSpPr>
        <p:spPr>
          <a:xfrm>
            <a:off x="6964265" y="3284984"/>
            <a:ext cx="0" cy="3897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222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536" y="0"/>
            <a:ext cx="8229600" cy="926976"/>
          </a:xfrm>
        </p:spPr>
        <p:txBody>
          <a:bodyPr>
            <a:noAutofit/>
          </a:bodyPr>
          <a:lstStyle/>
          <a:p>
            <a:r>
              <a:rPr lang="sk-SK" sz="2400" dirty="0" smtClean="0"/>
              <a:t>Výsledok 1: Graf evokovaných potenciálov</a:t>
            </a:r>
            <a:endParaRPr lang="sk-SK" sz="2400" dirty="0"/>
          </a:p>
        </p:txBody>
      </p:sp>
      <p:sp>
        <p:nvSpPr>
          <p:cNvPr id="3" name="Zástupný symbol obsahu 2"/>
          <p:cNvSpPr>
            <a:spLocks noGrp="1"/>
          </p:cNvSpPr>
          <p:nvPr>
            <p:ph idx="1"/>
          </p:nvPr>
        </p:nvSpPr>
        <p:spPr>
          <a:xfrm>
            <a:off x="457200" y="5085184"/>
            <a:ext cx="8229600" cy="1584176"/>
          </a:xfrm>
        </p:spPr>
        <p:txBody>
          <a:bodyPr>
            <a:noAutofit/>
          </a:bodyPr>
          <a:lstStyle/>
          <a:p>
            <a:pPr marL="0" indent="0" algn="just">
              <a:buNone/>
            </a:pPr>
            <a:r>
              <a:rPr lang="sk-SK" sz="1550" dirty="0" smtClean="0"/>
              <a:t>Získané maximá a minimá grafu sú potenciály. V literatúre sú opísané ako skoré potenciály: P100, N100, P200. Reagujú na základné informácie a preto by mali byť prítomné aj v negatívnych EEG krivkách. Neskoré potenciály (nad 250 </a:t>
            </a:r>
            <a:r>
              <a:rPr lang="sk-SK" sz="1550" dirty="0" err="1" smtClean="0"/>
              <a:t>ms</a:t>
            </a:r>
            <a:r>
              <a:rPr lang="sk-SK" sz="1550" dirty="0" smtClean="0"/>
              <a:t>)</a:t>
            </a:r>
            <a:r>
              <a:rPr lang="en-US" sz="1550" dirty="0" smtClean="0"/>
              <a:t>, v </a:t>
            </a:r>
            <a:r>
              <a:rPr lang="sk-SK" sz="1550" dirty="0" smtClean="0"/>
              <a:t>literatúre označované ako P300, N400, P600, vznikajú pri zložitejšom kognitívnom spracovaní. Základné parametre potenciálu sú: amplitúda (maximum alebo minimum v </a:t>
            </a:r>
            <a:r>
              <a:rPr lang="el-GR" sz="1550" dirty="0" smtClean="0"/>
              <a:t>μ</a:t>
            </a:r>
            <a:r>
              <a:rPr lang="sk-SK" sz="1550" dirty="0" smtClean="0"/>
              <a:t>V) a latencia (oneskorenie potenciálu po stimule udávané v </a:t>
            </a:r>
            <a:r>
              <a:rPr lang="sk-SK" sz="1550" dirty="0" err="1" smtClean="0"/>
              <a:t>ms</a:t>
            </a:r>
            <a:r>
              <a:rPr lang="sk-SK" sz="1550" dirty="0" smtClean="0"/>
              <a:t>). Každý potenciál má svoje rozhranie milisekúnd, v ktorých sa môže nachádzať.  Pre P300 je to 250 až 500 </a:t>
            </a:r>
            <a:r>
              <a:rPr lang="sk-SK" sz="1550" dirty="0" err="1" smtClean="0"/>
              <a:t>ms</a:t>
            </a:r>
            <a:r>
              <a:rPr lang="sk-SK" sz="1550" dirty="0" smtClean="0"/>
              <a:t>.</a:t>
            </a:r>
            <a:endParaRPr lang="sk-SK" sz="155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764704"/>
            <a:ext cx="783431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lokTextu 3"/>
          <p:cNvSpPr txBox="1"/>
          <p:nvPr/>
        </p:nvSpPr>
        <p:spPr>
          <a:xfrm>
            <a:off x="1475656" y="1844824"/>
            <a:ext cx="720080" cy="369332"/>
          </a:xfrm>
          <a:prstGeom prst="rect">
            <a:avLst/>
          </a:prstGeom>
          <a:solidFill>
            <a:schemeClr val="bg1"/>
          </a:solidFill>
        </p:spPr>
        <p:txBody>
          <a:bodyPr wrap="square" rtlCol="0">
            <a:spAutoFit/>
          </a:bodyPr>
          <a:lstStyle/>
          <a:p>
            <a:r>
              <a:rPr lang="sk-SK" dirty="0" smtClean="0"/>
              <a:t>P100</a:t>
            </a:r>
            <a:endParaRPr lang="sk-SK" dirty="0"/>
          </a:p>
        </p:txBody>
      </p:sp>
      <p:sp>
        <p:nvSpPr>
          <p:cNvPr id="6" name="BlokTextu 5"/>
          <p:cNvSpPr txBox="1"/>
          <p:nvPr/>
        </p:nvSpPr>
        <p:spPr>
          <a:xfrm>
            <a:off x="1835696" y="3140968"/>
            <a:ext cx="720080" cy="369332"/>
          </a:xfrm>
          <a:prstGeom prst="rect">
            <a:avLst/>
          </a:prstGeom>
          <a:solidFill>
            <a:schemeClr val="bg1"/>
          </a:solidFill>
        </p:spPr>
        <p:txBody>
          <a:bodyPr wrap="square" rtlCol="0">
            <a:spAutoFit/>
          </a:bodyPr>
          <a:lstStyle/>
          <a:p>
            <a:r>
              <a:rPr lang="sk-SK" dirty="0" smtClean="0"/>
              <a:t>N100</a:t>
            </a:r>
            <a:endParaRPr lang="sk-SK" dirty="0"/>
          </a:p>
        </p:txBody>
      </p:sp>
      <p:sp>
        <p:nvSpPr>
          <p:cNvPr id="7" name="BlokTextu 6"/>
          <p:cNvSpPr txBox="1"/>
          <p:nvPr/>
        </p:nvSpPr>
        <p:spPr>
          <a:xfrm>
            <a:off x="2195504" y="1268760"/>
            <a:ext cx="720080" cy="369332"/>
          </a:xfrm>
          <a:prstGeom prst="rect">
            <a:avLst/>
          </a:prstGeom>
          <a:solidFill>
            <a:schemeClr val="bg1"/>
          </a:solidFill>
        </p:spPr>
        <p:txBody>
          <a:bodyPr wrap="square" rtlCol="0">
            <a:spAutoFit/>
          </a:bodyPr>
          <a:lstStyle/>
          <a:p>
            <a:r>
              <a:rPr lang="sk-SK" dirty="0" smtClean="0"/>
              <a:t>P200</a:t>
            </a:r>
            <a:endParaRPr lang="sk-SK" dirty="0"/>
          </a:p>
        </p:txBody>
      </p:sp>
      <p:sp>
        <p:nvSpPr>
          <p:cNvPr id="8" name="BlokTextu 7"/>
          <p:cNvSpPr txBox="1"/>
          <p:nvPr/>
        </p:nvSpPr>
        <p:spPr>
          <a:xfrm>
            <a:off x="2843808" y="3140968"/>
            <a:ext cx="720080" cy="369332"/>
          </a:xfrm>
          <a:prstGeom prst="rect">
            <a:avLst/>
          </a:prstGeom>
          <a:solidFill>
            <a:schemeClr val="bg1"/>
          </a:solidFill>
        </p:spPr>
        <p:txBody>
          <a:bodyPr wrap="square" rtlCol="0">
            <a:spAutoFit/>
          </a:bodyPr>
          <a:lstStyle/>
          <a:p>
            <a:r>
              <a:rPr lang="sk-SK" dirty="0" smtClean="0"/>
              <a:t>N200</a:t>
            </a:r>
            <a:endParaRPr lang="sk-SK" dirty="0"/>
          </a:p>
        </p:txBody>
      </p:sp>
      <p:sp>
        <p:nvSpPr>
          <p:cNvPr id="9" name="BlokTextu 8"/>
          <p:cNvSpPr txBox="1"/>
          <p:nvPr/>
        </p:nvSpPr>
        <p:spPr>
          <a:xfrm>
            <a:off x="3275856" y="1453426"/>
            <a:ext cx="720080" cy="369332"/>
          </a:xfrm>
          <a:prstGeom prst="rect">
            <a:avLst/>
          </a:prstGeom>
          <a:solidFill>
            <a:schemeClr val="bg1"/>
          </a:solidFill>
        </p:spPr>
        <p:txBody>
          <a:bodyPr wrap="square" rtlCol="0">
            <a:spAutoFit/>
          </a:bodyPr>
          <a:lstStyle/>
          <a:p>
            <a:r>
              <a:rPr lang="sk-SK" b="1" dirty="0" smtClean="0">
                <a:solidFill>
                  <a:srgbClr val="FF0000"/>
                </a:solidFill>
              </a:rPr>
              <a:t>P300</a:t>
            </a:r>
            <a:endParaRPr lang="sk-SK" b="1" dirty="0">
              <a:solidFill>
                <a:srgbClr val="FF0000"/>
              </a:solidFill>
            </a:endParaRPr>
          </a:p>
        </p:txBody>
      </p:sp>
      <p:sp>
        <p:nvSpPr>
          <p:cNvPr id="10" name="BlokTextu 9"/>
          <p:cNvSpPr txBox="1"/>
          <p:nvPr/>
        </p:nvSpPr>
        <p:spPr>
          <a:xfrm>
            <a:off x="4067944" y="4293096"/>
            <a:ext cx="720080" cy="369332"/>
          </a:xfrm>
          <a:prstGeom prst="rect">
            <a:avLst/>
          </a:prstGeom>
          <a:solidFill>
            <a:schemeClr val="bg1"/>
          </a:solidFill>
        </p:spPr>
        <p:txBody>
          <a:bodyPr wrap="square" rtlCol="0">
            <a:spAutoFit/>
          </a:bodyPr>
          <a:lstStyle/>
          <a:p>
            <a:r>
              <a:rPr lang="sk-SK" dirty="0" smtClean="0"/>
              <a:t>N400</a:t>
            </a:r>
            <a:endParaRPr lang="sk-SK" dirty="0"/>
          </a:p>
        </p:txBody>
      </p:sp>
      <p:sp>
        <p:nvSpPr>
          <p:cNvPr id="11" name="BlokTextu 10"/>
          <p:cNvSpPr txBox="1"/>
          <p:nvPr/>
        </p:nvSpPr>
        <p:spPr>
          <a:xfrm>
            <a:off x="5004048" y="899428"/>
            <a:ext cx="720080" cy="369332"/>
          </a:xfrm>
          <a:prstGeom prst="rect">
            <a:avLst/>
          </a:prstGeom>
          <a:solidFill>
            <a:schemeClr val="bg1"/>
          </a:solidFill>
        </p:spPr>
        <p:txBody>
          <a:bodyPr wrap="square" rtlCol="0">
            <a:spAutoFit/>
          </a:bodyPr>
          <a:lstStyle/>
          <a:p>
            <a:r>
              <a:rPr lang="sk-SK" dirty="0" smtClean="0"/>
              <a:t>P600</a:t>
            </a:r>
            <a:endParaRPr lang="sk-SK" dirty="0"/>
          </a:p>
        </p:txBody>
      </p:sp>
    </p:spTree>
    <p:extLst>
      <p:ext uri="{BB962C8B-B14F-4D97-AF65-F5344CB8AC3E}">
        <p14:creationId xmlns:p14="http://schemas.microsoft.com/office/powerpoint/2010/main" val="3720641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13721</TotalTime>
  <Words>1039</Words>
  <Application>Microsoft Office PowerPoint</Application>
  <PresentationFormat>Prezentácia na obrazovke (4:3)</PresentationFormat>
  <Paragraphs>225</Paragraphs>
  <Slides>18</Slides>
  <Notes>2</Notes>
  <HiddenSlides>0</HiddenSlides>
  <MMClips>0</MMClips>
  <ScaleCrop>false</ScaleCrop>
  <HeadingPairs>
    <vt:vector size="4" baseType="variant">
      <vt:variant>
        <vt:lpstr>Motív</vt:lpstr>
      </vt:variant>
      <vt:variant>
        <vt:i4>1</vt:i4>
      </vt:variant>
      <vt:variant>
        <vt:lpstr>Nadpisy snímok</vt:lpstr>
      </vt:variant>
      <vt:variant>
        <vt:i4>18</vt:i4>
      </vt:variant>
    </vt:vector>
  </HeadingPairs>
  <TitlesOfParts>
    <vt:vector size="19" baseType="lpstr">
      <vt:lpstr>Motív Office</vt:lpstr>
      <vt:lpstr>Prezentácia programu PowerPoint</vt:lpstr>
      <vt:lpstr>Úvod do problematiky</vt:lpstr>
      <vt:lpstr>Abstrakt</vt:lpstr>
      <vt:lpstr>Prezentácia programu PowerPoint</vt:lpstr>
      <vt:lpstr>Prezentácia programu PowerPoint</vt:lpstr>
      <vt:lpstr>Prezentácia programu PowerPoint</vt:lpstr>
      <vt:lpstr>Vývoj metódy</vt:lpstr>
      <vt:lpstr>Úprava metódy „skipovaním“</vt:lpstr>
      <vt:lpstr>Výsledok 1: Graf evokovaných potenciálov</vt:lpstr>
      <vt:lpstr>Prezentácia programu PowerPoint</vt:lpstr>
      <vt:lpstr>Prezentácia programu PowerPoint</vt:lpstr>
      <vt:lpstr>Prezentácia programu PowerPoint</vt:lpstr>
      <vt:lpstr>Prezentácia programu PowerPoint</vt:lpstr>
      <vt:lpstr>Princíp metódy „oddball“ a postup merania P300</vt:lpstr>
      <vt:lpstr>Spriemerovanie častí EEG signálov</vt:lpstr>
      <vt:lpstr>Použitý materiál </vt:lpstr>
      <vt:lpstr>Prezentácia programu PowerPoint</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Cieľ</dc:title>
  <dc:creator>jan mederly</dc:creator>
  <cp:lastModifiedBy>jan mederly</cp:lastModifiedBy>
  <cp:revision>158</cp:revision>
  <cp:lastPrinted>2018-11-07T09:47:17Z</cp:lastPrinted>
  <dcterms:created xsi:type="dcterms:W3CDTF">2016-10-05T21:34:43Z</dcterms:created>
  <dcterms:modified xsi:type="dcterms:W3CDTF">2018-11-07T09:47:21Z</dcterms:modified>
</cp:coreProperties>
</file>