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8" r:id="rId6"/>
    <p:sldId id="257" r:id="rId7"/>
    <p:sldId id="266" r:id="rId8"/>
    <p:sldId id="259" r:id="rId9"/>
    <p:sldId id="263" r:id="rId10"/>
    <p:sldId id="264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57FB8-A8A2-4D83-A497-138BD5B524B7}" v="240" dt="2023-05-11T22:37:38.912"/>
    <p1510:client id="{C8BC955C-DF04-4A5C-BAD1-965CE78BAFE4}" v="83" dt="2023-05-12T02:14:04.639"/>
    <p1510:client id="{CFF1797C-0668-4FFF-8AA9-BF7264505E18}" v="1023" vWet="1025" dt="2023-05-12T02:10:01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22:27:27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1 104,'820'-19,"-673"12,149-8,65 0,-61 5,-194 3,636-24,907 33,-1358 11,-21 0,329 6,-305-15,-4-1,-175 9,55 2,-7-1,-15-1,-121-12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22:27:28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0,'1845'0,"-1809"0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22:27:30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0,'97'2,"174"27,-174-18,150-3,-86-5,20 9,70 1,145 2,71-3,12 1,200 25,-389-37,286-4,-348-10,94-1,62 15,-354-1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1T22:27:4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24575,'1900'0'-1365,"-1879"0"-5461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626C-FDD6-4FB0-A0F1-2CCFA09A167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7CA52-417C-4807-ADB8-98E530C0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ExpressJS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n-US" b="0" i="0">
                <a:solidFill>
                  <a:srgbClr val="E8EAED"/>
                </a:solidFill>
                <a:effectLst/>
                <a:latin typeface="Roboto" panose="020B0604020202020204" pitchFamily="2" charset="0"/>
              </a:rPr>
              <a:t>Why use </a:t>
            </a:r>
            <a:r>
              <a:rPr lang="en-US" b="0" i="0" err="1">
                <a:solidFill>
                  <a:srgbClr val="E8EAED"/>
                </a:solidFill>
                <a:effectLst/>
                <a:latin typeface="Roboto" panose="020B0604020202020204" pitchFamily="2" charset="0"/>
              </a:rPr>
              <a:t>ExpressJS</a:t>
            </a:r>
            <a:r>
              <a:rPr lang="en-US" b="0" i="0">
                <a:solidFill>
                  <a:srgbClr val="E8EAED"/>
                </a:solidFill>
                <a:effectLst/>
                <a:latin typeface="Roboto" panose="020B0604020202020204" pitchFamily="2" charset="0"/>
              </a:rPr>
              <a:t> instead of NodeJS?</a:t>
            </a:r>
            <a:endParaRPr lang="en-US" b="0" i="0">
              <a:solidFill>
                <a:srgbClr val="BDC1C6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 err="1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ExpressJS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 is a web application framework for NodeJS. That's what mainly makes the difference between Express JS and Node JS. </a:t>
            </a:r>
            <a:r>
              <a:rPr lang="en-US" b="0" i="0" err="1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Ejs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1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provides various features that make web application development fast and easy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, which otherwise takes more time using </a:t>
            </a:r>
            <a:r>
              <a:rPr lang="en-US" b="0" i="0" err="1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nodejs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. Used it </a:t>
            </a:r>
            <a:r>
              <a:rPr lang="en-US" b="0" i="0" err="1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bc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 it ensures uniformity b/w front and backend and easier to connect </a:t>
            </a:r>
            <a:r>
              <a:rPr lang="en-US" b="0" i="0" err="1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db</a:t>
            </a:r>
            <a:r>
              <a:rPr lang="en-US" b="0" i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 and is async.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Socket.io/RTC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The code uses the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library, which simplifies WebRTC peer-to-peer connections. It sets up a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server endpoint at </a:t>
            </a:r>
            <a:r>
              <a:rPr lang="en-US"/>
              <a:t>/</a:t>
            </a:r>
            <a:r>
              <a:rPr lang="en-US" err="1"/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and integrates it with the Express app. The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server handles WebRTC signaling and establishes peer connections between clients. It initializes and configures a Socket.IO client to connect to the server using the io function.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/WebRTC</a:t>
            </a: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WebRTC (Web Real-Time Communication) is used in the provided code to enable real-time audio, video, and data communication between clients (web browsers) in a peer-to-peer manner.</a:t>
            </a: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The code uses the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library, which simplifies WebRTC peer-to-peer connections. It sets up a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server endpoint at </a:t>
            </a:r>
            <a:r>
              <a:rPr lang="en-US"/>
              <a:t>/</a:t>
            </a:r>
            <a:r>
              <a:rPr lang="en-US" err="1"/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and integrates it with the Express app. The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PeerJS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server handles WebRTC signaling and establishes peer connections between clients.</a:t>
            </a:r>
          </a:p>
          <a:p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OpenAI</a:t>
            </a:r>
            <a:endParaRPr lang="en-US" b="0" i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Integrated a chatbot powered by </a:t>
            </a:r>
            <a:r>
              <a:rPr lang="en-US" b="0" i="0" err="1">
                <a:solidFill>
                  <a:srgbClr val="D1D5DB"/>
                </a:solidFill>
                <a:effectLst/>
                <a:latin typeface="Söhne"/>
              </a:rPr>
              <a:t>OpenAI's</a:t>
            </a: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 GPT-3 language model.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7CA52-417C-4807-ADB8-98E530C027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1B25-7077-3C41-B9CF-CFDE31C22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17D89-627B-BBBF-D63D-0B136F24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BDAD-CA07-E973-EBCA-AD921037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378C-5636-E722-C901-6A614B75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627C-6C74-2929-2BF7-49F3ABAE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0323-B300-A130-70E0-EEECF648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7D517-1895-3379-ACF1-230546E2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BEA0-F836-4472-C75C-54EF60AA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2048-4848-6BAB-3317-ED7BFA75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4709-9810-E7C4-D705-169C2BA2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1CB71-72CA-D9BA-B695-399E0A4C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BA509-623A-9CEE-A98C-C5F8F666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67C0-1515-F30A-9D7A-4A956CBD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591A-87BF-EFC8-C3CA-EDC6B039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EABE-9E0A-F1B8-75FD-7B2ABFAE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2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0D90-84A6-1A22-DA01-A694EFAC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2AF2-5D47-FE6E-0EF0-65409C0B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F87E-8BDA-BA7A-F635-4FA99DFB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E4AAE-1A31-600B-E851-AAE8CA30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4411-BB40-8CCE-92AA-2387D7F9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07C-7F3D-4B05-0B20-963AC3D1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29B7-834A-1F73-6B08-D0A85311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8F64-5B1F-66E0-B5C0-B05A7CC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EF09-5C73-43AD-06AA-BF2175FB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5EB9-5E97-FB45-1F15-63487FD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D1D3-FE9F-E478-26F8-317ADAB5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91C9-54EE-75D1-395B-0E9986445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E80C-BB7D-67E1-7505-4CB6D944B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816D3-9C09-6CAE-C8E3-EBEB0480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BA86-85E2-2BF5-C5A2-945381BC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2498-FB85-38F6-D42E-CD9EC3B0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5118-E8BB-AAE8-C31F-D37624F7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3C642-B583-164D-9B22-EE7C611D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4D7DD-0A48-57B3-F4BD-EDE7F9148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D34F1-58CE-1E5C-CE05-78CE8EE89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11320-237B-FAD0-B16B-86F811BEC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EA44B-545F-A349-F100-D2D29558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38B47-54B5-A4FB-E232-D4C98AAF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2C65D-FEC1-17E7-8C10-CA36F3B4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280-C828-6113-6E86-D4464612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AC68F-1743-704A-2BE9-9F8836C4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E83C-A671-887E-23F5-CDFFB63C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F7117-2E78-71C4-66C7-039803BA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75421-441E-EB70-1886-C7E381FD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22FEB-0647-44AC-3186-22D4E4BF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B8C7-79A3-A4D6-1523-EBD44580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5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5BD2-B354-7ACA-0925-681C7102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730EF-88B0-1AD8-4F51-1D300AFB7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F531C-E0C0-1912-82F4-5DC9BFFE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8A6D7-C340-C522-F6C5-C593AF7B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B4C2C-5056-81A0-279B-B4A3E34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D5916-9CF7-9732-CFFE-A47253B4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4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DD36-3D9C-5772-0F2D-898856BC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4DAA2-B974-BDB6-FA1C-26F679CE9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214C-271E-BE18-3504-35E8F871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01C2-160C-2766-E5E0-4A7939F4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CBF48-5866-8C84-45BE-B70AE37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6536D-0058-1A29-2794-D9C6D462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EE98C-3279-9FB0-D247-20264FE9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0CF0-5AD3-6408-8ADF-140E3637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A12E-D3D8-EBB8-0587-E920D723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6379-357C-4C35-98ED-F06DD4E4E9B0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5FA3-A143-EFCD-F5CA-F7E231744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8A56-F2E0-006A-F9C4-BABED77DC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48F9-D78E-4B98-B681-6D978F1A5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26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63" name="Group 27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Freeform: Shape 32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Freeform: Shape 30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Group 34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36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38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AB235-438A-B773-B00B-AAA055765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CMPE 280 – Project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Team J2D</a:t>
            </a:r>
            <a:br>
              <a:rPr lang="en-US" sz="5000">
                <a:solidFill>
                  <a:schemeClr val="bg1"/>
                </a:solidFill>
              </a:rPr>
            </a:br>
            <a:r>
              <a:rPr lang="en-US" sz="5000" b="1">
                <a:solidFill>
                  <a:schemeClr val="bg1"/>
                </a:solidFill>
              </a:rPr>
              <a:t>VDO 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920EE-854C-7D33-455F-A748FFB42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86683"/>
            <a:ext cx="4324642" cy="11993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>
                <a:solidFill>
                  <a:schemeClr val="bg1"/>
                </a:solidFill>
              </a:rPr>
              <a:t>Members: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0" i="0" u="none" strike="noStrike" baseline="0">
                <a:solidFill>
                  <a:schemeClr val="bg1"/>
                </a:solidFill>
              </a:rPr>
              <a:t>Jay Patel ID: 015216357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0" i="0" u="none" strike="noStrike" baseline="0">
                <a:solidFill>
                  <a:schemeClr val="bg1"/>
                </a:solidFill>
              </a:rPr>
              <a:t>Janmejay Bhavsar ID: 015931344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300" b="0" i="0" u="none" strike="noStrike" baseline="0">
                <a:solidFill>
                  <a:schemeClr val="bg1"/>
                </a:solidFill>
              </a:rPr>
              <a:t>Dhanush Babu ID: 015923882</a:t>
            </a:r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4F20492B-DD60-DBA8-7D8A-C95B25795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4" r="3" b="2933"/>
          <a:stretch/>
        </p:blipFill>
        <p:spPr>
          <a:xfrm>
            <a:off x="6094114" y="1321031"/>
            <a:ext cx="5428611" cy="4210940"/>
          </a:xfrm>
          <a:prstGeom prst="rect">
            <a:avLst/>
          </a:prstGeom>
          <a:ln w="28575">
            <a:noFill/>
          </a:ln>
        </p:spPr>
      </p:pic>
      <p:sp>
        <p:nvSpPr>
          <p:cNvPr id="70" name="Freeform: Shape 4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42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4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46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75" name="Freeform: Shape 4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DE24-221A-38DC-A31C-37DCD077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5E10-7F1F-BCD9-20D0-EB571CD6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316" y="1474525"/>
            <a:ext cx="5859406" cy="466493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Login or Sign up if you’re not already registered</a:t>
            </a:r>
          </a:p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Select a customized Chat ID/Alias for chatting with others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Choose to turn ‘on’ or ‘off’ your video and audio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Chat with other users on the chat window with your Chat ID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Query the </a:t>
            </a:r>
            <a:r>
              <a:rPr lang="en-US" sz="2400" err="1">
                <a:solidFill>
                  <a:schemeClr val="bg1"/>
                </a:solidFill>
              </a:rPr>
              <a:t>ChatBot</a:t>
            </a:r>
            <a:r>
              <a:rPr lang="en-US" sz="2400">
                <a:solidFill>
                  <a:schemeClr val="bg1"/>
                </a:solidFill>
              </a:rPr>
              <a:t> with “@ChatGPT”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>
              <a:lnSpc>
                <a:spcPct val="220000"/>
              </a:lnSpc>
            </a:pPr>
            <a:r>
              <a:rPr lang="en-US" sz="2400">
                <a:solidFill>
                  <a:schemeClr val="bg1"/>
                </a:solidFill>
              </a:rPr>
              <a:t>Share your screen with all other users in the call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8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52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6248-523E-640D-58CA-54C42000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16" name="Picture 15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2764CA7C-63AC-C8CA-DE84-F7C96F24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04" y="293160"/>
            <a:ext cx="8694496" cy="598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04711-E497-4D76-BD14-8EFB25B9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C3F3C-E9CC-EAB3-E503-C8A53AAC5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864" y="1529697"/>
            <a:ext cx="8661136" cy="35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5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BE303-73E6-AFF3-7B06-277461C8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users</a:t>
            </a:r>
          </a:p>
        </p:txBody>
      </p:sp>
      <p:pic>
        <p:nvPicPr>
          <p:cNvPr id="5" name="Content Placeholder 4" descr="A screenshot of a video call&#10;&#10;Description automatically generated with medium confidence">
            <a:extLst>
              <a:ext uri="{FF2B5EF4-FFF2-40B4-BE49-F238E27FC236}">
                <a16:creationId xmlns:a16="http://schemas.microsoft.com/office/drawing/2014/main" id="{1AE4DD88-0465-7EC0-90F0-DD117DF16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549" y="963352"/>
            <a:ext cx="8516172" cy="45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8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16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4B63A-15B7-D62E-8574-B5BC5AC3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Screensharing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0219EB-6364-1D93-0069-7FC88D6C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105188"/>
            <a:ext cx="7832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6DD4F-6C32-9368-BD2D-63ECD068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Querying the Chat Bot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screenshot of a video chat&#10;&#10;Description automatically generated">
            <a:extLst>
              <a:ext uri="{FF2B5EF4-FFF2-40B4-BE49-F238E27FC236}">
                <a16:creationId xmlns:a16="http://schemas.microsoft.com/office/drawing/2014/main" id="{C6B88A11-6ACA-6C9A-64FD-155A6C20F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7" t="4203"/>
          <a:stretch/>
        </p:blipFill>
        <p:spPr>
          <a:xfrm>
            <a:off x="5320144" y="209548"/>
            <a:ext cx="3765751" cy="6438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E4D748-8039-6AC0-4FE7-4B5A4971282B}"/>
                  </a:ext>
                </a:extLst>
              </p14:cNvPr>
              <p14:cNvContentPartPr/>
              <p14:nvPr/>
            </p14:nvContentPartPr>
            <p14:xfrm>
              <a:off x="5569164" y="3444407"/>
              <a:ext cx="2444400" cy="3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E4D748-8039-6AC0-4FE7-4B5A497128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5156" y="3336407"/>
                <a:ext cx="2552056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3B2776-D4B8-FBC5-81F8-15A917798FD4}"/>
                  </a:ext>
                </a:extLst>
              </p14:cNvPr>
              <p14:cNvContentPartPr/>
              <p14:nvPr/>
            </p14:nvContentPartPr>
            <p14:xfrm>
              <a:off x="5495004" y="3897647"/>
              <a:ext cx="6775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3B2776-D4B8-FBC5-81F8-15A917798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1004" y="3789647"/>
                <a:ext cx="785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6A265B-ABC8-1C1A-636D-FB2335EE3B20}"/>
                  </a:ext>
                </a:extLst>
              </p14:cNvPr>
              <p14:cNvContentPartPr/>
              <p14:nvPr/>
            </p14:nvContentPartPr>
            <p14:xfrm>
              <a:off x="5569164" y="4229927"/>
              <a:ext cx="1856520" cy="5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6A265B-ABC8-1C1A-636D-FB2335EE3B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15164" y="4121927"/>
                <a:ext cx="1964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A73C8C-E658-FA20-570C-9968E0EC1CC1}"/>
                  </a:ext>
                </a:extLst>
              </p14:cNvPr>
              <p14:cNvContentPartPr/>
              <p14:nvPr/>
            </p14:nvContentPartPr>
            <p14:xfrm>
              <a:off x="5476644" y="4035887"/>
              <a:ext cx="6922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A73C8C-E658-FA20-570C-9968E0EC1C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67639" y="4026887"/>
                <a:ext cx="709929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50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51F31-4B64-FF90-F53E-5C25AC8D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Profiling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C2C8D6B-996E-D807-39F4-C31E0C39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5" y="2402881"/>
            <a:ext cx="11657749" cy="35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01333-26B0-7B53-9CD2-AFA3B6B2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036" y="2650836"/>
            <a:ext cx="4279719" cy="1123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3CC2D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3CC2D1">
              <a:alpha val="30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A6C076E-C8D6-2D41-A44C-0628954B5B8B}"/>
              </a:ext>
            </a:extLst>
          </p:cNvPr>
          <p:cNvSpPr txBox="1"/>
          <p:nvPr/>
        </p:nvSpPr>
        <p:spPr>
          <a:xfrm>
            <a:off x="2237870" y="2518954"/>
            <a:ext cx="3385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068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2D430FB9209C44A23C32C1A77C659A" ma:contentTypeVersion="15" ma:contentTypeDescription="Create a new document." ma:contentTypeScope="" ma:versionID="038471cf68db0fb9e5a003e9d90a37f2">
  <xsd:schema xmlns:xsd="http://www.w3.org/2001/XMLSchema" xmlns:xs="http://www.w3.org/2001/XMLSchema" xmlns:p="http://schemas.microsoft.com/office/2006/metadata/properties" xmlns:ns3="01d98aff-e55b-4e4c-960f-f7b1e4cf0b5e" xmlns:ns4="349b1b63-073c-4d5e-a9cb-19387749f689" targetNamespace="http://schemas.microsoft.com/office/2006/metadata/properties" ma:root="true" ma:fieldsID="5d695889c582006d5256aa393215038d" ns3:_="" ns4:_="">
    <xsd:import namespace="01d98aff-e55b-4e4c-960f-f7b1e4cf0b5e"/>
    <xsd:import namespace="349b1b63-073c-4d5e-a9cb-19387749f6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98aff-e55b-4e4c-960f-f7b1e4cf0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b1b63-073c-4d5e-a9cb-19387749f68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d98aff-e55b-4e4c-960f-f7b1e4cf0b5e" xsi:nil="true"/>
  </documentManagement>
</p:properties>
</file>

<file path=customXml/itemProps1.xml><?xml version="1.0" encoding="utf-8"?>
<ds:datastoreItem xmlns:ds="http://schemas.openxmlformats.org/officeDocument/2006/customXml" ds:itemID="{475E1FB5-7353-4F57-AE2C-F24C70B3BE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548F0A-E89B-4FDD-A9E0-144F037B7277}">
  <ds:schemaRefs>
    <ds:schemaRef ds:uri="01d98aff-e55b-4e4c-960f-f7b1e4cf0b5e"/>
    <ds:schemaRef ds:uri="349b1b63-073c-4d5e-a9cb-19387749f6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6B68D5-2037-4CBE-8147-99A88553FFF2}">
  <ds:schemaRefs>
    <ds:schemaRef ds:uri="http://schemas.microsoft.com/office/2006/metadata/properties"/>
    <ds:schemaRef ds:uri="http://purl.org/dc/terms/"/>
    <ds:schemaRef ds:uri="http://purl.org/dc/dcmitype/"/>
    <ds:schemaRef ds:uri="349b1b63-073c-4d5e-a9cb-19387749f689"/>
    <ds:schemaRef ds:uri="01d98aff-e55b-4e4c-960f-f7b1e4cf0b5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Söhne</vt:lpstr>
      <vt:lpstr>Office Theme</vt:lpstr>
      <vt:lpstr>CMPE 280 – Project Team J2D VDO Chat Application</vt:lpstr>
      <vt:lpstr>Overview</vt:lpstr>
      <vt:lpstr>System Architecture</vt:lpstr>
      <vt:lpstr>Data Flow Diagram</vt:lpstr>
      <vt:lpstr>Multiple users</vt:lpstr>
      <vt:lpstr>Screensharing</vt:lpstr>
      <vt:lpstr>Querying the Chat Bot</vt:lpstr>
      <vt:lpstr>Profiling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280 – Project Vdo Chat Application</dc:title>
  <dc:creator>Dhanush Shivakumar Babu</dc:creator>
  <cp:lastModifiedBy>Janmejay Bhavsar</cp:lastModifiedBy>
  <cp:revision>2</cp:revision>
  <dcterms:created xsi:type="dcterms:W3CDTF">2023-05-11T21:39:43Z</dcterms:created>
  <dcterms:modified xsi:type="dcterms:W3CDTF">2023-05-12T06:54:19Z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0x010100012D430FB9209C44A23C32C1A77C659A</vt:lpwstr>
  </property>
</Properties>
</file>