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258" r:id="rId5"/>
    <p:sldId id="266" r:id="rId6"/>
    <p:sldId id="265" r:id="rId7"/>
    <p:sldId id="267" r:id="rId8"/>
    <p:sldId id="271" r:id="rId9"/>
    <p:sldId id="268" r:id="rId10"/>
    <p:sldId id="272" r:id="rId11"/>
    <p:sldId id="269" r:id="rId12"/>
    <p:sldId id="270" r:id="rId13"/>
    <p:sldId id="273" r:id="rId14"/>
    <p:sldId id="274" r:id="rId15"/>
    <p:sldId id="275" r:id="rId16"/>
    <p:sldId id="276" r:id="rId17"/>
    <p:sldId id="277" r:id="rId18"/>
    <p:sldId id="278"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11/10/2020</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11/10/2020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11/10/2020 9:14 PM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11/10/2020 9:14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11/10/2020 9:14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11/10/2020 9:14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11/10/2020 9:14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11/10/2020 9:14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11/10/2020 9:14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11/10/2020 9:14 PM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11/10/2020 9:14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11/10/2020 9:14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11/10/2020 9:14 PM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xfrm>
            <a:off x="2519190" y="926939"/>
            <a:ext cx="9006535" cy="3900603"/>
          </a:xfrm>
        </p:spPr>
        <p:txBody>
          <a:bodyPr/>
          <a:lstStyle/>
          <a:p>
            <a:r>
              <a:rPr lang="en-US" sz="8000" b="1" dirty="0">
                <a:solidFill>
                  <a:schemeClr val="tx1"/>
                </a:solidFill>
                <a:latin typeface="Baskerville Old Face" panose="02020602080505020303" pitchFamily="18" charset="0"/>
                <a:cs typeface="Calibri Light" panose="020F0302020204030204" pitchFamily="34" charset="0"/>
              </a:rPr>
              <a:t>Water Filtration System using 3d Printing</a:t>
            </a:r>
            <a:endParaRPr lang="en-US" sz="8000" b="1" dirty="0">
              <a:solidFill>
                <a:schemeClr val="accent1"/>
              </a:solidFill>
              <a:latin typeface="Baskerville Old Face" panose="02020602080505020303" pitchFamily="18" charset="0"/>
              <a:cs typeface="Calibri Light" panose="020F0302020204030204" pitchFamily="34" charset="0"/>
            </a:endParaRPr>
          </a:p>
        </p:txBody>
      </p:sp>
      <p:sp>
        <p:nvSpPr>
          <p:cNvPr id="3" name="Subtitle 2">
            <a:extLst>
              <a:ext uri="{FF2B5EF4-FFF2-40B4-BE49-F238E27FC236}">
                <a16:creationId xmlns:a16="http://schemas.microsoft.com/office/drawing/2014/main" id="{5A9A3178-CB65-4687-BC8A-DBB6F3C6EF12}"/>
              </a:ext>
            </a:extLst>
          </p:cNvPr>
          <p:cNvSpPr>
            <a:spLocks noGrp="1"/>
          </p:cNvSpPr>
          <p:nvPr>
            <p:ph type="subTitle" idx="1"/>
          </p:nvPr>
        </p:nvSpPr>
        <p:spPr>
          <a:xfrm>
            <a:off x="138218" y="4827542"/>
            <a:ext cx="4496355" cy="1761840"/>
          </a:xfrm>
        </p:spPr>
        <p:txBody>
          <a:bodyPr>
            <a:normAutofit fontScale="92500" lnSpcReduction="10000"/>
          </a:bodyPr>
          <a:lstStyle/>
          <a:p>
            <a:pPr algn="l">
              <a:lnSpc>
                <a:spcPct val="100000"/>
              </a:lnSpc>
            </a:pPr>
            <a:r>
              <a:rPr lang="en-US" sz="3200" dirty="0">
                <a:solidFill>
                  <a:schemeClr val="tx1"/>
                </a:solidFill>
                <a:latin typeface="Imprint MT Shadow" panose="04020605060303030202" pitchFamily="82" charset="0"/>
                <a:cs typeface="Calibri Light" panose="020F0302020204030204" pitchFamily="34" charset="0"/>
              </a:rPr>
              <a:t>Team JAY -  </a:t>
            </a:r>
          </a:p>
          <a:p>
            <a:pPr algn="l">
              <a:lnSpc>
                <a:spcPct val="100000"/>
              </a:lnSpc>
            </a:pPr>
            <a:r>
              <a:rPr lang="en-US" sz="3200" dirty="0" err="1">
                <a:solidFill>
                  <a:schemeClr val="tx1"/>
                </a:solidFill>
                <a:latin typeface="Imprint MT Shadow" panose="04020605060303030202" pitchFamily="82" charset="0"/>
                <a:cs typeface="Calibri Light" panose="020F0302020204030204" pitchFamily="34" charset="0"/>
              </a:rPr>
              <a:t>Astha</a:t>
            </a:r>
            <a:endParaRPr lang="en-US" sz="3200" dirty="0">
              <a:solidFill>
                <a:schemeClr val="tx1"/>
              </a:solidFill>
              <a:latin typeface="Imprint MT Shadow" panose="04020605060303030202" pitchFamily="82" charset="0"/>
              <a:cs typeface="Calibri Light" panose="020F0302020204030204" pitchFamily="34" charset="0"/>
            </a:endParaRPr>
          </a:p>
          <a:p>
            <a:pPr algn="l">
              <a:lnSpc>
                <a:spcPct val="100000"/>
              </a:lnSpc>
            </a:pPr>
            <a:r>
              <a:rPr lang="en-US" sz="3200" dirty="0" err="1">
                <a:solidFill>
                  <a:schemeClr val="tx1"/>
                </a:solidFill>
                <a:latin typeface="Imprint MT Shadow" panose="04020605060303030202" pitchFamily="82" charset="0"/>
                <a:cs typeface="Calibri Light" panose="020F0302020204030204" pitchFamily="34" charset="0"/>
              </a:rPr>
              <a:t>Janmejay</a:t>
            </a:r>
            <a:endParaRPr lang="en-US" sz="3200" dirty="0">
              <a:solidFill>
                <a:schemeClr val="tx1"/>
              </a:solidFill>
              <a:latin typeface="Imprint MT Shadow" panose="04020605060303030202" pitchFamily="82" charset="0"/>
              <a:cs typeface="Calibri Light" panose="020F0302020204030204" pitchFamily="34" charset="0"/>
            </a:endParaRPr>
          </a:p>
          <a:p>
            <a:pPr algn="l">
              <a:lnSpc>
                <a:spcPct val="100000"/>
              </a:lnSpc>
            </a:pPr>
            <a:r>
              <a:rPr lang="en-US" sz="3200" dirty="0">
                <a:solidFill>
                  <a:schemeClr val="tx1"/>
                </a:solidFill>
                <a:latin typeface="Imprint MT Shadow" panose="04020605060303030202" pitchFamily="82" charset="0"/>
                <a:cs typeface="Calibri Light" panose="020F0302020204030204" pitchFamily="34" charset="0"/>
              </a:rPr>
              <a:t>Yashasvi</a:t>
            </a:r>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grpSp>
        <p:nvGrpSpPr>
          <p:cNvPr id="6" name="Group 5">
            <a:extLst>
              <a:ext uri="{FF2B5EF4-FFF2-40B4-BE49-F238E27FC236}">
                <a16:creationId xmlns:a16="http://schemas.microsoft.com/office/drawing/2014/main" id="{698C1723-6BE3-4292-90F2-43C7A22F5038}"/>
              </a:ext>
              <a:ext uri="{C183D7F6-B498-43B3-948B-1728B52AA6E4}">
                <adec:decorative xmlns:adec="http://schemas.microsoft.com/office/drawing/2017/decorative" val="1"/>
              </a:ext>
            </a:extLst>
          </p:cNvPr>
          <p:cNvGrpSpPr/>
          <p:nvPr/>
        </p:nvGrpSpPr>
        <p:grpSpPr bwMode="white">
          <a:xfrm>
            <a:off x="2380993" y="396655"/>
            <a:ext cx="9549260" cy="4970281"/>
            <a:chOff x="2989385" y="1679331"/>
            <a:chExt cx="7376746" cy="2681654"/>
          </a:xfrm>
        </p:grpSpPr>
        <p:cxnSp>
          <p:nvCxnSpPr>
            <p:cNvPr id="7" name="Straight Connector 6">
              <a:extLst>
                <a:ext uri="{FF2B5EF4-FFF2-40B4-BE49-F238E27FC236}">
                  <a16:creationId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5B0E36-8696-452F-958E-984FBF104D99}"/>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F49821-5888-450B-ABA1-D4D7B73EC2AB}"/>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7CB8FF-429B-41FE-8AD9-414079BCEBEE}"/>
              </a:ext>
            </a:extLst>
          </p:cNvPr>
          <p:cNvSpPr>
            <a:spLocks noGrp="1"/>
          </p:cNvSpPr>
          <p:nvPr>
            <p:ph type="title"/>
          </p:nvPr>
        </p:nvSpPr>
        <p:spPr/>
        <p:txBody>
          <a:bodyPr>
            <a:normAutofit fontScale="90000"/>
          </a:bodyPr>
          <a:lstStyle/>
          <a:p>
            <a:r>
              <a:rPr lang="en-US" b="1" dirty="0">
                <a:latin typeface="Bahnschrift" panose="020B0502040204020203" pitchFamily="34" charset="0"/>
              </a:rPr>
              <a:t>FUNCTIONING OF 3D PRINTED WATER FILTER</a:t>
            </a:r>
            <a:br>
              <a:rPr lang="en-US" dirty="0">
                <a:latin typeface="Bahnschrift" panose="020B0502040204020203" pitchFamily="34" charset="0"/>
              </a:rPr>
            </a:br>
            <a:endParaRPr lang="en-US" dirty="0">
              <a:latin typeface="Bahnschrift" panose="020B0502040204020203" pitchFamily="34" charset="0"/>
            </a:endParaRPr>
          </a:p>
        </p:txBody>
      </p:sp>
      <p:sp>
        <p:nvSpPr>
          <p:cNvPr id="7" name="Content Placeholder 6">
            <a:extLst>
              <a:ext uri="{FF2B5EF4-FFF2-40B4-BE49-F238E27FC236}">
                <a16:creationId xmlns:a16="http://schemas.microsoft.com/office/drawing/2014/main" id="{386AAC74-0CA8-41DD-9FF9-38BB1F305060}"/>
              </a:ext>
            </a:extLst>
          </p:cNvPr>
          <p:cNvSpPr>
            <a:spLocks noGrp="1"/>
          </p:cNvSpPr>
          <p:nvPr>
            <p:ph idx="1"/>
          </p:nvPr>
        </p:nvSpPr>
        <p:spPr>
          <a:xfrm>
            <a:off x="6512268" y="2561183"/>
            <a:ext cx="4831664" cy="3865070"/>
          </a:xfrm>
        </p:spPr>
        <p:txBody>
          <a:bodyPr>
            <a:normAutofit/>
          </a:bodyPr>
          <a:lstStyle/>
          <a:p>
            <a:r>
              <a:rPr lang="en-US" dirty="0">
                <a:latin typeface="Bahnschrift Light" panose="020B0502040204020203" pitchFamily="34" charset="0"/>
              </a:rPr>
              <a:t>The main model of the filter is the cylinder which has been shelled and the bottom surface has some holes from which the water may enter or pour out depending on the orientation of the filter and the position. Inside the cylinder, there is another cylindrical disk which acts as a sieve due to very tiny holes,</a:t>
            </a:r>
          </a:p>
        </p:txBody>
      </p:sp>
      <p:sp>
        <p:nvSpPr>
          <p:cNvPr id="3" name="Slide Number Placeholder 2">
            <a:extLst>
              <a:ext uri="{FF2B5EF4-FFF2-40B4-BE49-F238E27FC236}">
                <a16:creationId xmlns:a16="http://schemas.microsoft.com/office/drawing/2014/main" id="{D7F004A5-ED88-4FD5-A989-7056E64F053D}"/>
              </a:ext>
            </a:extLst>
          </p:cNvPr>
          <p:cNvSpPr>
            <a:spLocks noGrp="1"/>
          </p:cNvSpPr>
          <p:nvPr>
            <p:ph type="sldNum" sz="quarter" idx="12"/>
          </p:nvPr>
        </p:nvSpPr>
        <p:spPr/>
        <p:txBody>
          <a:bodyPr/>
          <a:lstStyle/>
          <a:p>
            <a:fld id="{7AAC19ED-7CFA-4AF2-BE7E-6017F4B12C94}" type="slidenum">
              <a:rPr lang="en-US" noProof="0" smtClean="0"/>
              <a:pPr/>
              <a:t>10</a:t>
            </a:fld>
            <a:endParaRPr lang="en-US" noProof="0" dirty="0"/>
          </a:p>
        </p:txBody>
      </p:sp>
      <p:pic>
        <p:nvPicPr>
          <p:cNvPr id="8" name="image24.png">
            <a:extLst>
              <a:ext uri="{FF2B5EF4-FFF2-40B4-BE49-F238E27FC236}">
                <a16:creationId xmlns:a16="http://schemas.microsoft.com/office/drawing/2014/main" id="{94C7A68C-BC0D-4276-BF2D-54CB77840CB6}"/>
              </a:ext>
            </a:extLst>
          </p:cNvPr>
          <p:cNvPicPr/>
          <p:nvPr/>
        </p:nvPicPr>
        <p:blipFill rotWithShape="1">
          <a:blip r:embed="rId2"/>
          <a:srcRect l="26130" r="22195" b="7640"/>
          <a:stretch/>
        </p:blipFill>
        <p:spPr>
          <a:xfrm>
            <a:off x="958788" y="587179"/>
            <a:ext cx="4252404" cy="5681710"/>
          </a:xfrm>
          <a:prstGeom prst="rect">
            <a:avLst/>
          </a:prstGeom>
          <a:ln/>
        </p:spPr>
      </p:pic>
    </p:spTree>
    <p:extLst>
      <p:ext uri="{BB962C8B-B14F-4D97-AF65-F5344CB8AC3E}">
        <p14:creationId xmlns:p14="http://schemas.microsoft.com/office/powerpoint/2010/main" val="190092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F4E7E73-BCDA-4056-A6E9-B53463BD0011}"/>
              </a:ext>
            </a:extLst>
          </p:cNvPr>
          <p:cNvSpPr>
            <a:spLocks noGrp="1"/>
          </p:cNvSpPr>
          <p:nvPr>
            <p:ph idx="1"/>
          </p:nvPr>
        </p:nvSpPr>
        <p:spPr>
          <a:xfrm>
            <a:off x="667620" y="408373"/>
            <a:ext cx="3744582" cy="5881840"/>
          </a:xfrm>
        </p:spPr>
        <p:txBody>
          <a:bodyPr>
            <a:normAutofit fontScale="92500" lnSpcReduction="20000"/>
          </a:bodyPr>
          <a:lstStyle/>
          <a:p>
            <a:pPr marL="0" indent="0">
              <a:buNone/>
            </a:pPr>
            <a:r>
              <a:rPr lang="en-US" dirty="0">
                <a:latin typeface="Bahnschrift Light" panose="020B0502040204020203" pitchFamily="34" charset="0"/>
              </a:rPr>
              <a:t>which only permit some amount of water to go through which will then get filtered through the Water Filter Material that is being put inside the cylinder The cylinder has threads on either side to incorporate the universal nature of this filter and so that the caps can be attached to the filter simply by tightening the cap.</a:t>
            </a:r>
          </a:p>
          <a:p>
            <a:endParaRPr lang="en-US" dirty="0"/>
          </a:p>
        </p:txBody>
      </p:sp>
      <p:sp>
        <p:nvSpPr>
          <p:cNvPr id="4" name="Slide Number Placeholder 3">
            <a:extLst>
              <a:ext uri="{FF2B5EF4-FFF2-40B4-BE49-F238E27FC236}">
                <a16:creationId xmlns:a16="http://schemas.microsoft.com/office/drawing/2014/main" id="{F109A425-B5E7-447A-9AA6-F68603ECC653}"/>
              </a:ext>
            </a:extLst>
          </p:cNvPr>
          <p:cNvSpPr>
            <a:spLocks noGrp="1"/>
          </p:cNvSpPr>
          <p:nvPr>
            <p:ph type="sldNum" sz="quarter" idx="4294967295"/>
          </p:nvPr>
        </p:nvSpPr>
        <p:spPr>
          <a:xfrm>
            <a:off x="11784013" y="587375"/>
            <a:ext cx="407987" cy="365125"/>
          </a:xfrm>
        </p:spPr>
        <p:txBody>
          <a:bodyPr/>
          <a:lstStyle/>
          <a:p>
            <a:fld id="{7AAC19ED-7CFA-4AF2-BE7E-6017F4B12C94}" type="slidenum">
              <a:rPr lang="en-US" noProof="0" smtClean="0"/>
              <a:t>11</a:t>
            </a:fld>
            <a:endParaRPr lang="en-US" noProof="0" dirty="0"/>
          </a:p>
        </p:txBody>
      </p:sp>
      <p:pic>
        <p:nvPicPr>
          <p:cNvPr id="7" name="image17.png">
            <a:extLst>
              <a:ext uri="{FF2B5EF4-FFF2-40B4-BE49-F238E27FC236}">
                <a16:creationId xmlns:a16="http://schemas.microsoft.com/office/drawing/2014/main" id="{C31A3586-CE73-4F20-B3C9-D4619BB61F37}"/>
              </a:ext>
            </a:extLst>
          </p:cNvPr>
          <p:cNvPicPr/>
          <p:nvPr/>
        </p:nvPicPr>
        <p:blipFill>
          <a:blip r:embed="rId2"/>
          <a:srcRect/>
          <a:stretch>
            <a:fillRect/>
          </a:stretch>
        </p:blipFill>
        <p:spPr>
          <a:xfrm>
            <a:off x="6822081" y="3606746"/>
            <a:ext cx="3813369" cy="3114965"/>
          </a:xfrm>
          <a:prstGeom prst="rect">
            <a:avLst/>
          </a:prstGeom>
          <a:ln/>
        </p:spPr>
      </p:pic>
      <p:pic>
        <p:nvPicPr>
          <p:cNvPr id="8" name="image30.png">
            <a:extLst>
              <a:ext uri="{FF2B5EF4-FFF2-40B4-BE49-F238E27FC236}">
                <a16:creationId xmlns:a16="http://schemas.microsoft.com/office/drawing/2014/main" id="{B81807C9-FFAB-4456-897C-A12ACF1E8D5D}"/>
              </a:ext>
            </a:extLst>
          </p:cNvPr>
          <p:cNvPicPr/>
          <p:nvPr/>
        </p:nvPicPr>
        <p:blipFill>
          <a:blip r:embed="rId3"/>
          <a:srcRect l="21962" r="12149"/>
          <a:stretch>
            <a:fillRect/>
          </a:stretch>
        </p:blipFill>
        <p:spPr>
          <a:xfrm rot="16200000">
            <a:off x="7053163" y="-105713"/>
            <a:ext cx="3372418" cy="3697008"/>
          </a:xfrm>
          <a:prstGeom prst="rect">
            <a:avLst/>
          </a:prstGeom>
          <a:ln/>
        </p:spPr>
      </p:pic>
    </p:spTree>
    <p:extLst>
      <p:ext uri="{BB962C8B-B14F-4D97-AF65-F5344CB8AC3E}">
        <p14:creationId xmlns:p14="http://schemas.microsoft.com/office/powerpoint/2010/main" val="251922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494CBB-C5AE-49A9-ABA7-723F2799895B}"/>
              </a:ext>
            </a:extLst>
          </p:cNvPr>
          <p:cNvSpPr>
            <a:spLocks noGrp="1"/>
          </p:cNvSpPr>
          <p:nvPr>
            <p:ph idx="1"/>
          </p:nvPr>
        </p:nvSpPr>
        <p:spPr>
          <a:xfrm>
            <a:off x="7088800" y="1322173"/>
            <a:ext cx="3733080" cy="4011213"/>
          </a:xfrm>
        </p:spPr>
        <p:txBody>
          <a:bodyPr>
            <a:noAutofit/>
          </a:bodyPr>
          <a:lstStyle/>
          <a:p>
            <a:r>
              <a:rPr lang="en-US" sz="2100" dirty="0">
                <a:latin typeface="Bahnschrift Light" panose="020B0502040204020203" pitchFamily="34" charset="0"/>
              </a:rPr>
              <a:t>The caps have been designed to attach to the cylinder as well as to the apparatus for which the cap has been made. The caps also have cylinder discs with small holes which act as a sieve same as in the main cylinder. The caps which we have made as examples are of a pipe and plastic water bottle. The water bottle cap will attach directly to the cap and then to the cylinder</a:t>
            </a:r>
          </a:p>
        </p:txBody>
      </p:sp>
      <p:pic>
        <p:nvPicPr>
          <p:cNvPr id="6" name="image36.png">
            <a:extLst>
              <a:ext uri="{FF2B5EF4-FFF2-40B4-BE49-F238E27FC236}">
                <a16:creationId xmlns:a16="http://schemas.microsoft.com/office/drawing/2014/main" id="{17202C23-164A-4D2E-BD9F-5E19BB58D73F}"/>
              </a:ext>
            </a:extLst>
          </p:cNvPr>
          <p:cNvPicPr/>
          <p:nvPr/>
        </p:nvPicPr>
        <p:blipFill>
          <a:blip r:embed="rId2"/>
          <a:srcRect/>
          <a:stretch>
            <a:fillRect/>
          </a:stretch>
        </p:blipFill>
        <p:spPr>
          <a:xfrm>
            <a:off x="1027461" y="308611"/>
            <a:ext cx="3841169" cy="2971687"/>
          </a:xfrm>
          <a:prstGeom prst="rect">
            <a:avLst/>
          </a:prstGeom>
          <a:ln/>
        </p:spPr>
      </p:pic>
      <p:pic>
        <p:nvPicPr>
          <p:cNvPr id="7" name="image31.png">
            <a:extLst>
              <a:ext uri="{FF2B5EF4-FFF2-40B4-BE49-F238E27FC236}">
                <a16:creationId xmlns:a16="http://schemas.microsoft.com/office/drawing/2014/main" id="{77E8A071-A949-496C-AFBA-C51F524E3494}"/>
              </a:ext>
            </a:extLst>
          </p:cNvPr>
          <p:cNvPicPr/>
          <p:nvPr/>
        </p:nvPicPr>
        <p:blipFill>
          <a:blip r:embed="rId3"/>
          <a:srcRect/>
          <a:stretch>
            <a:fillRect/>
          </a:stretch>
        </p:blipFill>
        <p:spPr>
          <a:xfrm>
            <a:off x="1027461" y="3577702"/>
            <a:ext cx="3841169" cy="2971687"/>
          </a:xfrm>
          <a:prstGeom prst="rect">
            <a:avLst/>
          </a:prstGeom>
          <a:ln/>
        </p:spPr>
      </p:pic>
    </p:spTree>
    <p:extLst>
      <p:ext uri="{BB962C8B-B14F-4D97-AF65-F5344CB8AC3E}">
        <p14:creationId xmlns:p14="http://schemas.microsoft.com/office/powerpoint/2010/main" val="224679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E9F1C94-47BC-4022-87BE-DFE6BD01B0D0}"/>
              </a:ext>
            </a:extLst>
          </p:cNvPr>
          <p:cNvSpPr>
            <a:spLocks noGrp="1"/>
          </p:cNvSpPr>
          <p:nvPr>
            <p:ph type="title"/>
          </p:nvPr>
        </p:nvSpPr>
        <p:spPr>
          <a:xfrm>
            <a:off x="698693" y="952754"/>
            <a:ext cx="3833906" cy="4952492"/>
          </a:xfrm>
        </p:spPr>
        <p:txBody>
          <a:bodyPr>
            <a:noAutofit/>
          </a:bodyPr>
          <a:lstStyle/>
          <a:p>
            <a:pPr algn="l"/>
            <a:r>
              <a:rPr lang="en-US" sz="2800" dirty="0">
                <a:latin typeface="Bahnschrift Light" panose="020B0502040204020203" pitchFamily="34" charset="0"/>
              </a:rPr>
              <a:t>The Cap also has threads on both sides so that it can be attached to the bottle as well as the container. </a:t>
            </a:r>
          </a:p>
        </p:txBody>
      </p:sp>
      <p:pic>
        <p:nvPicPr>
          <p:cNvPr id="15" name="image47.png">
            <a:extLst>
              <a:ext uri="{FF2B5EF4-FFF2-40B4-BE49-F238E27FC236}">
                <a16:creationId xmlns:a16="http://schemas.microsoft.com/office/drawing/2014/main" id="{F42A6BA7-D4B5-4578-890C-8ABB295D43CC}"/>
              </a:ext>
            </a:extLst>
          </p:cNvPr>
          <p:cNvPicPr/>
          <p:nvPr/>
        </p:nvPicPr>
        <p:blipFill>
          <a:blip r:embed="rId2"/>
          <a:srcRect l="16826" r="18429"/>
          <a:stretch>
            <a:fillRect/>
          </a:stretch>
        </p:blipFill>
        <p:spPr>
          <a:xfrm>
            <a:off x="6669564" y="1358284"/>
            <a:ext cx="4525177" cy="3855371"/>
          </a:xfrm>
          <a:prstGeom prst="rect">
            <a:avLst/>
          </a:prstGeom>
          <a:ln/>
        </p:spPr>
      </p:pic>
    </p:spTree>
    <p:extLst>
      <p:ext uri="{BB962C8B-B14F-4D97-AF65-F5344CB8AC3E}">
        <p14:creationId xmlns:p14="http://schemas.microsoft.com/office/powerpoint/2010/main" val="409726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63C98C-0EBA-45CC-86D9-BE68F86FF485}"/>
              </a:ext>
            </a:extLst>
          </p:cNvPr>
          <p:cNvSpPr>
            <a:spLocks noGrp="1"/>
          </p:cNvSpPr>
          <p:nvPr>
            <p:ph type="title"/>
          </p:nvPr>
        </p:nvSpPr>
        <p:spPr>
          <a:xfrm>
            <a:off x="761999" y="289156"/>
            <a:ext cx="10676571" cy="1002422"/>
          </a:xfrm>
        </p:spPr>
        <p:txBody>
          <a:bodyPr>
            <a:noAutofit/>
          </a:bodyPr>
          <a:lstStyle/>
          <a:p>
            <a:r>
              <a:rPr lang="en-US" sz="2800" dirty="0">
                <a:latin typeface="Bahnschrift" panose="020B0502040204020203" pitchFamily="34" charset="0"/>
              </a:rPr>
              <a:t>The pipe cap has threads as well a smaller hole so that the rubber can fit perfectly in the cap with no gap</a:t>
            </a:r>
          </a:p>
        </p:txBody>
      </p:sp>
      <p:pic>
        <p:nvPicPr>
          <p:cNvPr id="12" name="image37.png">
            <a:extLst>
              <a:ext uri="{FF2B5EF4-FFF2-40B4-BE49-F238E27FC236}">
                <a16:creationId xmlns:a16="http://schemas.microsoft.com/office/drawing/2014/main" id="{4F9A2BD2-244D-4A6E-8FE1-6380109C9908}"/>
              </a:ext>
            </a:extLst>
          </p:cNvPr>
          <p:cNvPicPr/>
          <p:nvPr/>
        </p:nvPicPr>
        <p:blipFill>
          <a:blip r:embed="rId2"/>
          <a:srcRect/>
          <a:stretch>
            <a:fillRect/>
          </a:stretch>
        </p:blipFill>
        <p:spPr>
          <a:xfrm>
            <a:off x="339702" y="2138008"/>
            <a:ext cx="4179031" cy="3382049"/>
          </a:xfrm>
          <a:prstGeom prst="rect">
            <a:avLst/>
          </a:prstGeom>
          <a:ln/>
        </p:spPr>
      </p:pic>
      <p:pic>
        <p:nvPicPr>
          <p:cNvPr id="13" name="image44.png">
            <a:extLst>
              <a:ext uri="{FF2B5EF4-FFF2-40B4-BE49-F238E27FC236}">
                <a16:creationId xmlns:a16="http://schemas.microsoft.com/office/drawing/2014/main" id="{6516C666-7C33-41CB-8F82-3A7C8C8BACBA}"/>
              </a:ext>
            </a:extLst>
          </p:cNvPr>
          <p:cNvPicPr/>
          <p:nvPr/>
        </p:nvPicPr>
        <p:blipFill>
          <a:blip r:embed="rId3"/>
          <a:srcRect l="16346" r="17948" b="9411"/>
          <a:stretch>
            <a:fillRect/>
          </a:stretch>
        </p:blipFill>
        <p:spPr>
          <a:xfrm>
            <a:off x="4901953" y="2138007"/>
            <a:ext cx="3443056" cy="3382049"/>
          </a:xfrm>
          <a:prstGeom prst="rect">
            <a:avLst/>
          </a:prstGeom>
          <a:ln/>
        </p:spPr>
      </p:pic>
      <p:pic>
        <p:nvPicPr>
          <p:cNvPr id="14" name="image5.png">
            <a:extLst>
              <a:ext uri="{FF2B5EF4-FFF2-40B4-BE49-F238E27FC236}">
                <a16:creationId xmlns:a16="http://schemas.microsoft.com/office/drawing/2014/main" id="{7C3B3B4A-6701-4682-AC62-96D7EEA3ED1E}"/>
              </a:ext>
            </a:extLst>
          </p:cNvPr>
          <p:cNvPicPr/>
          <p:nvPr/>
        </p:nvPicPr>
        <p:blipFill>
          <a:blip r:embed="rId4"/>
          <a:srcRect l="19366" t="3717" r="27932" b="14292"/>
          <a:stretch>
            <a:fillRect/>
          </a:stretch>
        </p:blipFill>
        <p:spPr>
          <a:xfrm>
            <a:off x="8728229" y="2138008"/>
            <a:ext cx="3229991" cy="3382048"/>
          </a:xfrm>
          <a:prstGeom prst="rect">
            <a:avLst/>
          </a:prstGeom>
          <a:ln/>
        </p:spPr>
      </p:pic>
    </p:spTree>
    <p:extLst>
      <p:ext uri="{BB962C8B-B14F-4D97-AF65-F5344CB8AC3E}">
        <p14:creationId xmlns:p14="http://schemas.microsoft.com/office/powerpoint/2010/main" val="3631293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E41474C-1E1C-45A4-94EE-4BC68D82B86A}"/>
              </a:ext>
            </a:extLst>
          </p:cNvPr>
          <p:cNvSpPr>
            <a:spLocks noGrp="1"/>
          </p:cNvSpPr>
          <p:nvPr>
            <p:ph type="title"/>
          </p:nvPr>
        </p:nvSpPr>
        <p:spPr>
          <a:xfrm>
            <a:off x="441325" y="428625"/>
            <a:ext cx="5235575" cy="5829299"/>
          </a:xfrm>
        </p:spPr>
        <p:txBody>
          <a:bodyPr anchor="ctr" anchorCtr="0">
            <a:normAutofit/>
          </a:bodyPr>
          <a:lstStyle/>
          <a:p>
            <a:r>
              <a:rPr lang="en-US" sz="8000" dirty="0">
                <a:latin typeface="Algerian" panose="04020705040A02060702" pitchFamily="82" charset="0"/>
              </a:rPr>
              <a:t>Results</a:t>
            </a:r>
          </a:p>
        </p:txBody>
      </p:sp>
      <p:sp>
        <p:nvSpPr>
          <p:cNvPr id="18" name="Content Placeholder 17">
            <a:extLst>
              <a:ext uri="{FF2B5EF4-FFF2-40B4-BE49-F238E27FC236}">
                <a16:creationId xmlns:a16="http://schemas.microsoft.com/office/drawing/2014/main" id="{EED14F9A-BDC6-4A89-8293-559545BFD9AC}"/>
              </a:ext>
            </a:extLst>
          </p:cNvPr>
          <p:cNvSpPr>
            <a:spLocks noGrp="1"/>
          </p:cNvSpPr>
          <p:nvPr>
            <p:ph idx="1"/>
          </p:nvPr>
        </p:nvSpPr>
        <p:spPr>
          <a:xfrm>
            <a:off x="6515102" y="285750"/>
            <a:ext cx="5235573" cy="6210300"/>
          </a:xfrm>
        </p:spPr>
        <p:txBody>
          <a:bodyPr>
            <a:normAutofit/>
          </a:bodyPr>
          <a:lstStyle/>
          <a:p>
            <a:pPr marL="0" indent="0">
              <a:buNone/>
            </a:pPr>
            <a:r>
              <a:rPr lang="en-US" dirty="0">
                <a:latin typeface="Bahnschrift Light" panose="020B0502040204020203" pitchFamily="34" charset="0"/>
                <a:ea typeface="Segoe UI Black" panose="020B0A02040204020203" pitchFamily="34" charset="0"/>
              </a:rPr>
              <a:t>With the usage of different development tools and additive manufacturing software, we successfully made our Water Filtration model. The main model of the filter is the cylinder which has been shelled and the bottom surface has some holes from which the water may enter or pour out depending on the orientation of the filter and the position. Thus, due to its portability as well as affordability it can be used by the majority of the population in a variety of purposes and in any form. In our research we have shown how the consumption of contaminated water.</a:t>
            </a:r>
          </a:p>
          <a:p>
            <a:endParaRPr lang="en-US" dirty="0">
              <a:latin typeface="Segoe UI Black" panose="020B0A02040204020203" pitchFamily="34" charset="0"/>
              <a:ea typeface="Segoe UI Black" panose="020B0A02040204020203" pitchFamily="34" charset="0"/>
            </a:endParaRPr>
          </a:p>
        </p:txBody>
      </p:sp>
      <p:sp>
        <p:nvSpPr>
          <p:cNvPr id="3" name="Slide Number Placeholder 2">
            <a:extLst>
              <a:ext uri="{FF2B5EF4-FFF2-40B4-BE49-F238E27FC236}">
                <a16:creationId xmlns:a16="http://schemas.microsoft.com/office/drawing/2014/main" id="{8ECD6895-AC8D-408A-919A-A707113B1F8D}"/>
              </a:ext>
            </a:extLst>
          </p:cNvPr>
          <p:cNvSpPr>
            <a:spLocks noGrp="1"/>
          </p:cNvSpPr>
          <p:nvPr>
            <p:ph type="sldNum" sz="quarter" idx="12"/>
          </p:nvPr>
        </p:nvSpPr>
        <p:spPr/>
        <p:txBody>
          <a:bodyPr/>
          <a:lstStyle/>
          <a:p>
            <a:fld id="{7AAC19ED-7CFA-4AF2-BE7E-6017F4B12C94}" type="slidenum">
              <a:rPr lang="en-US" noProof="0" smtClean="0"/>
              <a:pPr/>
              <a:t>15</a:t>
            </a:fld>
            <a:endParaRPr lang="en-US" noProof="0" dirty="0"/>
          </a:p>
        </p:txBody>
      </p:sp>
    </p:spTree>
    <p:extLst>
      <p:ext uri="{BB962C8B-B14F-4D97-AF65-F5344CB8AC3E}">
        <p14:creationId xmlns:p14="http://schemas.microsoft.com/office/powerpoint/2010/main" val="295791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a:latin typeface="Courier New" panose="02070309020205020404" pitchFamily="49" charset="0"/>
                <a:cs typeface="Courier New" panose="02070309020205020404" pitchFamily="49" charset="0"/>
              </a:rPr>
              <a:t>THANK YOU</a:t>
            </a:r>
          </a:p>
        </p:txBody>
      </p:sp>
      <p:sp>
        <p:nvSpPr>
          <p:cNvPr id="4" name="Slide Number Placeholder 3"/>
          <p:cNvSpPr>
            <a:spLocks noGrp="1"/>
          </p:cNvSpPr>
          <p:nvPr>
            <p:ph type="sldNum" sz="quarter" idx="12"/>
          </p:nvPr>
        </p:nvSpPr>
        <p:spPr/>
        <p:txBody>
          <a:bodyPr/>
          <a:lstStyle/>
          <a:p>
            <a:fld id="{7AAC19ED-7CFA-4AF2-BE7E-6017F4B12C94}" type="slidenum">
              <a:rPr lang="en-US" noProof="0" smtClean="0"/>
              <a:t>16</a:t>
            </a:fld>
            <a:endParaRPr lang="en-US" noProof="0" dirty="0"/>
          </a:p>
        </p:txBody>
      </p:sp>
    </p:spTree>
    <p:extLst>
      <p:ext uri="{BB962C8B-B14F-4D97-AF65-F5344CB8AC3E}">
        <p14:creationId xmlns:p14="http://schemas.microsoft.com/office/powerpoint/2010/main" val="2636666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p:txBody>
          <a:bodyPr/>
          <a:lstStyle/>
          <a:p>
            <a:pPr algn="ctr"/>
            <a:r>
              <a:rPr lang="en-US" dirty="0">
                <a:latin typeface="Bahnschrift" panose="020B0502040204020203" pitchFamily="34" charset="0"/>
              </a:rPr>
              <a:t>Introduction</a:t>
            </a:r>
          </a:p>
        </p:txBody>
      </p:sp>
      <p:sp>
        <p:nvSpPr>
          <p:cNvPr id="18" name="Content Placeholder 17">
            <a:extLst>
              <a:ext uri="{FF2B5EF4-FFF2-40B4-BE49-F238E27FC236}">
                <a16:creationId xmlns:a16="http://schemas.microsoft.com/office/drawing/2014/main" id="{9A2BFD40-F82E-40F7-BCE8-B70BF9935F75}"/>
              </a:ext>
            </a:extLst>
          </p:cNvPr>
          <p:cNvSpPr>
            <a:spLocks noGrp="1"/>
          </p:cNvSpPr>
          <p:nvPr>
            <p:ph sz="quarter" idx="13"/>
          </p:nvPr>
        </p:nvSpPr>
        <p:spPr>
          <a:xfrm>
            <a:off x="835239" y="1282700"/>
            <a:ext cx="10521522" cy="5717220"/>
          </a:xfrm>
        </p:spPr>
        <p:txBody>
          <a:bodyPr/>
          <a:lstStyle/>
          <a:p>
            <a:r>
              <a:rPr lang="en-US" dirty="0">
                <a:latin typeface="Bahnschrift Light" panose="020B0502040204020203" pitchFamily="34" charset="0"/>
              </a:rPr>
              <a:t>Our research work basically revolves around a model that we made with the help of 3D printing processes and its development tools.</a:t>
            </a:r>
          </a:p>
          <a:p>
            <a:r>
              <a:rPr lang="en-US" dirty="0">
                <a:latin typeface="Bahnschrift Light" panose="020B0502040204020203" pitchFamily="34" charset="0"/>
              </a:rPr>
              <a:t>The model that we have made is a water filtration process that basically purifies the water which consists of macro impurities as we all know that pure water is very important for our health and overall well-being.</a:t>
            </a:r>
          </a:p>
          <a:p>
            <a:r>
              <a:rPr lang="en-US" dirty="0">
                <a:latin typeface="Bahnschrift Light" panose="020B0502040204020203" pitchFamily="34" charset="0"/>
              </a:rPr>
              <a:t>The main motive and innovation of our 3D printed solid model is its flexibility and scalability. In our research we have tried to make the cap of the bottle universal so that it can be used in maximum types of way and thus its usability increases. </a:t>
            </a:r>
          </a:p>
          <a:p>
            <a:r>
              <a:rPr lang="en-US" dirty="0">
                <a:latin typeface="Bahnschrift Light" panose="020B0502040204020203" pitchFamily="34" charset="0"/>
              </a:rPr>
              <a:t>We have used the two basic development tools of 3D printing that includes fusion 360 and ultimate Cura, the methods and the materials we have used will be discussed in this presentation along with the methodology of designing the bottle which will consist of the filtration equipment.</a:t>
            </a:r>
          </a:p>
          <a:p>
            <a:endParaRPr lang="en-US" dirty="0"/>
          </a:p>
        </p:txBody>
      </p:sp>
    </p:spTree>
    <p:extLst>
      <p:ext uri="{BB962C8B-B14F-4D97-AF65-F5344CB8AC3E}">
        <p14:creationId xmlns:p14="http://schemas.microsoft.com/office/powerpoint/2010/main" val="408564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14DA9-69F6-44D6-9541-FB84BC40BE0D}"/>
              </a:ext>
            </a:extLst>
          </p:cNvPr>
          <p:cNvSpPr>
            <a:spLocks noGrp="1"/>
          </p:cNvSpPr>
          <p:nvPr>
            <p:ph type="title"/>
          </p:nvPr>
        </p:nvSpPr>
        <p:spPr/>
        <p:txBody>
          <a:bodyPr/>
          <a:lstStyle/>
          <a:p>
            <a:r>
              <a:rPr lang="en-US" dirty="0">
                <a:latin typeface="Bahnschrift" panose="020B0502040204020203" pitchFamily="34" charset="0"/>
              </a:rPr>
              <a:t>Overview of Software Used</a:t>
            </a:r>
          </a:p>
        </p:txBody>
      </p:sp>
      <p:sp>
        <p:nvSpPr>
          <p:cNvPr id="8" name="Content Placeholder 7">
            <a:extLst>
              <a:ext uri="{FF2B5EF4-FFF2-40B4-BE49-F238E27FC236}">
                <a16:creationId xmlns:a16="http://schemas.microsoft.com/office/drawing/2014/main" id="{5572F8BA-D1FB-4F19-975B-EDE2F8C6E84B}"/>
              </a:ext>
            </a:extLst>
          </p:cNvPr>
          <p:cNvSpPr>
            <a:spLocks noGrp="1"/>
          </p:cNvSpPr>
          <p:nvPr>
            <p:ph sz="quarter" idx="13"/>
          </p:nvPr>
        </p:nvSpPr>
        <p:spPr>
          <a:xfrm>
            <a:off x="761999" y="1584541"/>
            <a:ext cx="4219577" cy="5060949"/>
          </a:xfrm>
        </p:spPr>
        <p:txBody>
          <a:bodyPr anchor="t" anchorCtr="0">
            <a:normAutofit/>
          </a:bodyPr>
          <a:lstStyle/>
          <a:p>
            <a:pPr marL="0" indent="0" algn="ctr">
              <a:buNone/>
            </a:pPr>
            <a:r>
              <a:rPr lang="en-US" b="1" dirty="0">
                <a:latin typeface="Bahnschrift Light" panose="020B0502040204020203" pitchFamily="34" charset="0"/>
              </a:rPr>
              <a:t>Fusion 360</a:t>
            </a:r>
          </a:p>
          <a:p>
            <a:pPr marL="0" indent="0">
              <a:buNone/>
            </a:pPr>
            <a:r>
              <a:rPr lang="en-US" sz="1800" dirty="0">
                <a:latin typeface="Bahnschrift Light" panose="020B0502040204020203" pitchFamily="34" charset="0"/>
              </a:rPr>
              <a:t>Fusion 360 is an excellent tool for modeling 2D and 3D objects for very precise dimensions, but there are other features such as the ability to animate designs, to render objects in real time, simulation of different loads, and most important preparing models for 3D printing</a:t>
            </a:r>
          </a:p>
        </p:txBody>
      </p:sp>
      <p:sp>
        <p:nvSpPr>
          <p:cNvPr id="9" name="Content Placeholder 8">
            <a:extLst>
              <a:ext uri="{FF2B5EF4-FFF2-40B4-BE49-F238E27FC236}">
                <a16:creationId xmlns:a16="http://schemas.microsoft.com/office/drawing/2014/main" id="{C92FAFFB-2AEC-47CD-AB22-493760469A24}"/>
              </a:ext>
            </a:extLst>
          </p:cNvPr>
          <p:cNvSpPr>
            <a:spLocks noGrp="1"/>
          </p:cNvSpPr>
          <p:nvPr>
            <p:ph sz="quarter" idx="15"/>
          </p:nvPr>
        </p:nvSpPr>
        <p:spPr>
          <a:xfrm>
            <a:off x="7913323" y="1584540"/>
            <a:ext cx="3627648" cy="4656461"/>
          </a:xfrm>
        </p:spPr>
        <p:txBody>
          <a:bodyPr anchor="t" anchorCtr="0">
            <a:normAutofit/>
          </a:bodyPr>
          <a:lstStyle/>
          <a:p>
            <a:pPr marL="0" indent="0" algn="ctr">
              <a:buNone/>
            </a:pPr>
            <a:r>
              <a:rPr lang="en-US" b="1" dirty="0">
                <a:latin typeface="Bahnschrift Light" panose="020B0502040204020203" pitchFamily="34" charset="0"/>
              </a:rPr>
              <a:t>Ultimaker Cura</a:t>
            </a:r>
          </a:p>
          <a:p>
            <a:pPr marL="0" indent="0">
              <a:buNone/>
            </a:pPr>
            <a:r>
              <a:rPr lang="en-US" sz="1800" dirty="0">
                <a:latin typeface="Bahnschrift Light" panose="020B0502040204020203" pitchFamily="34" charset="0"/>
              </a:rPr>
              <a:t>Cura is a software which is used for slicing 3D models into layers. It is an open-source software, it is probably the widest used software in the 3D Printing and Manufacturing Market.</a:t>
            </a:r>
          </a:p>
        </p:txBody>
      </p:sp>
      <p:pic>
        <p:nvPicPr>
          <p:cNvPr id="25" name="image38.jpg">
            <a:extLst>
              <a:ext uri="{FF2B5EF4-FFF2-40B4-BE49-F238E27FC236}">
                <a16:creationId xmlns:a16="http://schemas.microsoft.com/office/drawing/2014/main" id="{B1E540BE-BA36-437D-B5FD-0E389DD17FAA}"/>
              </a:ext>
            </a:extLst>
          </p:cNvPr>
          <p:cNvPicPr/>
          <p:nvPr/>
        </p:nvPicPr>
        <p:blipFill>
          <a:blip r:embed="rId2"/>
          <a:srcRect/>
          <a:stretch>
            <a:fillRect/>
          </a:stretch>
        </p:blipFill>
        <p:spPr>
          <a:xfrm>
            <a:off x="7728351" y="4528966"/>
            <a:ext cx="3997592" cy="2329034"/>
          </a:xfrm>
          <a:prstGeom prst="rect">
            <a:avLst/>
          </a:prstGeom>
          <a:ln/>
        </p:spPr>
      </p:pic>
      <p:pic>
        <p:nvPicPr>
          <p:cNvPr id="27" name="image50.jpg">
            <a:extLst>
              <a:ext uri="{FF2B5EF4-FFF2-40B4-BE49-F238E27FC236}">
                <a16:creationId xmlns:a16="http://schemas.microsoft.com/office/drawing/2014/main" id="{A7CB711D-15D0-4C77-9DAA-7C7E441AFFC8}"/>
              </a:ext>
            </a:extLst>
          </p:cNvPr>
          <p:cNvPicPr/>
          <p:nvPr/>
        </p:nvPicPr>
        <p:blipFill>
          <a:blip r:embed="rId3"/>
          <a:srcRect/>
          <a:stretch>
            <a:fillRect/>
          </a:stretch>
        </p:blipFill>
        <p:spPr>
          <a:xfrm>
            <a:off x="860463" y="4528966"/>
            <a:ext cx="3997592" cy="2302400"/>
          </a:xfrm>
          <a:prstGeom prst="rect">
            <a:avLst/>
          </a:prstGeom>
          <a:ln/>
        </p:spPr>
      </p:pic>
    </p:spTree>
    <p:extLst>
      <p:ext uri="{BB962C8B-B14F-4D97-AF65-F5344CB8AC3E}">
        <p14:creationId xmlns:p14="http://schemas.microsoft.com/office/powerpoint/2010/main" val="262186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ontent Placeholder 31">
            <a:extLst>
              <a:ext uri="{FF2B5EF4-FFF2-40B4-BE49-F238E27FC236}">
                <a16:creationId xmlns:a16="http://schemas.microsoft.com/office/drawing/2014/main" id="{803ABB8D-EA69-41AD-B500-227C6C24BE07}"/>
              </a:ext>
            </a:extLst>
          </p:cNvPr>
          <p:cNvSpPr>
            <a:spLocks noGrp="1"/>
          </p:cNvSpPr>
          <p:nvPr>
            <p:ph sz="quarter" idx="13"/>
          </p:nvPr>
        </p:nvSpPr>
        <p:spPr>
          <a:xfrm>
            <a:off x="697481" y="1481011"/>
            <a:ext cx="10805605" cy="4722081"/>
          </a:xfrm>
        </p:spPr>
        <p:txBody>
          <a:bodyPr>
            <a:normAutofit lnSpcReduction="10000"/>
          </a:bodyPr>
          <a:lstStyle/>
          <a:p>
            <a:pPr marL="0" indent="0">
              <a:buNone/>
            </a:pPr>
            <a:r>
              <a:rPr lang="en-US" dirty="0">
                <a:latin typeface="Bahnschrift Light" panose="020B0502040204020203" pitchFamily="34" charset="0"/>
              </a:rPr>
              <a:t>Some filtration processes are more efficient at removing particles and contaminants than others. Here's a quick overview of each type of water filtering method that can be used in our project.</a:t>
            </a:r>
            <a:endParaRPr lang="en-US" b="1" i="1" dirty="0">
              <a:latin typeface="Bahnschrift Light" panose="020B0502040204020203" pitchFamily="34" charset="0"/>
            </a:endParaRPr>
          </a:p>
          <a:p>
            <a:r>
              <a:rPr lang="en-US" b="1" i="1" dirty="0">
                <a:latin typeface="Bahnschrift Light" panose="020B0502040204020203" pitchFamily="34" charset="0"/>
              </a:rPr>
              <a:t>Activated Carbon:</a:t>
            </a:r>
            <a:r>
              <a:rPr lang="en-US" dirty="0">
                <a:latin typeface="Bahnschrift Light" panose="020B0502040204020203" pitchFamily="34" charset="0"/>
              </a:rPr>
              <a:t> By chemically reacting to the water which is placed into the device, carbon prevents pollutants. Some only extract chlorine efficiently whereas others eliminate more harmful chemicals, like lead or mercury .Carbon filters are generally sold in markets in the form of grains or block.</a:t>
            </a:r>
          </a:p>
          <a:p>
            <a:pPr lvl="0"/>
            <a:r>
              <a:rPr lang="en-US" b="1" i="1" dirty="0">
                <a:latin typeface="Bahnschrift Light" panose="020B0502040204020203" pitchFamily="34" charset="0"/>
              </a:rPr>
              <a:t>Distillation:</a:t>
            </a:r>
            <a:r>
              <a:rPr lang="en-US" dirty="0">
                <a:latin typeface="Bahnschrift Light" panose="020B0502040204020203" pitchFamily="34" charset="0"/>
              </a:rPr>
              <a:t> This process evaporates water by bringing it to extremely high temperatures. The vapor is then distilled away into healthy drinking liquid water. Distillation extracts minerals, microorganisms, and chemicals which have an increasing boiling point.</a:t>
            </a:r>
          </a:p>
          <a:p>
            <a:r>
              <a:rPr lang="en-US" b="1" i="1" dirty="0">
                <a:latin typeface="Bahnschrift Light" panose="020B0502040204020203" pitchFamily="34" charset="0"/>
              </a:rPr>
              <a:t>Ion Exchange:</a:t>
            </a:r>
            <a:r>
              <a:rPr lang="en-US" dirty="0">
                <a:latin typeface="Bahnschrift Light" panose="020B0502040204020203" pitchFamily="34" charset="0"/>
              </a:rPr>
              <a:t> Ion exchange uses a resin to substitute toxic ions with less harmful ones. As it has the capacity to substitute magnesium and calcium with sodium, ion exchange is also utilized for softening of water. </a:t>
            </a:r>
          </a:p>
        </p:txBody>
      </p:sp>
      <p:sp>
        <p:nvSpPr>
          <p:cNvPr id="31" name="Title 30">
            <a:extLst>
              <a:ext uri="{FF2B5EF4-FFF2-40B4-BE49-F238E27FC236}">
                <a16:creationId xmlns:a16="http://schemas.microsoft.com/office/drawing/2014/main" id="{0957AA20-5878-49A1-B3E5-8C28526412E2}"/>
              </a:ext>
            </a:extLst>
          </p:cNvPr>
          <p:cNvSpPr>
            <a:spLocks noGrp="1"/>
          </p:cNvSpPr>
          <p:nvPr>
            <p:ph type="title"/>
          </p:nvPr>
        </p:nvSpPr>
        <p:spPr/>
        <p:txBody>
          <a:bodyPr/>
          <a:lstStyle/>
          <a:p>
            <a:r>
              <a:rPr lang="en-US" dirty="0">
                <a:latin typeface="Bahnschrift" panose="020B0502040204020203" pitchFamily="34" charset="0"/>
              </a:rPr>
              <a:t>Water Filtration Process </a:t>
            </a:r>
          </a:p>
        </p:txBody>
      </p:sp>
    </p:spTree>
    <p:extLst>
      <p:ext uri="{BB962C8B-B14F-4D97-AF65-F5344CB8AC3E}">
        <p14:creationId xmlns:p14="http://schemas.microsoft.com/office/powerpoint/2010/main" val="321034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AF73E-FC85-4C08-A76A-7EA0CBF255F0}"/>
              </a:ext>
            </a:extLst>
          </p:cNvPr>
          <p:cNvSpPr>
            <a:spLocks noGrp="1"/>
          </p:cNvSpPr>
          <p:nvPr>
            <p:ph sz="quarter" idx="13"/>
          </p:nvPr>
        </p:nvSpPr>
        <p:spPr>
          <a:xfrm>
            <a:off x="520082" y="1695635"/>
            <a:ext cx="11420383" cy="4447713"/>
          </a:xfrm>
        </p:spPr>
        <p:txBody>
          <a:bodyPr>
            <a:normAutofit/>
          </a:bodyPr>
          <a:lstStyle/>
          <a:p>
            <a:endParaRPr lang="en-US" b="1" i="1" dirty="0">
              <a:latin typeface="Bahnschrift Light" panose="020B0502040204020203" pitchFamily="34" charset="0"/>
            </a:endParaRPr>
          </a:p>
          <a:p>
            <a:r>
              <a:rPr lang="en-US" b="1" i="1" dirty="0">
                <a:latin typeface="Bahnschrift Light" panose="020B0502040204020203" pitchFamily="34" charset="0"/>
              </a:rPr>
              <a:t>Reverse Osmosis:</a:t>
            </a:r>
            <a:r>
              <a:rPr lang="en-US" dirty="0">
                <a:latin typeface="Bahnschrift Light" panose="020B0502040204020203" pitchFamily="34" charset="0"/>
              </a:rPr>
              <a:t> Reverse osmosis involves pushing water via a semipermeable membrane. Since this procedure may cause blockage to molecules which are bigger than water, it is not possible to eliminate pollutants with larger molecules, like chlorine.</a:t>
            </a:r>
          </a:p>
          <a:p>
            <a:r>
              <a:rPr lang="en-US" b="1" i="1" dirty="0">
                <a:latin typeface="Bahnschrift Light" panose="020B0502040204020203" pitchFamily="34" charset="0"/>
              </a:rPr>
              <a:t>Carbon Block:</a:t>
            </a:r>
            <a:r>
              <a:rPr lang="en-US" dirty="0">
                <a:latin typeface="Bahnschrift Light" panose="020B0502040204020203" pitchFamily="34" charset="0"/>
              </a:rPr>
              <a:t> Block-shaped filters that are made of crushed carbon particles are carbon block filters.. The pace at which water flows through these filters directly affects their efficiency level. </a:t>
            </a:r>
          </a:p>
          <a:p>
            <a:r>
              <a:rPr lang="en-US" b="1" i="1" dirty="0">
                <a:latin typeface="Bahnschrift Light" panose="020B0502040204020203" pitchFamily="34" charset="0"/>
              </a:rPr>
              <a:t>Granulated Carbon:</a:t>
            </a:r>
            <a:r>
              <a:rPr lang="en-US" dirty="0">
                <a:latin typeface="Bahnschrift Light" panose="020B0502040204020203" pitchFamily="34" charset="0"/>
              </a:rPr>
              <a:t> These filters use tiny particles of carbon to purify water</a:t>
            </a:r>
          </a:p>
          <a:p>
            <a:endParaRPr lang="en-US" dirty="0"/>
          </a:p>
          <a:p>
            <a:endParaRPr lang="en-US" dirty="0"/>
          </a:p>
        </p:txBody>
      </p:sp>
      <p:sp>
        <p:nvSpPr>
          <p:cNvPr id="3" name="Slide Number Placeholder 2">
            <a:extLst>
              <a:ext uri="{FF2B5EF4-FFF2-40B4-BE49-F238E27FC236}">
                <a16:creationId xmlns:a16="http://schemas.microsoft.com/office/drawing/2014/main" id="{BD2FA3C5-1A59-4DF2-B31A-69BF38BA0CC7}"/>
              </a:ext>
            </a:extLst>
          </p:cNvPr>
          <p:cNvSpPr>
            <a:spLocks noGrp="1"/>
          </p:cNvSpPr>
          <p:nvPr>
            <p:ph type="sldNum" sz="quarter" idx="12"/>
          </p:nvPr>
        </p:nvSpPr>
        <p:spPr/>
        <p:txBody>
          <a:bodyPr/>
          <a:lstStyle/>
          <a:p>
            <a:fld id="{7AAC19ED-7CFA-4AF2-BE7E-6017F4B12C94}" type="slidenum">
              <a:rPr lang="en-US" noProof="0" smtClean="0"/>
              <a:pPr/>
              <a:t>5</a:t>
            </a:fld>
            <a:endParaRPr lang="en-US" noProof="0" dirty="0"/>
          </a:p>
        </p:txBody>
      </p:sp>
      <p:sp>
        <p:nvSpPr>
          <p:cNvPr id="5" name="Title 4">
            <a:extLst>
              <a:ext uri="{FF2B5EF4-FFF2-40B4-BE49-F238E27FC236}">
                <a16:creationId xmlns:a16="http://schemas.microsoft.com/office/drawing/2014/main" id="{03741F41-3D3A-42AB-AAF8-4C11AAE36CAE}"/>
              </a:ext>
            </a:extLst>
          </p:cNvPr>
          <p:cNvSpPr>
            <a:spLocks noGrp="1"/>
          </p:cNvSpPr>
          <p:nvPr>
            <p:ph type="title"/>
          </p:nvPr>
        </p:nvSpPr>
        <p:spPr/>
        <p:txBody>
          <a:bodyPr/>
          <a:lstStyle/>
          <a:p>
            <a:r>
              <a:rPr lang="en-US" dirty="0">
                <a:latin typeface="Bahnschrift" panose="020B0502040204020203" pitchFamily="34" charset="0"/>
              </a:rPr>
              <a:t>Water Filtration Process </a:t>
            </a:r>
          </a:p>
        </p:txBody>
      </p:sp>
    </p:spTree>
    <p:extLst>
      <p:ext uri="{BB962C8B-B14F-4D97-AF65-F5344CB8AC3E}">
        <p14:creationId xmlns:p14="http://schemas.microsoft.com/office/powerpoint/2010/main" val="326249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normAutofit fontScale="90000"/>
          </a:bodyPr>
          <a:lstStyle/>
          <a:p>
            <a:r>
              <a:rPr lang="en-US" dirty="0">
                <a:latin typeface="Bahnschrift" panose="020B0502040204020203" pitchFamily="34" charset="0"/>
              </a:rPr>
              <a:t>HOW CLEAN WATER IS IMPORTANT FOR THE ENVIRONMENT?</a:t>
            </a:r>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6</a:t>
            </a:fld>
            <a:endParaRPr lang="en-US" dirty="0"/>
          </a:p>
        </p:txBody>
      </p:sp>
      <p:sp>
        <p:nvSpPr>
          <p:cNvPr id="18" name="Content Placeholder 17">
            <a:extLst>
              <a:ext uri="{FF2B5EF4-FFF2-40B4-BE49-F238E27FC236}">
                <a16:creationId xmlns:a16="http://schemas.microsoft.com/office/drawing/2014/main" id="{AE1A1431-E926-408C-980C-A6710FAD3F20}"/>
              </a:ext>
            </a:extLst>
          </p:cNvPr>
          <p:cNvSpPr>
            <a:spLocks noGrp="1"/>
          </p:cNvSpPr>
          <p:nvPr>
            <p:ph sz="quarter" idx="15"/>
          </p:nvPr>
        </p:nvSpPr>
        <p:spPr>
          <a:xfrm>
            <a:off x="470517" y="1615736"/>
            <a:ext cx="11313493" cy="4873841"/>
          </a:xfrm>
        </p:spPr>
        <p:txBody>
          <a:bodyPr>
            <a:normAutofit/>
          </a:bodyPr>
          <a:lstStyle/>
          <a:p>
            <a:r>
              <a:rPr lang="en-US" dirty="0">
                <a:latin typeface="Bahnschrift Light" panose="020B0502040204020203" pitchFamily="34" charset="0"/>
              </a:rPr>
              <a:t>When it comes to the importance of clean water, it plays a very vital role in the proper functioning of the environmental cycles as well as the working of the human body. </a:t>
            </a:r>
          </a:p>
          <a:p>
            <a:r>
              <a:rPr lang="en-US" dirty="0">
                <a:latin typeface="Bahnschrift Light" panose="020B0502040204020203" pitchFamily="34" charset="0"/>
              </a:rPr>
              <a:t>Some of the points that states very clearly that why everyone needs clean drinking Water:</a:t>
            </a:r>
          </a:p>
          <a:p>
            <a:pPr lvl="0" fontAlgn="base"/>
            <a:r>
              <a:rPr lang="en-US" b="1" i="1" dirty="0">
                <a:latin typeface="Bahnschrift Light" panose="020B0502040204020203" pitchFamily="34" charset="0"/>
              </a:rPr>
              <a:t>PROVIDE NOURISHMENT</a:t>
            </a:r>
            <a:r>
              <a:rPr lang="en-US" dirty="0">
                <a:latin typeface="Bahnschrift Light" panose="020B0502040204020203" pitchFamily="34" charset="0"/>
              </a:rPr>
              <a:t>-As from our early life, we have heard that Water is said to be another name for life. So it's a fact that water has many nutrients and humans need them to uplift the organ health and allow the blood to maintain the proper flow of blood and transport of various nutrition.</a:t>
            </a:r>
          </a:p>
          <a:p>
            <a:pPr lvl="0" fontAlgn="base"/>
            <a:r>
              <a:rPr lang="en-US" b="1" i="1" dirty="0">
                <a:latin typeface="Bahnschrift Light" panose="020B0502040204020203" pitchFamily="34" charset="0"/>
              </a:rPr>
              <a:t>THE PREVENTION OF DISEASES</a:t>
            </a:r>
            <a:r>
              <a:rPr lang="en-US" dirty="0">
                <a:latin typeface="Bahnschrift Light" panose="020B0502040204020203" pitchFamily="34" charset="0"/>
              </a:rPr>
              <a:t>- If we do not consume clear and pure water in our daily life then it can lead to various fatal medical conditions that includes typhoid hepatitis A as well as Cholera. Contaminated water according to the recent research has led to many chronic diseases that have increased the mortality rate in the recent decades. Clean water is not just essential for being safe from diseases but it also helps us to maintain good health.</a:t>
            </a:r>
          </a:p>
          <a:p>
            <a:endParaRPr lang="en-US" dirty="0"/>
          </a:p>
        </p:txBody>
      </p:sp>
    </p:spTree>
    <p:extLst>
      <p:ext uri="{BB962C8B-B14F-4D97-AF65-F5344CB8AC3E}">
        <p14:creationId xmlns:p14="http://schemas.microsoft.com/office/powerpoint/2010/main" val="37168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normAutofit fontScale="90000"/>
          </a:bodyPr>
          <a:lstStyle/>
          <a:p>
            <a:r>
              <a:rPr lang="en-US" dirty="0">
                <a:latin typeface="Bahnschrift" panose="020B0502040204020203" pitchFamily="34" charset="0"/>
              </a:rPr>
              <a:t>HOW CLEAN WATER IS IMPORTANT FOR THE ENVIRONMENT?</a:t>
            </a:r>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7</a:t>
            </a:fld>
            <a:endParaRPr lang="en-US" dirty="0"/>
          </a:p>
        </p:txBody>
      </p:sp>
      <p:sp>
        <p:nvSpPr>
          <p:cNvPr id="18" name="Content Placeholder 17">
            <a:extLst>
              <a:ext uri="{FF2B5EF4-FFF2-40B4-BE49-F238E27FC236}">
                <a16:creationId xmlns:a16="http://schemas.microsoft.com/office/drawing/2014/main" id="{AE1A1431-E926-408C-980C-A6710FAD3F20}"/>
              </a:ext>
            </a:extLst>
          </p:cNvPr>
          <p:cNvSpPr>
            <a:spLocks noGrp="1"/>
          </p:cNvSpPr>
          <p:nvPr>
            <p:ph sz="quarter" idx="15"/>
          </p:nvPr>
        </p:nvSpPr>
        <p:spPr>
          <a:xfrm>
            <a:off x="470518" y="1748901"/>
            <a:ext cx="11313493" cy="4873841"/>
          </a:xfrm>
        </p:spPr>
        <p:txBody>
          <a:bodyPr>
            <a:normAutofit/>
          </a:bodyPr>
          <a:lstStyle/>
          <a:p>
            <a:pPr lvl="0" fontAlgn="base"/>
            <a:r>
              <a:rPr lang="en-US" b="1" i="1" dirty="0">
                <a:latin typeface="Bahnschrift Light" panose="020B0502040204020203" pitchFamily="34" charset="0"/>
              </a:rPr>
              <a:t>HELPING IN GETTING RID OF TOXINS</a:t>
            </a:r>
            <a:r>
              <a:rPr lang="en-US" dirty="0">
                <a:latin typeface="Bahnschrift Light" panose="020B0502040204020203" pitchFamily="34" charset="0"/>
              </a:rPr>
              <a:t>- Body creates and generates various different types of toxins on the daily basis of food that we consume and our daily regular habits. Tense in order to flush it out from our body.</a:t>
            </a:r>
          </a:p>
          <a:p>
            <a:pPr lvl="0" fontAlgn="base"/>
            <a:r>
              <a:rPr lang="en-US" b="1" i="1" dirty="0">
                <a:latin typeface="Bahnschrift Light" panose="020B0502040204020203" pitchFamily="34" charset="0"/>
              </a:rPr>
              <a:t>FOR AGRICULTURE AND FOOD PRODUCTION</a:t>
            </a:r>
            <a:r>
              <a:rPr lang="en-US" b="1" dirty="0">
                <a:latin typeface="Bahnschrift Light" panose="020B0502040204020203" pitchFamily="34" charset="0"/>
              </a:rPr>
              <a:t>- </a:t>
            </a:r>
            <a:r>
              <a:rPr lang="en-US" dirty="0">
                <a:latin typeface="Bahnschrift Light" panose="020B0502040204020203" pitchFamily="34" charset="0"/>
              </a:rPr>
              <a:t>The basic requirement for the food to grow is water that is provided through irrigation in the fields, if the water is contaminated then there will be a negative impact on the crops and the agricultural fields that can lead to major hazards in the coming times. Hence it is important that clear water is irrigated in the crop fields and yards.</a:t>
            </a:r>
          </a:p>
          <a:p>
            <a:pPr lvl="0" fontAlgn="base"/>
            <a:r>
              <a:rPr lang="en-US" b="1" i="1" dirty="0">
                <a:latin typeface="Bahnschrift Light" panose="020B0502040204020203" pitchFamily="34" charset="0"/>
              </a:rPr>
              <a:t>IMPROVED SANITATION FACILITIES</a:t>
            </a:r>
            <a:r>
              <a:rPr lang="en-US" dirty="0">
                <a:latin typeface="Bahnschrift Light" panose="020B0502040204020203" pitchFamily="34" charset="0"/>
              </a:rPr>
              <a:t>- Clean water is not just required for drinking but it is also required for the purpose of sanitation.  In some cases it was seen that the cooking and the cleaning was not done with proper clean water hence the diseases were spreading and degradation of good health was happening.</a:t>
            </a:r>
          </a:p>
          <a:p>
            <a:endParaRPr lang="en-US" dirty="0"/>
          </a:p>
        </p:txBody>
      </p:sp>
    </p:spTree>
    <p:extLst>
      <p:ext uri="{BB962C8B-B14F-4D97-AF65-F5344CB8AC3E}">
        <p14:creationId xmlns:p14="http://schemas.microsoft.com/office/powerpoint/2010/main" val="180417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66FD252E-6BF4-4057-895E-271C21B48AA4}"/>
              </a:ext>
            </a:extLst>
          </p:cNvPr>
          <p:cNvSpPr>
            <a:spLocks noGrp="1"/>
          </p:cNvSpPr>
          <p:nvPr>
            <p:ph sz="quarter" idx="13"/>
          </p:nvPr>
        </p:nvSpPr>
        <p:spPr>
          <a:xfrm>
            <a:off x="471255" y="989737"/>
            <a:ext cx="11249490" cy="5681709"/>
          </a:xfrm>
        </p:spPr>
        <p:txBody>
          <a:bodyPr>
            <a:normAutofit/>
          </a:bodyPr>
          <a:lstStyle/>
          <a:p>
            <a:pPr lvl="0"/>
            <a:r>
              <a:rPr lang="en-US" dirty="0">
                <a:latin typeface="Bahnschrift Light" panose="020B0502040204020203" pitchFamily="34" charset="0"/>
              </a:rPr>
              <a:t>The charcoal utilized in water filters is not similar to what is used in BBQ bricks. Water filters utilize activated charcoal, which is typically pressed into a solid block or sold as granules.</a:t>
            </a:r>
          </a:p>
          <a:p>
            <a:pPr lvl="0"/>
            <a:r>
              <a:rPr lang="en-US" dirty="0">
                <a:latin typeface="Bahnschrift Light" panose="020B0502040204020203" pitchFamily="34" charset="0"/>
              </a:rPr>
              <a:t>Activation of Charcoal is done at temperatures above 1000F by a method of extremely heating the charcoal without oxygen. The porosity of the activated charcoal is the main factor in making charcoal water filters so potent.</a:t>
            </a:r>
          </a:p>
          <a:p>
            <a:pPr lvl="0"/>
            <a:r>
              <a:rPr lang="en-US" dirty="0">
                <a:latin typeface="Bahnschrift Light" panose="020B0502040204020203" pitchFamily="34" charset="0"/>
              </a:rPr>
              <a:t>Activated charcoal, via the adsorption mechanism, works. In activated charcoal, the pores raise the surface area of the charcoal up to an incredible 2000 square meters per gram me, dramatically increasing its efficiency of adsorption. </a:t>
            </a:r>
          </a:p>
          <a:p>
            <a:pPr lvl="0"/>
            <a:r>
              <a:rPr lang="en-US" dirty="0">
                <a:latin typeface="Bahnschrift Light" panose="020B0502040204020203" pitchFamily="34" charset="0"/>
              </a:rPr>
              <a:t>The reason why activated charcoal has become such a useful accessory for water filters is that it is organic and efficient in extracting many water pollutants, such as toxic organic compounds and chlorine, without the use of chemicals or the treatment of contaminants from salts and minerals. </a:t>
            </a:r>
          </a:p>
        </p:txBody>
      </p:sp>
      <p:sp>
        <p:nvSpPr>
          <p:cNvPr id="22" name="Title 21">
            <a:extLst>
              <a:ext uri="{FF2B5EF4-FFF2-40B4-BE49-F238E27FC236}">
                <a16:creationId xmlns:a16="http://schemas.microsoft.com/office/drawing/2014/main" id="{4FD28C24-3EE8-40F5-9525-FE3775AC7423}"/>
              </a:ext>
            </a:extLst>
          </p:cNvPr>
          <p:cNvSpPr>
            <a:spLocks noGrp="1"/>
          </p:cNvSpPr>
          <p:nvPr>
            <p:ph type="title"/>
          </p:nvPr>
        </p:nvSpPr>
        <p:spPr/>
        <p:txBody>
          <a:bodyPr>
            <a:normAutofit fontScale="90000"/>
          </a:bodyPr>
          <a:lstStyle/>
          <a:p>
            <a:r>
              <a:rPr lang="en-US" dirty="0">
                <a:latin typeface="Bahnschrift" panose="020B0502040204020203" pitchFamily="34" charset="0"/>
              </a:rPr>
              <a:t>HOW DOES A CHARCOAL FILTER WORK?</a:t>
            </a:r>
          </a:p>
        </p:txBody>
      </p:sp>
    </p:spTree>
    <p:extLst>
      <p:ext uri="{BB962C8B-B14F-4D97-AF65-F5344CB8AC3E}">
        <p14:creationId xmlns:p14="http://schemas.microsoft.com/office/powerpoint/2010/main" val="74112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normAutofit fontScale="90000"/>
          </a:bodyPr>
          <a:lstStyle/>
          <a:p>
            <a:r>
              <a:rPr lang="en-US" dirty="0">
                <a:latin typeface="Bahnschrift" panose="020B0502040204020203" pitchFamily="34" charset="0"/>
              </a:rPr>
              <a:t>WHY IS CHARCOAL THE BEST WATER FILTER?</a:t>
            </a: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a:xfrm>
            <a:off x="673222" y="1751295"/>
            <a:ext cx="10494886" cy="4736002"/>
          </a:xfrm>
        </p:spPr>
        <p:txBody>
          <a:bodyPr>
            <a:normAutofit fontScale="92500" lnSpcReduction="10000"/>
          </a:bodyPr>
          <a:lstStyle/>
          <a:p>
            <a:pPr lvl="0"/>
            <a:r>
              <a:rPr lang="en-US" b="1" i="1" dirty="0">
                <a:latin typeface="Bahnschrift Light" panose="020B0502040204020203" pitchFamily="34" charset="0"/>
              </a:rPr>
              <a:t>Minerals remain</a:t>
            </a:r>
            <a:r>
              <a:rPr lang="en-US" dirty="0">
                <a:latin typeface="Bahnschrift Light" panose="020B0502040204020203" pitchFamily="34" charset="0"/>
              </a:rPr>
              <a:t>: Drinking water is not only made from oxygen and hydrogen, there consists of a lot of different elements that contribute to the water composition, in addition to unpleasant chemicals and contaminants.</a:t>
            </a:r>
          </a:p>
          <a:p>
            <a:pPr lvl="0"/>
            <a:r>
              <a:rPr lang="en-US" b="1" i="1" dirty="0">
                <a:latin typeface="Bahnschrift Light" panose="020B0502040204020203" pitchFamily="34" charset="0"/>
              </a:rPr>
              <a:t>It makes it healthier:</a:t>
            </a:r>
            <a:r>
              <a:rPr lang="en-US" dirty="0">
                <a:latin typeface="Bahnschrift Light" panose="020B0502040204020203" pitchFamily="34" charset="0"/>
              </a:rPr>
              <a:t> safer. Activated charcoal can put vital minerals like magnesium, calcium and iron back into the water in order to improve the quality of the water.</a:t>
            </a:r>
          </a:p>
          <a:p>
            <a:pPr lvl="0"/>
            <a:r>
              <a:rPr lang="en-US" b="1" i="1" dirty="0">
                <a:latin typeface="Bahnschrift Light" panose="020B0502040204020203" pitchFamily="34" charset="0"/>
              </a:rPr>
              <a:t>It enhances the taste:</a:t>
            </a:r>
            <a:r>
              <a:rPr lang="en-US" dirty="0">
                <a:latin typeface="Bahnschrift Light" panose="020B0502040204020203" pitchFamily="34" charset="0"/>
              </a:rPr>
              <a:t> It enhances the taste of water and prevents chlorine and ugly odors. Chlorine is necessary to ensure that our water supply is clear of bacteria and viruses; we do not need to consume chlorine / a disinfectant, nevertheless</a:t>
            </a:r>
          </a:p>
          <a:p>
            <a:pPr lvl="0"/>
            <a:r>
              <a:rPr lang="en-US" b="1" i="1" dirty="0">
                <a:latin typeface="Bahnschrift Light" panose="020B0502040204020203" pitchFamily="34" charset="0"/>
              </a:rPr>
              <a:t>It is cheap:</a:t>
            </a:r>
            <a:r>
              <a:rPr lang="en-US" dirty="0">
                <a:latin typeface="Bahnschrift Light" panose="020B0502040204020203" pitchFamily="34" charset="0"/>
              </a:rPr>
              <a:t> For your home, several water filters can be a costly, but required, investment. But at the other end, charcoal filters are relatively cheap to make, and these savings are handed down to the user.</a:t>
            </a:r>
          </a:p>
          <a:p>
            <a:pPr lvl="0"/>
            <a:r>
              <a:rPr lang="en-US" b="1" i="1" dirty="0">
                <a:latin typeface="Bahnschrift Light" panose="020B0502040204020203" pitchFamily="34" charset="0"/>
              </a:rPr>
              <a:t>It is easy to maintain:</a:t>
            </a:r>
            <a:r>
              <a:rPr lang="en-US" dirty="0">
                <a:latin typeface="Bahnschrift Light" panose="020B0502040204020203" pitchFamily="34" charset="0"/>
              </a:rPr>
              <a:t> Although the charcoal is already used, the filters need to be checked, the new components are cheap and easy to assemble and attach. It is essential to alter your carbon filter approximately each six months. </a:t>
            </a:r>
          </a:p>
          <a:p>
            <a:pPr marL="0" indent="0" algn="ctr">
              <a:buNone/>
            </a:pPr>
            <a:endParaRPr lang="en-US" sz="3000" dirty="0">
              <a:latin typeface="Bahnschrift SemiLight SemiConde" panose="020B0502040204020203" pitchFamily="34" charset="0"/>
            </a:endParaRPr>
          </a:p>
        </p:txBody>
      </p:sp>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9</a:t>
            </a:fld>
            <a:endParaRPr lang="en-US" dirty="0"/>
          </a:p>
        </p:txBody>
      </p:sp>
    </p:spTree>
    <p:extLst>
      <p:ext uri="{BB962C8B-B14F-4D97-AF65-F5344CB8AC3E}">
        <p14:creationId xmlns:p14="http://schemas.microsoft.com/office/powerpoint/2010/main" val="202632921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6DFB17-E262-4301-8AA5-FCE7109ED8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1642</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Algerian</vt:lpstr>
      <vt:lpstr>Arial</vt:lpstr>
      <vt:lpstr>Bahnschrift</vt:lpstr>
      <vt:lpstr>Bahnschrift Light</vt:lpstr>
      <vt:lpstr>Bahnschrift SemiLight SemiConde</vt:lpstr>
      <vt:lpstr>Baskerville Old Face</vt:lpstr>
      <vt:lpstr>Calibri</vt:lpstr>
      <vt:lpstr>Corbel</vt:lpstr>
      <vt:lpstr>Courier New</vt:lpstr>
      <vt:lpstr>Franklin Gothic Demi</vt:lpstr>
      <vt:lpstr>Franklin Gothic Medium</vt:lpstr>
      <vt:lpstr>Imprint MT Shadow</vt:lpstr>
      <vt:lpstr>Segoe UI Black</vt:lpstr>
      <vt:lpstr>Headlines</vt:lpstr>
      <vt:lpstr>Water Filtration System using 3d Printing</vt:lpstr>
      <vt:lpstr>Introduction</vt:lpstr>
      <vt:lpstr>Overview of Software Used</vt:lpstr>
      <vt:lpstr>Water Filtration Process </vt:lpstr>
      <vt:lpstr>Water Filtration Process </vt:lpstr>
      <vt:lpstr>HOW CLEAN WATER IS IMPORTANT FOR THE ENVIRONMENT?</vt:lpstr>
      <vt:lpstr>HOW CLEAN WATER IS IMPORTANT FOR THE ENVIRONMENT?</vt:lpstr>
      <vt:lpstr>HOW DOES A CHARCOAL FILTER WORK?</vt:lpstr>
      <vt:lpstr>WHY IS CHARCOAL THE BEST WATER FILTER?</vt:lpstr>
      <vt:lpstr>FUNCTIONING OF 3D PRINTED WATER FILTER </vt:lpstr>
      <vt:lpstr>PowerPoint Presentation</vt:lpstr>
      <vt:lpstr>PowerPoint Presentation</vt:lpstr>
      <vt:lpstr>The Cap also has threads on both sides so that it can be attached to the bottle as well as the container. </vt:lpstr>
      <vt:lpstr>The pipe cap has threads as well a smaller hole so that the rubber can fit perfectly in the cap with no gap</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2020-11-10T12:55:51Z</dcterms:created>
  <dcterms:modified xsi:type="dcterms:W3CDTF">2020-11-10T15:50:39Z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