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4" r:id="rId5"/>
    <p:sldId id="257" r:id="rId6"/>
    <p:sldId id="258" r:id="rId7"/>
    <p:sldId id="262" r:id="rId8"/>
    <p:sldId id="259" r:id="rId9"/>
    <p:sldId id="260" r:id="rId10"/>
    <p:sldId id="261"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C7C2-6C39-FFCF-F20B-BB809A949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B1E8A5-9FF3-5AF6-4558-EA090CB53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A8B784-49D2-5798-181F-AA6D3A9F2F98}"/>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5" name="Footer Placeholder 4">
            <a:extLst>
              <a:ext uri="{FF2B5EF4-FFF2-40B4-BE49-F238E27FC236}">
                <a16:creationId xmlns:a16="http://schemas.microsoft.com/office/drawing/2014/main" id="{B1C82132-6A26-EB76-FB1E-11A6FE673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B63F6-1AF7-B85D-DBB8-AEA30705031B}"/>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264295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2349-8C8F-A23E-A9A0-5BBFEEF674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B7D7B3-22A7-A6E4-2914-BEAFA278EA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EA490-97F4-99DC-86DF-E1EB2AB549BB}"/>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5" name="Footer Placeholder 4">
            <a:extLst>
              <a:ext uri="{FF2B5EF4-FFF2-40B4-BE49-F238E27FC236}">
                <a16:creationId xmlns:a16="http://schemas.microsoft.com/office/drawing/2014/main" id="{97399148-B549-4CBF-A208-F3095B479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ED2AB-FFAB-5E16-AFBC-6B9C4E93B68B}"/>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59224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2BB65-2AEA-7486-591F-A0AB024C49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F75F8-B6F5-4F74-83BE-C8B975C605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6D4B3-94A1-967F-391C-CF6E4D8CAC15}"/>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5" name="Footer Placeholder 4">
            <a:extLst>
              <a:ext uri="{FF2B5EF4-FFF2-40B4-BE49-F238E27FC236}">
                <a16:creationId xmlns:a16="http://schemas.microsoft.com/office/drawing/2014/main" id="{4B628BAF-4C03-9C89-82AC-2BB16F89A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D5008-F1FF-7DD8-742E-D9027C78EBC6}"/>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166046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9DAC-C8D8-F1A8-2B3F-32BF223D8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6FA07-6011-23DF-E0D7-C0F17D2E96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11160-7129-01A3-815F-B0E353FF6DCD}"/>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5" name="Footer Placeholder 4">
            <a:extLst>
              <a:ext uri="{FF2B5EF4-FFF2-40B4-BE49-F238E27FC236}">
                <a16:creationId xmlns:a16="http://schemas.microsoft.com/office/drawing/2014/main" id="{03270CDC-A23E-EF6C-5CE1-FA76EB167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3C1E5-788E-1B49-5A7D-AB0FED2E007D}"/>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72683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7F32-1D4B-6422-1A77-65C804672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7D84C-B49B-1622-CC44-8722E3F23A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D896CB-1647-4805-D6D0-A54D069BFB65}"/>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5" name="Footer Placeholder 4">
            <a:extLst>
              <a:ext uri="{FF2B5EF4-FFF2-40B4-BE49-F238E27FC236}">
                <a16:creationId xmlns:a16="http://schemas.microsoft.com/office/drawing/2014/main" id="{0487AB4B-86D3-CF68-6C76-2150B8403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9F731-3205-4652-FA5F-9EA535CAA4C9}"/>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374136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CD1B-C07A-D498-68EB-98415DA23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F6737-58CA-B857-86E5-4471D46991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05A8F3-B11C-9652-1E0D-04BB3FDB89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5CB52C-ED05-386E-F4C3-B7DA08BC716E}"/>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6" name="Footer Placeholder 5">
            <a:extLst>
              <a:ext uri="{FF2B5EF4-FFF2-40B4-BE49-F238E27FC236}">
                <a16:creationId xmlns:a16="http://schemas.microsoft.com/office/drawing/2014/main" id="{37CD084A-21B9-0070-E40F-088A3776B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D601B-9F5E-F511-8048-3ED2161761CB}"/>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164929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8BCD-A878-76E0-715C-7B1D0306B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0D06B4-9671-1145-995F-896721ADD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A574D-4AE5-70D3-8580-5D0E493994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652BE3-E8FB-6598-6310-696C67BA2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2ABA3E-3D5A-761B-FD0F-1B54EDA9CB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EECE37-A159-AF04-2EE1-51D88F01EB4A}"/>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8" name="Footer Placeholder 7">
            <a:extLst>
              <a:ext uri="{FF2B5EF4-FFF2-40B4-BE49-F238E27FC236}">
                <a16:creationId xmlns:a16="http://schemas.microsoft.com/office/drawing/2014/main" id="{0A8C31ED-13BA-1E07-5690-B7FF1AF2D9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1B61FF-6BF2-A5C0-E98D-F326FAEEB339}"/>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168006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18D6-E30D-E5A1-CC66-3A33BB948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07928B-4A9B-7248-EA0E-D930EFA958F2}"/>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4" name="Footer Placeholder 3">
            <a:extLst>
              <a:ext uri="{FF2B5EF4-FFF2-40B4-BE49-F238E27FC236}">
                <a16:creationId xmlns:a16="http://schemas.microsoft.com/office/drawing/2014/main" id="{46311543-F09F-DFE0-B86E-CD4F3A98C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91F88E-2D84-AF29-10C7-D986BA9CA0F1}"/>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356450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37742-7420-8CE3-FC80-9FD1BEE42970}"/>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3" name="Footer Placeholder 2">
            <a:extLst>
              <a:ext uri="{FF2B5EF4-FFF2-40B4-BE49-F238E27FC236}">
                <a16:creationId xmlns:a16="http://schemas.microsoft.com/office/drawing/2014/main" id="{4A07BA3B-6991-0E31-4535-6A5CE84734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5D0C77-1FB5-159A-CA27-CBAA358D8BC6}"/>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224974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94C2-37B4-8EC9-3F03-8B0BA28C2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186DA4-C67C-CD35-CAFB-CCC5D8650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A88BB6-1A1B-9C3E-AE1F-AE0D26A7E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8CFD5-7303-8944-537D-D9F43831A62D}"/>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6" name="Footer Placeholder 5">
            <a:extLst>
              <a:ext uri="{FF2B5EF4-FFF2-40B4-BE49-F238E27FC236}">
                <a16:creationId xmlns:a16="http://schemas.microsoft.com/office/drawing/2014/main" id="{F4A136DC-4BB5-F72F-2F4A-C6E98D661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12F82-1FDC-B030-613C-CDB569AD014A}"/>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238799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9F47-B0D2-15A1-D98D-612DF33FA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75A42F-2C84-FB48-6859-2F02A8053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894F34-BDE5-2B97-CDBC-76561C969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0280E-4578-6FA6-28EA-F86F0191EF36}"/>
              </a:ext>
            </a:extLst>
          </p:cNvPr>
          <p:cNvSpPr>
            <a:spLocks noGrp="1"/>
          </p:cNvSpPr>
          <p:nvPr>
            <p:ph type="dt" sz="half" idx="10"/>
          </p:nvPr>
        </p:nvSpPr>
        <p:spPr/>
        <p:txBody>
          <a:bodyPr/>
          <a:lstStyle/>
          <a:p>
            <a:fld id="{D0FB1559-8CC5-49A9-BA80-10837064C54C}" type="datetimeFigureOut">
              <a:rPr lang="en-US" smtClean="0"/>
              <a:t>9/27/2023</a:t>
            </a:fld>
            <a:endParaRPr lang="en-US"/>
          </a:p>
        </p:txBody>
      </p:sp>
      <p:sp>
        <p:nvSpPr>
          <p:cNvPr id="6" name="Footer Placeholder 5">
            <a:extLst>
              <a:ext uri="{FF2B5EF4-FFF2-40B4-BE49-F238E27FC236}">
                <a16:creationId xmlns:a16="http://schemas.microsoft.com/office/drawing/2014/main" id="{96E2D589-65ED-5272-7883-7EC34558E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DF458-191C-4CF1-6044-E01B45C0E3FD}"/>
              </a:ext>
            </a:extLst>
          </p:cNvPr>
          <p:cNvSpPr>
            <a:spLocks noGrp="1"/>
          </p:cNvSpPr>
          <p:nvPr>
            <p:ph type="sldNum" sz="quarter" idx="12"/>
          </p:nvPr>
        </p:nvSpPr>
        <p:spPr/>
        <p:txBody>
          <a:bodyPr/>
          <a:lstStyle/>
          <a:p>
            <a:fld id="{C2E72ECC-D98A-4CD7-BAE5-3EF9A7D11585}" type="slidenum">
              <a:rPr lang="en-US" smtClean="0"/>
              <a:t>‹#›</a:t>
            </a:fld>
            <a:endParaRPr lang="en-US"/>
          </a:p>
        </p:txBody>
      </p:sp>
    </p:spTree>
    <p:extLst>
      <p:ext uri="{BB962C8B-B14F-4D97-AF65-F5344CB8AC3E}">
        <p14:creationId xmlns:p14="http://schemas.microsoft.com/office/powerpoint/2010/main" val="165647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05FAA9-97C6-54F6-777D-028CD0578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F7825E-AEDC-F59D-8470-8D0B63664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0E787-A0EA-B81C-E358-3675C0B3F1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B1559-8CC5-49A9-BA80-10837064C54C}" type="datetimeFigureOut">
              <a:rPr lang="en-US" smtClean="0"/>
              <a:t>9/27/2023</a:t>
            </a:fld>
            <a:endParaRPr lang="en-US"/>
          </a:p>
        </p:txBody>
      </p:sp>
      <p:sp>
        <p:nvSpPr>
          <p:cNvPr id="5" name="Footer Placeholder 4">
            <a:extLst>
              <a:ext uri="{FF2B5EF4-FFF2-40B4-BE49-F238E27FC236}">
                <a16:creationId xmlns:a16="http://schemas.microsoft.com/office/drawing/2014/main" id="{2C0B372E-AF59-E7D8-7798-AE34315AB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CBE17-F9E3-701C-3100-F70A3517E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72ECC-D98A-4CD7-BAE5-3EF9A7D11585}" type="slidenum">
              <a:rPr lang="en-US" smtClean="0"/>
              <a:t>‹#›</a:t>
            </a:fld>
            <a:endParaRPr lang="en-US"/>
          </a:p>
        </p:txBody>
      </p:sp>
    </p:spTree>
    <p:extLst>
      <p:ext uri="{BB962C8B-B14F-4D97-AF65-F5344CB8AC3E}">
        <p14:creationId xmlns:p14="http://schemas.microsoft.com/office/powerpoint/2010/main" val="105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6CE-6CF4-E312-5F1A-0D622C01B13C}"/>
              </a:ext>
            </a:extLst>
          </p:cNvPr>
          <p:cNvSpPr>
            <a:spLocks noGrp="1"/>
          </p:cNvSpPr>
          <p:nvPr>
            <p:ph type="ctrTitle"/>
          </p:nvPr>
        </p:nvSpPr>
        <p:spPr>
          <a:xfrm>
            <a:off x="5002192" y="983847"/>
            <a:ext cx="2465408" cy="523695"/>
          </a:xfrm>
        </p:spPr>
        <p:txBody>
          <a:bodyPr>
            <a:normAutofit/>
          </a:bodyPr>
          <a:lstStyle/>
          <a:p>
            <a:r>
              <a:rPr lang="en-GB" sz="2400" b="1" dirty="0">
                <a:latin typeface="Times New Roman" panose="02020603050405020304" pitchFamily="18" charset="0"/>
                <a:cs typeface="Times New Roman" panose="02020603050405020304" pitchFamily="18" charset="0"/>
              </a:rPr>
              <a:t>Chat Application</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B41E1B-C285-7ACF-E824-EF68D30E2DC2}"/>
              </a:ext>
            </a:extLst>
          </p:cNvPr>
          <p:cNvSpPr>
            <a:spLocks noGrp="1"/>
          </p:cNvSpPr>
          <p:nvPr>
            <p:ph type="subTitle" idx="1"/>
          </p:nvPr>
        </p:nvSpPr>
        <p:spPr>
          <a:xfrm>
            <a:off x="4340505" y="2593173"/>
            <a:ext cx="4514127" cy="1655762"/>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Name - Janmejay Kumar Singh</a:t>
            </a:r>
          </a:p>
          <a:p>
            <a:pPr algn="just">
              <a:lnSpc>
                <a:spcPct val="150000"/>
              </a:lnSpc>
            </a:pPr>
            <a:r>
              <a:rPr lang="en-GB" sz="1800" dirty="0">
                <a:latin typeface="Times New Roman" panose="02020603050405020304" pitchFamily="18" charset="0"/>
                <a:cs typeface="Times New Roman" panose="02020603050405020304" pitchFamily="18" charset="0"/>
              </a:rPr>
              <a:t>Mobile No. - 8405008738</a:t>
            </a:r>
          </a:p>
          <a:p>
            <a:pPr algn="just">
              <a:lnSpc>
                <a:spcPct val="150000"/>
              </a:lnSpc>
            </a:pPr>
            <a:r>
              <a:rPr lang="en-GB" sz="1800" dirty="0">
                <a:latin typeface="Times New Roman" panose="02020603050405020304" pitchFamily="18" charset="0"/>
                <a:cs typeface="Times New Roman" panose="02020603050405020304" pitchFamily="18" charset="0"/>
              </a:rPr>
              <a:t>Email - janmejaysinghbhumi000@gmail.com</a:t>
            </a:r>
            <a:endParaRPr lang="en-US"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B6CA315-9172-7087-2DEA-F39A8F915F98}"/>
              </a:ext>
            </a:extLst>
          </p:cNvPr>
          <p:cNvSpPr txBox="1">
            <a:spLocks/>
          </p:cNvSpPr>
          <p:nvPr/>
        </p:nvSpPr>
        <p:spPr>
          <a:xfrm>
            <a:off x="5002192" y="2199190"/>
            <a:ext cx="2465408" cy="4098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220000"/>
              </a:lnSpc>
            </a:pPr>
            <a:r>
              <a:rPr lang="en-GB" sz="1800" b="1" dirty="0">
                <a:latin typeface="Times New Roman" panose="02020603050405020304" pitchFamily="18" charset="0"/>
                <a:cs typeface="Times New Roman" panose="02020603050405020304" pitchFamily="18" charset="0"/>
              </a:rPr>
              <a:t>Final Project</a:t>
            </a:r>
          </a:p>
          <a:p>
            <a:pPr>
              <a:lnSpc>
                <a:spcPct val="220000"/>
              </a:lnSpc>
            </a:pPr>
            <a:r>
              <a:rPr lang="en-GB" sz="1800" b="1" dirty="0">
                <a:latin typeface="Times New Roman" panose="02020603050405020304" pitchFamily="18" charset="0"/>
                <a:cs typeface="Times New Roman" panose="02020603050405020304" pitchFamily="18" charset="0"/>
              </a:rPr>
              <a:t>By</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205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91EA0D5-F92A-EB93-E645-346D0F37EB1F}"/>
              </a:ext>
            </a:extLst>
          </p:cNvPr>
          <p:cNvGraphicFramePr>
            <a:graphicFrameLocks noGrp="1"/>
          </p:cNvGraphicFramePr>
          <p:nvPr>
            <p:extLst>
              <p:ext uri="{D42A27DB-BD31-4B8C-83A1-F6EECF244321}">
                <p14:modId xmlns:p14="http://schemas.microsoft.com/office/powerpoint/2010/main" val="2305865375"/>
              </p:ext>
            </p:extLst>
          </p:nvPr>
        </p:nvGraphicFramePr>
        <p:xfrm>
          <a:off x="0" y="0"/>
          <a:ext cx="12192000" cy="6852213"/>
        </p:xfrm>
        <a:graphic>
          <a:graphicData uri="http://schemas.openxmlformats.org/drawingml/2006/table">
            <a:tbl>
              <a:tblPr/>
              <a:tblGrid>
                <a:gridCol w="6096000">
                  <a:extLst>
                    <a:ext uri="{9D8B030D-6E8A-4147-A177-3AD203B41FA5}">
                      <a16:colId xmlns:a16="http://schemas.microsoft.com/office/drawing/2014/main" val="1136217877"/>
                    </a:ext>
                  </a:extLst>
                </a:gridCol>
                <a:gridCol w="6096000">
                  <a:extLst>
                    <a:ext uri="{9D8B030D-6E8A-4147-A177-3AD203B41FA5}">
                      <a16:colId xmlns:a16="http://schemas.microsoft.com/office/drawing/2014/main" val="70643106"/>
                    </a:ext>
                  </a:extLst>
                </a:gridCol>
              </a:tblGrid>
              <a:tr h="1296365">
                <a:tc>
                  <a:txBody>
                    <a:bodyPr/>
                    <a:lstStyle/>
                    <a:p>
                      <a:pPr fontAlgn="base">
                        <a:lnSpc>
                          <a:spcPct val="150000"/>
                        </a:lnSpc>
                      </a:pPr>
                      <a:r>
                        <a:rPr lang="en-US" b="1" dirty="0">
                          <a:effectLst/>
                          <a:latin typeface="Times New Roman" panose="02020603050405020304" pitchFamily="18" charset="0"/>
                          <a:cs typeface="Times New Roman" panose="02020603050405020304" pitchFamily="18" charset="0"/>
                        </a:rPr>
                        <a:t>Server-side programming pros</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tc>
                  <a:txBody>
                    <a:bodyPr/>
                    <a:lstStyle/>
                    <a:p>
                      <a:pPr fontAlgn="base">
                        <a:lnSpc>
                          <a:spcPct val="150000"/>
                        </a:lnSpc>
                      </a:pPr>
                      <a:r>
                        <a:rPr lang="en-US" b="1" dirty="0">
                          <a:effectLst/>
                          <a:latin typeface="Times New Roman" panose="02020603050405020304" pitchFamily="18" charset="0"/>
                          <a:cs typeface="Times New Roman" panose="02020603050405020304" pitchFamily="18" charset="0"/>
                        </a:rPr>
                        <a:t>Server-side programming cons</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extLst>
                  <a:ext uri="{0D108BD9-81ED-4DB2-BD59-A6C34878D82A}">
                    <a16:rowId xmlns:a16="http://schemas.microsoft.com/office/drawing/2014/main" val="3351033683"/>
                  </a:ext>
                </a:extLst>
              </a:tr>
              <a:tr h="1851949">
                <a:tc>
                  <a:txBody>
                    <a:bodyPr/>
                    <a:lstStyle/>
                    <a:p>
                      <a:pPr fontAlgn="base">
                        <a:lnSpc>
                          <a:spcPct val="150000"/>
                        </a:lnSpc>
                      </a:pPr>
                      <a:r>
                        <a:rPr lang="en-GB">
                          <a:effectLst/>
                          <a:latin typeface="Times New Roman" panose="02020603050405020304" pitchFamily="18" charset="0"/>
                          <a:cs typeface="Times New Roman" panose="02020603050405020304" pitchFamily="18" charset="0"/>
                        </a:rPr>
                        <a:t>It can work and manipulate resources and data.</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tc>
                  <a:txBody>
                    <a:bodyPr/>
                    <a:lstStyle/>
                    <a:p>
                      <a:pPr fontAlgn="base">
                        <a:lnSpc>
                          <a:spcPct val="150000"/>
                        </a:lnSpc>
                      </a:pPr>
                      <a:r>
                        <a:rPr lang="en-GB" dirty="0">
                          <a:effectLst/>
                          <a:latin typeface="Times New Roman" panose="02020603050405020304" pitchFamily="18" charset="0"/>
                          <a:cs typeface="Times New Roman" panose="02020603050405020304" pitchFamily="18" charset="0"/>
                        </a:rPr>
                        <a:t> It is slow in performance because of network communication.</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extLst>
                  <a:ext uri="{0D108BD9-81ED-4DB2-BD59-A6C34878D82A}">
                    <a16:rowId xmlns:a16="http://schemas.microsoft.com/office/drawing/2014/main" val="731113456"/>
                  </a:ext>
                </a:extLst>
              </a:tr>
              <a:tr h="2407534">
                <a:tc>
                  <a:txBody>
                    <a:bodyPr/>
                    <a:lstStyle/>
                    <a:p>
                      <a:pPr fontAlgn="base">
                        <a:lnSpc>
                          <a:spcPct val="150000"/>
                        </a:lnSpc>
                      </a:pPr>
                      <a:r>
                        <a:rPr lang="en-GB">
                          <a:effectLst/>
                          <a:latin typeface="Times New Roman" panose="02020603050405020304" pitchFamily="18" charset="0"/>
                          <a:cs typeface="Times New Roman" panose="02020603050405020304" pitchFamily="18" charset="0"/>
                        </a:rPr>
                        <a:t>It is more secure and can hide the user’s data from theft or illegal activities.</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tc>
                  <a:txBody>
                    <a:bodyPr/>
                    <a:lstStyle/>
                    <a:p>
                      <a:pPr fontAlgn="base">
                        <a:lnSpc>
                          <a:spcPct val="150000"/>
                        </a:lnSpc>
                      </a:pPr>
                      <a:r>
                        <a:rPr lang="en-GB" dirty="0">
                          <a:effectLst/>
                          <a:latin typeface="Times New Roman" panose="02020603050405020304" pitchFamily="18" charset="0"/>
                          <a:cs typeface="Times New Roman" panose="02020603050405020304" pitchFamily="18" charset="0"/>
                        </a:rPr>
                        <a:t> It requires a dedicated server and infrastructure as a server to    run all the programs efficiently.</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extLst>
                  <a:ext uri="{0D108BD9-81ED-4DB2-BD59-A6C34878D82A}">
                    <a16:rowId xmlns:a16="http://schemas.microsoft.com/office/drawing/2014/main" val="1512442056"/>
                  </a:ext>
                </a:extLst>
              </a:tr>
              <a:tr h="1296365">
                <a:tc>
                  <a:txBody>
                    <a:bodyPr/>
                    <a:lstStyle/>
                    <a:p>
                      <a:pPr fontAlgn="base">
                        <a:lnSpc>
                          <a:spcPct val="150000"/>
                        </a:lnSpc>
                      </a:pPr>
                      <a:r>
                        <a:rPr lang="en-GB">
                          <a:effectLst/>
                          <a:latin typeface="Times New Roman" panose="02020603050405020304" pitchFamily="18" charset="0"/>
                          <a:cs typeface="Times New Roman" panose="02020603050405020304" pitchFamily="18" charset="0"/>
                        </a:rPr>
                        <a:t>It can handle the complex task.</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tc>
                  <a:txBody>
                    <a:bodyPr/>
                    <a:lstStyle/>
                    <a:p>
                      <a:pPr fontAlgn="base">
                        <a:lnSpc>
                          <a:spcPct val="150000"/>
                        </a:lnSpc>
                      </a:pPr>
                      <a:r>
                        <a:rPr lang="en-GB" dirty="0">
                          <a:effectLst/>
                          <a:latin typeface="Times New Roman" panose="02020603050405020304" pitchFamily="18" charset="0"/>
                          <a:cs typeface="Times New Roman" panose="02020603050405020304" pitchFamily="18" charset="0"/>
                        </a:rPr>
                        <a:t> It solely depends on network connectivity.</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extLst>
                  <a:ext uri="{0D108BD9-81ED-4DB2-BD59-A6C34878D82A}">
                    <a16:rowId xmlns:a16="http://schemas.microsoft.com/office/drawing/2014/main" val="2873340286"/>
                  </a:ext>
                </a:extLst>
              </a:tr>
            </a:tbl>
          </a:graphicData>
        </a:graphic>
      </p:graphicFrame>
    </p:spTree>
    <p:extLst>
      <p:ext uri="{BB962C8B-B14F-4D97-AF65-F5344CB8AC3E}">
        <p14:creationId xmlns:p14="http://schemas.microsoft.com/office/powerpoint/2010/main" val="403769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B4CC-7D7F-F81D-3FF0-47BFBA646D7A}"/>
              </a:ext>
            </a:extLst>
          </p:cNvPr>
          <p:cNvSpPr>
            <a:spLocks noGrp="1"/>
          </p:cNvSpPr>
          <p:nvPr>
            <p:ph type="title"/>
          </p:nvPr>
        </p:nvSpPr>
        <p:spPr>
          <a:xfrm>
            <a:off x="4744656" y="981979"/>
            <a:ext cx="2194367" cy="711321"/>
          </a:xfrm>
        </p:spPr>
        <p:txBody>
          <a:bodyPr>
            <a:normAutofit/>
          </a:bodyPr>
          <a:lstStyle/>
          <a:p>
            <a:r>
              <a:rPr lang="en-GB" sz="1800" b="1" dirty="0">
                <a:latin typeface="Times New Roman" panose="02020603050405020304" pitchFamily="18" charset="0"/>
                <a:cs typeface="Times New Roman" panose="02020603050405020304" pitchFamily="18" charset="0"/>
              </a:rPr>
              <a:t>FUTURE SCOPE</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038D6B-3FFF-694B-FB19-A0FCFB073970}"/>
              </a:ext>
            </a:extLst>
          </p:cNvPr>
          <p:cNvSpPr>
            <a:spLocks noGrp="1"/>
          </p:cNvSpPr>
          <p:nvPr>
            <p:ph idx="1"/>
          </p:nvPr>
        </p:nvSpPr>
        <p:spPr>
          <a:xfrm>
            <a:off x="1706302" y="1825625"/>
            <a:ext cx="8271076" cy="2121342"/>
          </a:xfrm>
        </p:spPr>
        <p:txBody>
          <a:bodyPr>
            <a:normAutofit/>
          </a:bodyPr>
          <a:lstStyle/>
          <a:p>
            <a:pPr marL="285750" indent="-285750" algn="just">
              <a:lnSpc>
                <a:spcPct val="150000"/>
              </a:lnSpc>
              <a:buFont typeface="Wingdings" panose="05000000000000000000" pitchFamily="2" charset="2"/>
              <a:buChar char="Ø"/>
            </a:pPr>
            <a:r>
              <a:rPr lang="en-GB" sz="1600" b="0" i="0" dirty="0">
                <a:effectLst/>
                <a:latin typeface="Times New Roman" panose="02020603050405020304" pitchFamily="18" charset="0"/>
                <a:cs typeface="Times New Roman" panose="02020603050405020304" pitchFamily="18" charset="0"/>
              </a:rPr>
              <a:t>Chat applications allow users to communicate with each other that should be in real-time. Where the messages are getting exchanged in real-time. It can run multiple client-server chats easily. </a:t>
            </a:r>
          </a:p>
          <a:p>
            <a:pPr marL="285750" indent="-285750" algn="just">
              <a:lnSpc>
                <a:spcPct val="150000"/>
              </a:lnSpc>
              <a:buFont typeface="Wingdings" panose="05000000000000000000" pitchFamily="2" charset="2"/>
              <a:buChar char="Ø"/>
            </a:pPr>
            <a:r>
              <a:rPr lang="en-GB" sz="1600" b="0" i="0" dirty="0">
                <a:effectLst/>
                <a:latin typeface="Times New Roman" panose="02020603050405020304" pitchFamily="18" charset="0"/>
                <a:cs typeface="Times New Roman" panose="02020603050405020304" pitchFamily="18" charset="0"/>
              </a:rPr>
              <a:t>Chat applications can be used for various purposes such as connecting with friends and using the application for business inquiries.</a:t>
            </a:r>
          </a:p>
          <a:p>
            <a:endParaRPr lang="en-US" sz="1600" dirty="0"/>
          </a:p>
        </p:txBody>
      </p:sp>
    </p:spTree>
    <p:extLst>
      <p:ext uri="{BB962C8B-B14F-4D97-AF65-F5344CB8AC3E}">
        <p14:creationId xmlns:p14="http://schemas.microsoft.com/office/powerpoint/2010/main" val="348247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0437-823A-8C35-DF91-6FAEDCC4C8E9}"/>
              </a:ext>
            </a:extLst>
          </p:cNvPr>
          <p:cNvSpPr>
            <a:spLocks noGrp="1"/>
          </p:cNvSpPr>
          <p:nvPr>
            <p:ph type="title"/>
          </p:nvPr>
        </p:nvSpPr>
        <p:spPr>
          <a:xfrm>
            <a:off x="5456499" y="2749511"/>
            <a:ext cx="1442012" cy="815492"/>
          </a:xfrm>
        </p:spPr>
        <p:txBody>
          <a:bodyPr>
            <a:normAutofit/>
          </a:bodyPr>
          <a:lstStyle/>
          <a:p>
            <a:r>
              <a:rPr lang="en-GB" sz="2400" b="1" dirty="0">
                <a:latin typeface="Times New Roman" panose="02020603050405020304" pitchFamily="18" charset="0"/>
                <a:cs typeface="Times New Roman" panose="02020603050405020304" pitchFamily="18" charset="0"/>
              </a:rPr>
              <a:t>Thanks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82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6CE-6CF4-E312-5F1A-0D622C01B13C}"/>
              </a:ext>
            </a:extLst>
          </p:cNvPr>
          <p:cNvSpPr>
            <a:spLocks noGrp="1"/>
          </p:cNvSpPr>
          <p:nvPr>
            <p:ph type="ctrTitle"/>
          </p:nvPr>
        </p:nvSpPr>
        <p:spPr>
          <a:xfrm>
            <a:off x="5433233" y="972274"/>
            <a:ext cx="2106705" cy="422671"/>
          </a:xfrm>
        </p:spPr>
        <p:txBody>
          <a:bodyPr>
            <a:noAutofit/>
          </a:bodyPr>
          <a:lstStyle/>
          <a:p>
            <a:pPr algn="just"/>
            <a:r>
              <a:rPr lang="en-GB" sz="1800" b="1" dirty="0">
                <a:latin typeface="Times New Roman" panose="02020603050405020304" pitchFamily="18" charset="0"/>
                <a:cs typeface="Times New Roman" panose="02020603050405020304" pitchFamily="18" charset="0"/>
              </a:rPr>
              <a:t>INTRODUCTION</a:t>
            </a:r>
            <a:endParaRPr lang="en-US" sz="1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B41E1B-C285-7ACF-E824-EF68D30E2DC2}"/>
              </a:ext>
            </a:extLst>
          </p:cNvPr>
          <p:cNvSpPr>
            <a:spLocks noGrp="1"/>
          </p:cNvSpPr>
          <p:nvPr>
            <p:ph type="subTitle" idx="1"/>
          </p:nvPr>
        </p:nvSpPr>
        <p:spPr>
          <a:xfrm>
            <a:off x="1789125" y="1670987"/>
            <a:ext cx="8613750" cy="2843140"/>
          </a:xfrm>
        </p:spPr>
        <p:txBody>
          <a:bodyPr>
            <a:noAutofit/>
          </a:bodyPr>
          <a:lstStyle/>
          <a:p>
            <a:pPr marL="285750" indent="-285750" algn="just">
              <a:lnSpc>
                <a:spcPct val="150000"/>
              </a:lnSpc>
              <a:buFont typeface="Wingdings" panose="05000000000000000000" pitchFamily="2" charset="2"/>
              <a:buChar char="Ø"/>
            </a:pPr>
            <a:r>
              <a:rPr lang="en-GB" sz="1600" b="0" i="0" dirty="0">
                <a:effectLst/>
                <a:latin typeface="Times New Roman" panose="02020603050405020304" pitchFamily="18" charset="0"/>
                <a:cs typeface="Times New Roman" panose="02020603050405020304" pitchFamily="18" charset="0"/>
              </a:rPr>
              <a:t>Java chat applications are developed using the java programming language with the help of swing and </a:t>
            </a:r>
            <a:r>
              <a:rPr lang="en-GB" sz="1600" dirty="0">
                <a:latin typeface="Times New Roman" panose="02020603050405020304" pitchFamily="18" charset="0"/>
                <a:cs typeface="Times New Roman" panose="02020603050405020304" pitchFamily="18" charset="0"/>
              </a:rPr>
              <a:t>sockets</a:t>
            </a:r>
            <a:r>
              <a:rPr lang="en-GB" sz="1600" b="0" i="0" dirty="0">
                <a:effectLst/>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GB" sz="1600" b="0" i="0" dirty="0">
                <a:effectLst/>
                <a:latin typeface="Times New Roman" panose="02020603050405020304" pitchFamily="18" charset="0"/>
                <a:cs typeface="Times New Roman" panose="02020603050405020304" pitchFamily="18" charset="0"/>
              </a:rPr>
              <a:t>To develop a chat application in java there are various methods or ways that one can develop the application. The most simple way is to use Java Socket Class and Thread Class to create client-server architecture, where the server represents the back end of the chat application and the client represents the front end of the chat application.</a:t>
            </a:r>
          </a:p>
          <a:p>
            <a:pPr marL="285750" indent="-285750" algn="just">
              <a:lnSpc>
                <a:spcPct val="150000"/>
              </a:lnSpc>
              <a:buFont typeface="Wingdings" panose="05000000000000000000" pitchFamily="2" charset="2"/>
              <a:buChar char="Ø"/>
            </a:pPr>
            <a:r>
              <a:rPr lang="en-GB" sz="1600" b="0" i="0" dirty="0">
                <a:effectLst/>
                <a:latin typeface="Times New Roman" panose="02020603050405020304" pitchFamily="18" charset="0"/>
                <a:cs typeface="Times New Roman" panose="02020603050405020304" pitchFamily="18" charset="0"/>
              </a:rPr>
              <a:t>This chat application will consist of two files Server.java represents the backend of the chat application and act as a provider. The second is Client.java which represents the front-end part and how the client will work.</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5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6CE-6CF4-E312-5F1A-0D622C01B13C}"/>
              </a:ext>
            </a:extLst>
          </p:cNvPr>
          <p:cNvSpPr>
            <a:spLocks noGrp="1"/>
          </p:cNvSpPr>
          <p:nvPr>
            <p:ph type="ctrTitle"/>
          </p:nvPr>
        </p:nvSpPr>
        <p:spPr>
          <a:xfrm>
            <a:off x="3591859" y="662193"/>
            <a:ext cx="4795520" cy="487680"/>
          </a:xfrm>
        </p:spPr>
        <p:txBody>
          <a:bodyPr>
            <a:noAutofit/>
          </a:bodyPr>
          <a:lstStyle/>
          <a:p>
            <a:r>
              <a:rPr lang="en-US" sz="2400" b="1" dirty="0">
                <a:latin typeface="Times New Roman" panose="02020603050405020304" pitchFamily="18" charset="0"/>
                <a:cs typeface="Times New Roman" panose="02020603050405020304" pitchFamily="18" charset="0"/>
              </a:rPr>
              <a:t>Working of Chat Application</a:t>
            </a:r>
          </a:p>
        </p:txBody>
      </p:sp>
      <p:sp>
        <p:nvSpPr>
          <p:cNvPr id="3" name="Subtitle 2">
            <a:extLst>
              <a:ext uri="{FF2B5EF4-FFF2-40B4-BE49-F238E27FC236}">
                <a16:creationId xmlns:a16="http://schemas.microsoft.com/office/drawing/2014/main" id="{54B41E1B-C285-7ACF-E824-EF68D30E2DC2}"/>
              </a:ext>
            </a:extLst>
          </p:cNvPr>
          <p:cNvSpPr>
            <a:spLocks noGrp="1"/>
          </p:cNvSpPr>
          <p:nvPr>
            <p:ph type="subTitle" idx="1"/>
          </p:nvPr>
        </p:nvSpPr>
        <p:spPr>
          <a:xfrm>
            <a:off x="2082800" y="2413317"/>
            <a:ext cx="8026400" cy="3154105"/>
          </a:xfrm>
        </p:spPr>
        <p:txBody>
          <a:bodyPr>
            <a:noAutofit/>
          </a:bodyPr>
          <a:lstStyle/>
          <a:p>
            <a:pPr marL="285750" indent="-285750" algn="l">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Server Side java programming that listens for incoming connections on a specific port and sends a message back to the client when a connection is maintained. This uses a socket to communicate through the client’s IP address and access port number.</a:t>
            </a:r>
          </a:p>
          <a:p>
            <a:pPr marL="285750" indent="-285750" algn="l">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We  create a Server.java file that handles all the methods and is constructed to make a functional server side. It works like sending and receiving messages and forwarding them to the right place. There is an input-output stream that is used to read and write messages over the network. It might handle multiple clients concurrently using threads, or it might process requests using other java technologies.</a:t>
            </a:r>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E939D6-7295-A4D6-4BCD-0E6CEE99F546}"/>
              </a:ext>
            </a:extLst>
          </p:cNvPr>
          <p:cNvSpPr txBox="1">
            <a:spLocks/>
          </p:cNvSpPr>
          <p:nvPr/>
        </p:nvSpPr>
        <p:spPr>
          <a:xfrm>
            <a:off x="4018280" y="1876322"/>
            <a:ext cx="4155440" cy="355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What is server-side programming?</a:t>
            </a:r>
          </a:p>
        </p:txBody>
      </p:sp>
    </p:spTree>
    <p:extLst>
      <p:ext uri="{BB962C8B-B14F-4D97-AF65-F5344CB8AC3E}">
        <p14:creationId xmlns:p14="http://schemas.microsoft.com/office/powerpoint/2010/main" val="72391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6CE-6CF4-E312-5F1A-0D622C01B13C}"/>
              </a:ext>
            </a:extLst>
          </p:cNvPr>
          <p:cNvSpPr>
            <a:spLocks noGrp="1"/>
          </p:cNvSpPr>
          <p:nvPr>
            <p:ph type="ctrTitle"/>
          </p:nvPr>
        </p:nvSpPr>
        <p:spPr>
          <a:xfrm>
            <a:off x="4004711" y="1143317"/>
            <a:ext cx="3891280" cy="629921"/>
          </a:xfrm>
        </p:spPr>
        <p:txBody>
          <a:bodyPr>
            <a:normAutofit/>
          </a:bodyPr>
          <a:lstStyle/>
          <a:p>
            <a:r>
              <a:rPr lang="en-GB" sz="1800" b="1" i="0" dirty="0">
                <a:effectLst/>
                <a:latin typeface="Times New Roman" panose="02020603050405020304" pitchFamily="18" charset="0"/>
                <a:cs typeface="Times New Roman" panose="02020603050405020304" pitchFamily="18" charset="0"/>
              </a:rPr>
              <a:t>Features of server side programming</a:t>
            </a:r>
            <a:br>
              <a:rPr lang="en-GB" sz="1800" b="1" i="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B41E1B-C285-7ACF-E824-EF68D30E2DC2}"/>
              </a:ext>
            </a:extLst>
          </p:cNvPr>
          <p:cNvSpPr>
            <a:spLocks noGrp="1"/>
          </p:cNvSpPr>
          <p:nvPr>
            <p:ph type="subTitle" idx="1"/>
          </p:nvPr>
        </p:nvSpPr>
        <p:spPr>
          <a:xfrm>
            <a:off x="2011680" y="1773238"/>
            <a:ext cx="8168640" cy="1655762"/>
          </a:xfrm>
        </p:spPr>
        <p:txBody>
          <a:bodyPr>
            <a:noAutofit/>
          </a:bodyPr>
          <a:lstStyle/>
          <a:p>
            <a:pPr marL="285750"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Features of server-side programming are many like connecting multiple-client servers and communicating between them. It acts as a source of handler where the server provides all the resources and functionality the client requires.</a:t>
            </a:r>
          </a:p>
          <a:p>
            <a:pPr marL="285750" indent="-28575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To make it more understandable server-side programming helps you to maintain the general dynamic data efficiently and control user interaction by allowing them to access the required data. It enhances the security of the application and multiple users can connect at a single time.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26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6CE-6CF4-E312-5F1A-0D622C01B13C}"/>
              </a:ext>
            </a:extLst>
          </p:cNvPr>
          <p:cNvSpPr>
            <a:spLocks noGrp="1"/>
          </p:cNvSpPr>
          <p:nvPr>
            <p:ph type="ctrTitle"/>
          </p:nvPr>
        </p:nvSpPr>
        <p:spPr>
          <a:xfrm>
            <a:off x="5212080" y="895800"/>
            <a:ext cx="2184400" cy="682512"/>
          </a:xfrm>
        </p:spPr>
        <p:txBody>
          <a:bodyPr>
            <a:noAutofit/>
          </a:bodyPr>
          <a:lstStyle/>
          <a:p>
            <a:pPr>
              <a:lnSpc>
                <a:spcPct val="150000"/>
              </a:lnSpc>
            </a:pPr>
            <a:r>
              <a:rPr lang="en-US" sz="1800" b="1" i="0" dirty="0">
                <a:effectLst/>
                <a:latin typeface="Times New Roman" panose="02020603050405020304" pitchFamily="18" charset="0"/>
                <a:cs typeface="Times New Roman" panose="02020603050405020304" pitchFamily="18" charset="0"/>
              </a:rPr>
              <a:t>Server class</a:t>
            </a:r>
            <a:br>
              <a:rPr lang="en-US" sz="1800" b="1" i="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2755FA7-E910-7F9E-15C7-D94DCE571FAE}"/>
              </a:ext>
            </a:extLst>
          </p:cNvPr>
          <p:cNvSpPr>
            <a:spLocks noGrp="1" noChangeArrowheads="1"/>
          </p:cNvSpPr>
          <p:nvPr>
            <p:ph type="subTitle" idx="1"/>
          </p:nvPr>
        </p:nvSpPr>
        <p:spPr bwMode="auto">
          <a:xfrm>
            <a:off x="1649508" y="1261280"/>
            <a:ext cx="8776446" cy="401840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The server class will be responsible for listening to clients who wish to connect and when they do it will spawn a new thread to handle them. This class has a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ServerScoket</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an object which is going to be responsible for listening to incoming connections or clients and creating a socket object to communicate with them.</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Check the server is running and is not closed by creating a method of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startServer</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which accepts the new connection from the client and inform other that a new client has connected.</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It also has a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ClientHandler</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object ( which will be created later on) and basically each object of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ClientHandler</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the class will be responsible for communicating with a client and not only this but this class will implement the interface runnable.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Closing the connection if no errors are found which is implemented using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closeServer</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the method. It checks the server socket connection and if it’s null it returns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IOException</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otherwise it closes the server.</a:t>
            </a:r>
          </a:p>
        </p:txBody>
      </p:sp>
    </p:spTree>
    <p:extLst>
      <p:ext uri="{BB962C8B-B14F-4D97-AF65-F5344CB8AC3E}">
        <p14:creationId xmlns:p14="http://schemas.microsoft.com/office/powerpoint/2010/main" val="72638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6CE-6CF4-E312-5F1A-0D622C01B13C}"/>
              </a:ext>
            </a:extLst>
          </p:cNvPr>
          <p:cNvSpPr>
            <a:spLocks noGrp="1"/>
          </p:cNvSpPr>
          <p:nvPr>
            <p:ph type="ctrTitle"/>
          </p:nvPr>
        </p:nvSpPr>
        <p:spPr>
          <a:xfrm>
            <a:off x="4280647" y="769190"/>
            <a:ext cx="3630706" cy="842683"/>
          </a:xfrm>
        </p:spPr>
        <p:txBody>
          <a:bodyPr>
            <a:noAutofit/>
          </a:bodyPr>
          <a:lstStyle/>
          <a:p>
            <a:pPr>
              <a:lnSpc>
                <a:spcPct val="150000"/>
              </a:lnSpc>
            </a:pPr>
            <a:r>
              <a:rPr lang="en-GB" sz="1800" b="1" i="0" dirty="0">
                <a:effectLst/>
                <a:latin typeface="Times New Roman" panose="02020603050405020304" pitchFamily="18" charset="0"/>
                <a:cs typeface="Times New Roman" panose="02020603050405020304" pitchFamily="18" charset="0"/>
              </a:rPr>
              <a:t>What is client side programming?</a:t>
            </a:r>
            <a:br>
              <a:rPr lang="en-GB" sz="1800" b="1" i="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B41E1B-C285-7ACF-E824-EF68D30E2DC2}"/>
              </a:ext>
            </a:extLst>
          </p:cNvPr>
          <p:cNvSpPr>
            <a:spLocks noGrp="1"/>
          </p:cNvSpPr>
          <p:nvPr>
            <p:ph type="subTitle" idx="1"/>
          </p:nvPr>
        </p:nvSpPr>
        <p:spPr>
          <a:xfrm>
            <a:off x="1990165" y="1611873"/>
            <a:ext cx="8364070" cy="3049774"/>
          </a:xfrm>
        </p:spPr>
        <p:txBody>
          <a:bodyPr>
            <a:noAutofit/>
          </a:bodyPr>
          <a:lstStyle/>
          <a:p>
            <a:pPr marL="285750" indent="-285750" algn="just">
              <a:lnSpc>
                <a:spcPct val="150000"/>
              </a:lnSpc>
              <a:buFont typeface="Wingdings" panose="05000000000000000000" pitchFamily="2" charset="2"/>
              <a:buChar char="Ø"/>
            </a:pPr>
            <a:r>
              <a:rPr lang="en-GB" sz="1600" b="0" i="0" dirty="0">
                <a:solidFill>
                  <a:srgbClr val="374151"/>
                </a:solidFill>
                <a:effectLst/>
                <a:latin typeface="Times New Roman" panose="02020603050405020304" pitchFamily="18" charset="0"/>
                <a:cs typeface="Times New Roman" panose="02020603050405020304" pitchFamily="18" charset="0"/>
              </a:rPr>
              <a:t>Client-side programming is used in the development of applications that should run on the client side. This means that client-side programs are executed on a local host rather than on a remote network. It is often used to create dynamic and interactive client user interfaces. which should perform some operations and handle the complex equation on the server side.</a:t>
            </a:r>
          </a:p>
          <a:p>
            <a:pPr marL="285750" indent="-285750" algn="just">
              <a:lnSpc>
                <a:spcPct val="150000"/>
              </a:lnSpc>
              <a:buFont typeface="Wingdings" panose="05000000000000000000" pitchFamily="2" charset="2"/>
              <a:buChar char="Ø"/>
            </a:pPr>
            <a:r>
              <a:rPr lang="en-GB" sz="1600" b="0" i="0" dirty="0">
                <a:solidFill>
                  <a:srgbClr val="374151"/>
                </a:solidFill>
                <a:effectLst/>
                <a:latin typeface="Times New Roman" panose="02020603050405020304" pitchFamily="18" charset="0"/>
                <a:cs typeface="Times New Roman" panose="02020603050405020304" pitchFamily="18" charset="0"/>
              </a:rPr>
              <a:t>Client-side programming only concerns with client and its need should be fulfilled. In Java, client-side programming is used with server-side programming, where the server handles complex operations and the client just displays the data in an interactive mode.</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34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6CE-6CF4-E312-5F1A-0D622C01B13C}"/>
              </a:ext>
            </a:extLst>
          </p:cNvPr>
          <p:cNvSpPr>
            <a:spLocks noGrp="1"/>
          </p:cNvSpPr>
          <p:nvPr>
            <p:ph type="ctrTitle"/>
          </p:nvPr>
        </p:nvSpPr>
        <p:spPr>
          <a:xfrm>
            <a:off x="4378362" y="1349505"/>
            <a:ext cx="3720353" cy="636495"/>
          </a:xfrm>
        </p:spPr>
        <p:txBody>
          <a:bodyPr>
            <a:noAutofit/>
          </a:bodyPr>
          <a:lstStyle/>
          <a:p>
            <a:pPr>
              <a:lnSpc>
                <a:spcPct val="150000"/>
              </a:lnSpc>
            </a:pPr>
            <a:r>
              <a:rPr lang="en-GB" sz="1800" b="1" i="0" dirty="0">
                <a:effectLst/>
                <a:latin typeface="Times New Roman" panose="02020603050405020304" pitchFamily="18" charset="0"/>
                <a:cs typeface="Times New Roman" panose="02020603050405020304" pitchFamily="18" charset="0"/>
              </a:rPr>
              <a:t>Features of client side programming</a:t>
            </a:r>
            <a:br>
              <a:rPr lang="en-GB" sz="1800" b="1" i="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B41E1B-C285-7ACF-E824-EF68D30E2DC2}"/>
              </a:ext>
            </a:extLst>
          </p:cNvPr>
          <p:cNvSpPr>
            <a:spLocks noGrp="1"/>
          </p:cNvSpPr>
          <p:nvPr>
            <p:ph type="subTitle" idx="1"/>
          </p:nvPr>
        </p:nvSpPr>
        <p:spPr>
          <a:xfrm>
            <a:off x="2482027" y="1986000"/>
            <a:ext cx="7736541" cy="1655762"/>
          </a:xfrm>
        </p:spPr>
        <p:txBody>
          <a:bodyPr>
            <a:noAutofit/>
          </a:bodyPr>
          <a:lstStyle/>
          <a:p>
            <a:pPr marL="285750" indent="-285750" algn="just">
              <a:lnSpc>
                <a:spcPct val="150000"/>
              </a:lnSpc>
              <a:buFont typeface="Wingdings" panose="05000000000000000000" pitchFamily="2" charset="2"/>
              <a:buChar char="Ø"/>
            </a:pPr>
            <a:r>
              <a:rPr lang="en-GB" sz="1600" b="0" i="0" dirty="0">
                <a:solidFill>
                  <a:srgbClr val="374151"/>
                </a:solidFill>
                <a:effectLst/>
                <a:latin typeface="Times New Roman" panose="02020603050405020304" pitchFamily="18" charset="0"/>
                <a:cs typeface="Times New Roman" panose="02020603050405020304" pitchFamily="18" charset="0"/>
              </a:rPr>
              <a:t>Client-side programming runs on the user’s computer or devices unlike running on a remote server. The device user is using should meet all the requirements and resources to execute the program.</a:t>
            </a:r>
          </a:p>
          <a:p>
            <a:pPr marL="285750" indent="-285750" algn="just">
              <a:lnSpc>
                <a:spcPct val="150000"/>
              </a:lnSpc>
              <a:buFont typeface="Wingdings" panose="05000000000000000000" pitchFamily="2" charset="2"/>
              <a:buChar char="Ø"/>
            </a:pPr>
            <a:r>
              <a:rPr lang="en-GB" sz="1600" b="0" i="0" dirty="0">
                <a:solidFill>
                  <a:srgbClr val="374151"/>
                </a:solidFill>
                <a:effectLst/>
                <a:latin typeface="Times New Roman" panose="02020603050405020304" pitchFamily="18" charset="0"/>
                <a:cs typeface="Times New Roman" panose="02020603050405020304" pitchFamily="18" charset="0"/>
              </a:rPr>
              <a:t>Interactivity and faster performance are the key benefits of user clients and it let users complete the task faster as it runs on the local server so initializing the task is faster than server-side programming.</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03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B6CE-6CF4-E312-5F1A-0D622C01B13C}"/>
              </a:ext>
            </a:extLst>
          </p:cNvPr>
          <p:cNvSpPr>
            <a:spLocks noGrp="1"/>
          </p:cNvSpPr>
          <p:nvPr>
            <p:ph type="ctrTitle"/>
          </p:nvPr>
        </p:nvSpPr>
        <p:spPr>
          <a:xfrm>
            <a:off x="5118847" y="717175"/>
            <a:ext cx="2070847" cy="587469"/>
          </a:xfrm>
        </p:spPr>
        <p:txBody>
          <a:bodyPr>
            <a:noAutofit/>
          </a:bodyPr>
          <a:lstStyle/>
          <a:p>
            <a:r>
              <a:rPr lang="en-US" sz="1800" b="1" i="0" dirty="0" err="1">
                <a:effectLst/>
                <a:latin typeface="Times New Roman" panose="02020603050405020304" pitchFamily="18" charset="0"/>
                <a:cs typeface="Times New Roman" panose="02020603050405020304" pitchFamily="18" charset="0"/>
              </a:rPr>
              <a:t>SendMessage</a:t>
            </a:r>
            <a:r>
              <a:rPr lang="en-US" sz="1800" b="1" i="0" dirty="0">
                <a:effectLst/>
                <a:latin typeface="Times New Roman" panose="02020603050405020304" pitchFamily="18" charset="0"/>
                <a:cs typeface="Times New Roman" panose="02020603050405020304" pitchFamily="18" charset="0"/>
              </a:rPr>
              <a:t>()</a:t>
            </a:r>
            <a:br>
              <a:rPr lang="en-US" sz="1800" b="1" i="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653733D-F5B8-D762-C1AF-47CB872EDC4E}"/>
              </a:ext>
            </a:extLst>
          </p:cNvPr>
          <p:cNvSpPr>
            <a:spLocks noGrp="1" noChangeArrowheads="1"/>
          </p:cNvSpPr>
          <p:nvPr>
            <p:ph type="subTitle" idx="1"/>
          </p:nvPr>
        </p:nvSpPr>
        <p:spPr bwMode="auto">
          <a:xfrm>
            <a:off x="2144221" y="1207022"/>
            <a:ext cx="7503160" cy="180241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SendMessage</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the method used to send messages to our client handler, basically the connection the server has spawned to handle a client. It takes various inputs parameter to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inclose</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with try-and-catch statements So that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ClientHandler</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can identify them.</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If an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IOException</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occurs while attempting to send the message, the code calls a method called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closeEverything</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to close the Socket,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BufferedReader</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and </a:t>
            </a:r>
            <a:r>
              <a:rPr kumimoji="0" lang="en-US" altLang="en-US" sz="1600" i="0" u="none" strike="noStrike" cap="none" normalizeH="0" baseline="0" dirty="0" err="1">
                <a:ln>
                  <a:noFill/>
                </a:ln>
                <a:effectLst/>
                <a:latin typeface="Times New Roman" panose="02020603050405020304" pitchFamily="18" charset="0"/>
                <a:cs typeface="Times New Roman" panose="02020603050405020304" pitchFamily="18" charset="0"/>
              </a:rPr>
              <a:t>BufferedWriter</a:t>
            </a:r>
            <a:r>
              <a:rPr kumimoji="0" lang="en-US" altLang="en-US" sz="1600" i="0" u="none" strike="noStrike" cap="none" normalizeH="0" baseline="0" dirty="0">
                <a:ln>
                  <a:noFill/>
                </a:ln>
                <a:effectLst/>
                <a:latin typeface="Times New Roman" panose="02020603050405020304" pitchFamily="18" charset="0"/>
                <a:cs typeface="Times New Roman" panose="02020603050405020304" pitchFamily="18" charset="0"/>
              </a:rPr>
              <a:t> objects.</a:t>
            </a:r>
          </a:p>
        </p:txBody>
      </p:sp>
      <p:sp>
        <p:nvSpPr>
          <p:cNvPr id="5" name="Title 1">
            <a:extLst>
              <a:ext uri="{FF2B5EF4-FFF2-40B4-BE49-F238E27FC236}">
                <a16:creationId xmlns:a16="http://schemas.microsoft.com/office/drawing/2014/main" id="{D2F21FD0-E7F2-22B1-0B3B-286DD3062AEC}"/>
              </a:ext>
            </a:extLst>
          </p:cNvPr>
          <p:cNvSpPr txBox="1">
            <a:spLocks/>
          </p:cNvSpPr>
          <p:nvPr/>
        </p:nvSpPr>
        <p:spPr>
          <a:xfrm>
            <a:off x="5476240" y="3292500"/>
            <a:ext cx="1713454" cy="3973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1800" b="1" i="0" dirty="0" err="1">
                <a:effectLst/>
                <a:latin typeface="Times New Roman" panose="02020603050405020304" pitchFamily="18" charset="0"/>
                <a:cs typeface="Times New Roman" panose="02020603050405020304" pitchFamily="18" charset="0"/>
              </a:rPr>
              <a:t>ReadMessage</a:t>
            </a:r>
            <a:r>
              <a:rPr lang="en-US" sz="1800" b="1" i="0" dirty="0">
                <a:effectLst/>
                <a:latin typeface="Times New Roman" panose="02020603050405020304" pitchFamily="18" charset="0"/>
                <a:cs typeface="Times New Roman" panose="02020603050405020304" pitchFamily="18" charset="0"/>
              </a:rPr>
              <a:t>()</a:t>
            </a:r>
          </a:p>
        </p:txBody>
      </p:sp>
      <p:sp>
        <p:nvSpPr>
          <p:cNvPr id="8" name="Rectangle 2">
            <a:extLst>
              <a:ext uri="{FF2B5EF4-FFF2-40B4-BE49-F238E27FC236}">
                <a16:creationId xmlns:a16="http://schemas.microsoft.com/office/drawing/2014/main" id="{638BCB3C-4488-7947-EE0E-D8967C852943}"/>
              </a:ext>
            </a:extLst>
          </p:cNvPr>
          <p:cNvSpPr>
            <a:spLocks noChangeArrowheads="1"/>
          </p:cNvSpPr>
          <p:nvPr/>
        </p:nvSpPr>
        <p:spPr bwMode="auto">
          <a:xfrm>
            <a:off x="2144221" y="3689802"/>
            <a:ext cx="8377491" cy="291041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ReadMessage</a:t>
            </a:r>
            <a:r>
              <a:rPr kumimoji="0" lang="en-US" altLang="en-US" sz="160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the method used for listening out for the messages that have been broadcasted. This is where we used a new thread as we listened for messages it acts as a blocking operation so we don’t want to spend our whole time waiting for a message and not being able to send one.</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It takes a new thread and passes the runnable object. It enters a loop that continues as long as the socket is connected. Inside the loop, the code attempts to read a message from the server using a </a:t>
            </a:r>
            <a:r>
              <a:rPr kumimoji="0" lang="en-US" altLang="en-US" sz="1600"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BufferedReader</a:t>
            </a:r>
            <a:r>
              <a:rPr kumimoji="0" lang="en-US" altLang="en-US" sz="160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object and stores it in a variable called </a:t>
            </a:r>
            <a:r>
              <a:rPr kumimoji="0" lang="en-US" altLang="en-US" sz="1600"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msfFromGroupChat</a:t>
            </a:r>
            <a:r>
              <a:rPr kumimoji="0" lang="en-US" altLang="en-US" sz="160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Then last is </a:t>
            </a:r>
            <a:r>
              <a:rPr kumimoji="0" lang="en-US" altLang="en-US" sz="1600"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closeEverything</a:t>
            </a:r>
            <a:r>
              <a:rPr kumimoji="0" lang="en-US" altLang="en-US" sz="160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the method which takes three arguments and it closes the object if no null value is found. If an </a:t>
            </a:r>
            <a:r>
              <a:rPr kumimoji="0" lang="en-US" altLang="en-US" sz="1600"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IOException</a:t>
            </a:r>
            <a:r>
              <a:rPr kumimoji="0" lang="en-US" altLang="en-US" sz="160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occurs it will return the stack trace of an object.</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84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C86F7D9-CCB4-D62D-1C4D-EEDEA530556C}"/>
              </a:ext>
            </a:extLst>
          </p:cNvPr>
          <p:cNvGraphicFramePr>
            <a:graphicFrameLocks noGrp="1"/>
          </p:cNvGraphicFramePr>
          <p:nvPr>
            <p:extLst>
              <p:ext uri="{D42A27DB-BD31-4B8C-83A1-F6EECF244321}">
                <p14:modId xmlns:p14="http://schemas.microsoft.com/office/powerpoint/2010/main" val="611728791"/>
              </p:ext>
            </p:extLst>
          </p:nvPr>
        </p:nvGraphicFramePr>
        <p:xfrm>
          <a:off x="-104173" y="0"/>
          <a:ext cx="12296174" cy="6858000"/>
        </p:xfrm>
        <a:graphic>
          <a:graphicData uri="http://schemas.openxmlformats.org/drawingml/2006/table">
            <a:tbl>
              <a:tblPr/>
              <a:tblGrid>
                <a:gridCol w="6157732">
                  <a:extLst>
                    <a:ext uri="{9D8B030D-6E8A-4147-A177-3AD203B41FA5}">
                      <a16:colId xmlns:a16="http://schemas.microsoft.com/office/drawing/2014/main" val="4182536736"/>
                    </a:ext>
                  </a:extLst>
                </a:gridCol>
                <a:gridCol w="6138442">
                  <a:extLst>
                    <a:ext uri="{9D8B030D-6E8A-4147-A177-3AD203B41FA5}">
                      <a16:colId xmlns:a16="http://schemas.microsoft.com/office/drawing/2014/main" val="2458485667"/>
                    </a:ext>
                  </a:extLst>
                </a:gridCol>
              </a:tblGrid>
              <a:tr h="979714">
                <a:tc>
                  <a:txBody>
                    <a:bodyPr/>
                    <a:lstStyle/>
                    <a:p>
                      <a:pPr algn="just" fontAlgn="base">
                        <a:lnSpc>
                          <a:spcPct val="150000"/>
                        </a:lnSpc>
                      </a:pPr>
                      <a:r>
                        <a:rPr lang="en-US" sz="1800" b="1" dirty="0">
                          <a:effectLst/>
                          <a:latin typeface="Times New Roman" panose="02020603050405020304" pitchFamily="18" charset="0"/>
                          <a:cs typeface="Times New Roman" panose="02020603050405020304" pitchFamily="18" charset="0"/>
                        </a:rPr>
                        <a:t>Client-side programming Pros</a:t>
                      </a:r>
                      <a:endParaRPr lang="en-US" sz="1800" dirty="0">
                        <a:effectLst/>
                        <a:latin typeface="Times New Roman" panose="02020603050405020304" pitchFamily="18" charset="0"/>
                        <a:cs typeface="Times New Roman" panose="02020603050405020304" pitchFamily="18" charset="0"/>
                      </a:endParaRP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tc>
                  <a:txBody>
                    <a:bodyPr/>
                    <a:lstStyle/>
                    <a:p>
                      <a:pPr algn="just" fontAlgn="base">
                        <a:lnSpc>
                          <a:spcPct val="150000"/>
                        </a:lnSpc>
                      </a:pPr>
                      <a:r>
                        <a:rPr lang="en-US" sz="1800" b="1" dirty="0">
                          <a:effectLst/>
                          <a:latin typeface="Times New Roman" panose="02020603050405020304" pitchFamily="18" charset="0"/>
                          <a:cs typeface="Times New Roman" panose="02020603050405020304" pitchFamily="18" charset="0"/>
                        </a:rPr>
                        <a:t>    Client-side programming cons</a:t>
                      </a:r>
                      <a:endParaRPr lang="en-US" sz="1800" dirty="0">
                        <a:effectLst/>
                        <a:latin typeface="Times New Roman" panose="02020603050405020304" pitchFamily="18" charset="0"/>
                        <a:cs typeface="Times New Roman" panose="02020603050405020304" pitchFamily="18" charset="0"/>
                      </a:endParaRP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extLst>
                  <a:ext uri="{0D108BD9-81ED-4DB2-BD59-A6C34878D82A}">
                    <a16:rowId xmlns:a16="http://schemas.microsoft.com/office/drawing/2014/main" val="1144280039"/>
                  </a:ext>
                </a:extLst>
              </a:tr>
              <a:tr h="2449286">
                <a:tc>
                  <a:txBody>
                    <a:bodyPr/>
                    <a:lstStyle/>
                    <a:p>
                      <a:pPr algn="just" fontAlgn="base">
                        <a:lnSpc>
                          <a:spcPct val="150000"/>
                        </a:lnSpc>
                      </a:pPr>
                      <a:r>
                        <a:rPr lang="en-GB" sz="1800" dirty="0">
                          <a:effectLst/>
                          <a:latin typeface="Times New Roman" panose="02020603050405020304" pitchFamily="18" charset="0"/>
                          <a:cs typeface="Times New Roman" panose="02020603050405020304" pitchFamily="18" charset="0"/>
                        </a:rPr>
                        <a:t> It can execute the task faster. Because it runs locally without any server.</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tc>
                  <a:txBody>
                    <a:bodyPr/>
                    <a:lstStyle/>
                    <a:p>
                      <a:pPr algn="just" fontAlgn="base">
                        <a:lnSpc>
                          <a:spcPct val="150000"/>
                        </a:lnSpc>
                      </a:pPr>
                      <a:r>
                        <a:rPr lang="en-GB" sz="1800" dirty="0">
                          <a:effectLst/>
                          <a:latin typeface="Times New Roman" panose="02020603050405020304" pitchFamily="18" charset="0"/>
                          <a:cs typeface="Times New Roman" panose="02020603050405020304" pitchFamily="18" charset="0"/>
                        </a:rPr>
                        <a:t>   It has limited access to server resources and data.</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extLst>
                  <a:ext uri="{0D108BD9-81ED-4DB2-BD59-A6C34878D82A}">
                    <a16:rowId xmlns:a16="http://schemas.microsoft.com/office/drawing/2014/main" val="3116879331"/>
                  </a:ext>
                </a:extLst>
              </a:tr>
              <a:tr h="1714500">
                <a:tc>
                  <a:txBody>
                    <a:bodyPr/>
                    <a:lstStyle/>
                    <a:p>
                      <a:pPr algn="just" fontAlgn="base">
                        <a:lnSpc>
                          <a:spcPct val="150000"/>
                        </a:lnSpc>
                      </a:pPr>
                      <a:r>
                        <a:rPr lang="en-GB" sz="1800" dirty="0">
                          <a:effectLst/>
                          <a:latin typeface="Times New Roman" panose="02020603050405020304" pitchFamily="18" charset="0"/>
                          <a:cs typeface="Times New Roman" panose="02020603050405020304" pitchFamily="18" charset="0"/>
                        </a:rPr>
                        <a:t> Easy to create and work as a dynamic user interface</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tc>
                  <a:txBody>
                    <a:bodyPr/>
                    <a:lstStyle/>
                    <a:p>
                      <a:pPr algn="just" fontAlgn="base">
                        <a:lnSpc>
                          <a:spcPct val="150000"/>
                        </a:lnSpc>
                      </a:pPr>
                      <a:r>
                        <a:rPr lang="en-GB" sz="1800" dirty="0">
                          <a:effectLst/>
                          <a:latin typeface="Times New Roman" panose="02020603050405020304" pitchFamily="18" charset="0"/>
                          <a:cs typeface="Times New Roman" panose="02020603050405020304" pitchFamily="18" charset="0"/>
                        </a:rPr>
                        <a:t>   Performance and scalability depend on the resource.</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extLst>
                  <a:ext uri="{0D108BD9-81ED-4DB2-BD59-A6C34878D82A}">
                    <a16:rowId xmlns:a16="http://schemas.microsoft.com/office/drawing/2014/main" val="2797843035"/>
                  </a:ext>
                </a:extLst>
              </a:tr>
              <a:tr h="1714500">
                <a:tc>
                  <a:txBody>
                    <a:bodyPr/>
                    <a:lstStyle/>
                    <a:p>
                      <a:pPr algn="just" fontAlgn="base">
                        <a:lnSpc>
                          <a:spcPct val="150000"/>
                        </a:lnSpc>
                      </a:pPr>
                      <a:r>
                        <a:rPr lang="en-US" sz="1800" dirty="0">
                          <a:effectLst/>
                          <a:latin typeface="Times New Roman" panose="02020603050405020304" pitchFamily="18" charset="0"/>
                          <a:cs typeface="Times New Roman" panose="02020603050405020304" pitchFamily="18" charset="0"/>
                        </a:rPr>
                        <a:t>  Compatible with any device.</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tc>
                  <a:txBody>
                    <a:bodyPr/>
                    <a:lstStyle/>
                    <a:p>
                      <a:pPr algn="just" fontAlgn="base">
                        <a:lnSpc>
                          <a:spcPct val="150000"/>
                        </a:lnSpc>
                      </a:pPr>
                      <a:r>
                        <a:rPr lang="en-GB" sz="1800" dirty="0">
                          <a:effectLst/>
                          <a:latin typeface="Times New Roman" panose="02020603050405020304" pitchFamily="18" charset="0"/>
                          <a:cs typeface="Times New Roman" panose="02020603050405020304" pitchFamily="18" charset="0"/>
                        </a:rPr>
                        <a:t>   Security risks, as cod is visible to other users.</a:t>
                      </a:r>
                    </a:p>
                  </a:txBody>
                  <a:tcPr anchor="ctr">
                    <a:lnL w="12700" cap="flat" cmpd="sng" algn="ctr">
                      <a:solidFill>
                        <a:srgbClr val="E4E4E7"/>
                      </a:solidFill>
                      <a:prstDash val="solid"/>
                      <a:round/>
                      <a:headEnd type="none" w="med" len="med"/>
                      <a:tailEnd type="none" w="med" len="med"/>
                    </a:lnL>
                    <a:lnR w="12700" cap="flat" cmpd="sng" algn="ctr">
                      <a:solidFill>
                        <a:srgbClr val="E4E4E7"/>
                      </a:solidFill>
                      <a:prstDash val="solid"/>
                      <a:round/>
                      <a:headEnd type="none" w="med" len="med"/>
                      <a:tailEnd type="none" w="med" len="med"/>
                    </a:lnR>
                    <a:lnT w="12700" cap="flat" cmpd="sng" algn="ctr">
                      <a:solidFill>
                        <a:srgbClr val="E4E4E7"/>
                      </a:solidFill>
                      <a:prstDash val="solid"/>
                      <a:round/>
                      <a:headEnd type="none" w="med" len="med"/>
                      <a:tailEnd type="none" w="med" len="med"/>
                    </a:lnT>
                    <a:lnB w="12700" cap="flat" cmpd="sng" algn="ctr">
                      <a:solidFill>
                        <a:srgbClr val="E4E4E7"/>
                      </a:solidFill>
                      <a:prstDash val="solid"/>
                      <a:round/>
                      <a:headEnd type="none" w="med" len="med"/>
                      <a:tailEnd type="none" w="med" len="med"/>
                    </a:lnB>
                    <a:solidFill>
                      <a:srgbClr val="FAFAFA"/>
                    </a:solidFill>
                  </a:tcPr>
                </a:tc>
                <a:extLst>
                  <a:ext uri="{0D108BD9-81ED-4DB2-BD59-A6C34878D82A}">
                    <a16:rowId xmlns:a16="http://schemas.microsoft.com/office/drawing/2014/main" val="3951937793"/>
                  </a:ext>
                </a:extLst>
              </a:tr>
            </a:tbl>
          </a:graphicData>
        </a:graphic>
      </p:graphicFrame>
    </p:spTree>
    <p:extLst>
      <p:ext uri="{BB962C8B-B14F-4D97-AF65-F5344CB8AC3E}">
        <p14:creationId xmlns:p14="http://schemas.microsoft.com/office/powerpoint/2010/main" val="55544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1140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Chat Application</vt:lpstr>
      <vt:lpstr>INTRODUCTION</vt:lpstr>
      <vt:lpstr>Working of Chat Application</vt:lpstr>
      <vt:lpstr>Features of server side programming </vt:lpstr>
      <vt:lpstr>Server class </vt:lpstr>
      <vt:lpstr>What is client side programming? </vt:lpstr>
      <vt:lpstr>Features of client side programming </vt:lpstr>
      <vt:lpstr>SendMessage() </vt:lpstr>
      <vt:lpstr>PowerPoint Presentation</vt:lpstr>
      <vt:lpstr>PowerPoint Presentation</vt:lpstr>
      <vt:lpstr>FUTURE SCOPE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dc:title>
  <dc:creator>Janmejay Singh</dc:creator>
  <cp:lastModifiedBy>Janmejay Singh</cp:lastModifiedBy>
  <cp:revision>1</cp:revision>
  <dcterms:created xsi:type="dcterms:W3CDTF">2023-09-27T04:50:31Z</dcterms:created>
  <dcterms:modified xsi:type="dcterms:W3CDTF">2023-09-27T05:36:50Z</dcterms:modified>
</cp:coreProperties>
</file>