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eg"/>
  <Override PartName="/ppt/media/image7.jpg" ContentType="image/jpeg"/>
  <Override PartName="/ppt/media/image8.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63"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1625-4254-DA32-1ACF-D15E2D07C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4D1CC8-6E30-6B35-ED27-280A2A203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8825E-A071-BF80-B69B-B520EFCB9AB2}"/>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5" name="Footer Placeholder 4">
            <a:extLst>
              <a:ext uri="{FF2B5EF4-FFF2-40B4-BE49-F238E27FC236}">
                <a16:creationId xmlns:a16="http://schemas.microsoft.com/office/drawing/2014/main" id="{3EC00DE1-2D65-65B5-7CEB-218BEBAFB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E083F-5DBA-1C30-09E5-B3190D0BE202}"/>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254367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ABAE-A182-3CB1-37C9-DC36F3C62E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2C9800-EE94-8B5E-D603-A336ABD11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128A5-D089-F3CD-E56E-EEFA86BF02B3}"/>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5" name="Footer Placeholder 4">
            <a:extLst>
              <a:ext uri="{FF2B5EF4-FFF2-40B4-BE49-F238E27FC236}">
                <a16:creationId xmlns:a16="http://schemas.microsoft.com/office/drawing/2014/main" id="{30AC5126-6BD7-3EB3-B7FD-DFCF077F4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B635A-A680-4E69-8EA8-7A36C7797F90}"/>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255978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9A4C9-4547-5384-2A3C-FDD2BA0FA3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1F496-E6F0-13CC-1CF5-9D3EBA7957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1095E-3369-F0C6-18AF-FEDE10457036}"/>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5" name="Footer Placeholder 4">
            <a:extLst>
              <a:ext uri="{FF2B5EF4-FFF2-40B4-BE49-F238E27FC236}">
                <a16:creationId xmlns:a16="http://schemas.microsoft.com/office/drawing/2014/main" id="{0DEE363D-E932-3C90-8BA8-8738C13EF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283C2-EAD9-0694-A944-AF0EDD6B6EE2}"/>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254843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7040-A0F8-6783-12CA-46F2F0453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97BDB-06DC-9C15-E8CF-83032D34E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FB83B-0B6C-407F-7365-963D130F553D}"/>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5" name="Footer Placeholder 4">
            <a:extLst>
              <a:ext uri="{FF2B5EF4-FFF2-40B4-BE49-F238E27FC236}">
                <a16:creationId xmlns:a16="http://schemas.microsoft.com/office/drawing/2014/main" id="{F1F9A1C9-9182-1CC3-F704-9523F978A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34C1E-6151-80AF-CD2A-C2ED50C1F5B6}"/>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239593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10BA-7610-6861-EBF9-ECF8E11378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D8C1F-82C0-D6B4-7765-2B00866AAD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BB395-C406-A8A9-6066-99B2B4C76D82}"/>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5" name="Footer Placeholder 4">
            <a:extLst>
              <a:ext uri="{FF2B5EF4-FFF2-40B4-BE49-F238E27FC236}">
                <a16:creationId xmlns:a16="http://schemas.microsoft.com/office/drawing/2014/main" id="{BFF26C3B-DC04-A09C-1AA2-E55929F87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0D52D-65B4-2544-F433-8D2E7D474BDC}"/>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142867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24BF-FA03-B97B-B893-86A66AF56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A92FF-C470-9CCD-ED31-F06968767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BDB5B0-06C6-64F2-B750-FB8B3D888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4529B4-C7F8-1B88-4873-426E63228850}"/>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6" name="Footer Placeholder 5">
            <a:extLst>
              <a:ext uri="{FF2B5EF4-FFF2-40B4-BE49-F238E27FC236}">
                <a16:creationId xmlns:a16="http://schemas.microsoft.com/office/drawing/2014/main" id="{81E67EC7-1CBF-F83F-816D-F339B6FB1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DBF3D-6189-27CF-13D0-E95F6F40D705}"/>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402560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04FE-3726-2B00-72EA-1DDA61BF5D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FC4BC-FAE4-0914-338A-9FFCD8ABB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1053D-08D8-2719-A589-11BC6522C3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85E0D1-91C9-E543-4127-D3D81E751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2ABF12-6D4A-AA2B-4872-C20A01B21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0C2BCD-DFE6-22C5-F9E7-710E3FFDAC9A}"/>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8" name="Footer Placeholder 7">
            <a:extLst>
              <a:ext uri="{FF2B5EF4-FFF2-40B4-BE49-F238E27FC236}">
                <a16:creationId xmlns:a16="http://schemas.microsoft.com/office/drawing/2014/main" id="{1D400293-0562-F512-D04F-6594242B6E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C8D2C-5613-193E-80F2-92C26C9D485D}"/>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228404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9DF0-4E63-4A9B-AE59-7F956A15A9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A7DD7D-E180-E245-510A-6E6782BCD6C0}"/>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4" name="Footer Placeholder 3">
            <a:extLst>
              <a:ext uri="{FF2B5EF4-FFF2-40B4-BE49-F238E27FC236}">
                <a16:creationId xmlns:a16="http://schemas.microsoft.com/office/drawing/2014/main" id="{2E1B44BD-A207-77C6-AF95-DE8942E3C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88322D-9806-A133-F0FA-E4807144B66F}"/>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227150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7AC5D-1B70-546A-69A3-14EC81F47774}"/>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3" name="Footer Placeholder 2">
            <a:extLst>
              <a:ext uri="{FF2B5EF4-FFF2-40B4-BE49-F238E27FC236}">
                <a16:creationId xmlns:a16="http://schemas.microsoft.com/office/drawing/2014/main" id="{D1261470-AF16-C7A7-831E-9BD62ABC7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91D5C0-A2FE-6028-BF5C-BA6383BCBAED}"/>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12097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60EE-4111-2054-A38D-E02B40D50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3864DB-0096-AA16-9CB3-383CEE8D5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4F1474-0D60-951F-7362-B9107959F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6D75B-8840-1AE8-F6C4-1C22C9223CF8}"/>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6" name="Footer Placeholder 5">
            <a:extLst>
              <a:ext uri="{FF2B5EF4-FFF2-40B4-BE49-F238E27FC236}">
                <a16:creationId xmlns:a16="http://schemas.microsoft.com/office/drawing/2014/main" id="{9F308641-0698-8345-4781-2FBEEB59C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491C-59B2-B209-30DD-8B51843338DE}"/>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141855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E4C2-F3E2-6B18-5685-B3889B2B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856846-C34C-14DF-ED6C-14AAE87DF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71A9C9-C5D1-C5FD-21CC-1156EE8EC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9C928-A2C3-845F-0D1F-2D58F8AB440D}"/>
              </a:ext>
            </a:extLst>
          </p:cNvPr>
          <p:cNvSpPr>
            <a:spLocks noGrp="1"/>
          </p:cNvSpPr>
          <p:nvPr>
            <p:ph type="dt" sz="half" idx="10"/>
          </p:nvPr>
        </p:nvSpPr>
        <p:spPr/>
        <p:txBody>
          <a:bodyPr/>
          <a:lstStyle/>
          <a:p>
            <a:fld id="{277869BC-399C-44ED-91D4-CF564A7ACBE6}" type="datetimeFigureOut">
              <a:rPr lang="en-US" smtClean="0"/>
              <a:t>9/13/2023</a:t>
            </a:fld>
            <a:endParaRPr lang="en-US"/>
          </a:p>
        </p:txBody>
      </p:sp>
      <p:sp>
        <p:nvSpPr>
          <p:cNvPr id="6" name="Footer Placeholder 5">
            <a:extLst>
              <a:ext uri="{FF2B5EF4-FFF2-40B4-BE49-F238E27FC236}">
                <a16:creationId xmlns:a16="http://schemas.microsoft.com/office/drawing/2014/main" id="{7F28BA7C-43BF-EE34-2157-132A95032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A8312-F6CF-0B6F-05C0-E6704C132F0F}"/>
              </a:ext>
            </a:extLst>
          </p:cNvPr>
          <p:cNvSpPr>
            <a:spLocks noGrp="1"/>
          </p:cNvSpPr>
          <p:nvPr>
            <p:ph type="sldNum" sz="quarter" idx="12"/>
          </p:nvPr>
        </p:nvSpPr>
        <p:spPr/>
        <p:txBody>
          <a:bodyPr/>
          <a:lstStyle/>
          <a:p>
            <a:fld id="{F3E839C2-4FB0-4828-945A-900E9FD91CCA}" type="slidenum">
              <a:rPr lang="en-US" smtClean="0"/>
              <a:t>‹#›</a:t>
            </a:fld>
            <a:endParaRPr lang="en-US"/>
          </a:p>
        </p:txBody>
      </p:sp>
    </p:spTree>
    <p:extLst>
      <p:ext uri="{BB962C8B-B14F-4D97-AF65-F5344CB8AC3E}">
        <p14:creationId xmlns:p14="http://schemas.microsoft.com/office/powerpoint/2010/main" val="58219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3316F-044D-F38E-E204-C51921DC2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B17A0-0F20-1CFD-07E7-A76F70BD13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60E7A-5AD8-3007-80A9-31959675CB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869BC-399C-44ED-91D4-CF564A7ACBE6}" type="datetimeFigureOut">
              <a:rPr lang="en-US" smtClean="0"/>
              <a:t>9/13/2023</a:t>
            </a:fld>
            <a:endParaRPr lang="en-US"/>
          </a:p>
        </p:txBody>
      </p:sp>
      <p:sp>
        <p:nvSpPr>
          <p:cNvPr id="5" name="Footer Placeholder 4">
            <a:extLst>
              <a:ext uri="{FF2B5EF4-FFF2-40B4-BE49-F238E27FC236}">
                <a16:creationId xmlns:a16="http://schemas.microsoft.com/office/drawing/2014/main" id="{186B3666-C0EE-E919-38D6-DEE47800F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185B26-D9D3-BE99-8D62-9D9A194328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E839C2-4FB0-4828-945A-900E9FD91CCA}" type="slidenum">
              <a:rPr lang="en-US" smtClean="0"/>
              <a:t>‹#›</a:t>
            </a:fld>
            <a:endParaRPr lang="en-US"/>
          </a:p>
        </p:txBody>
      </p:sp>
    </p:spTree>
    <p:extLst>
      <p:ext uri="{BB962C8B-B14F-4D97-AF65-F5344CB8AC3E}">
        <p14:creationId xmlns:p14="http://schemas.microsoft.com/office/powerpoint/2010/main" val="38660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nmejaysinghbhumi000@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A66-985C-5D1F-94D9-BB2792636407}"/>
              </a:ext>
            </a:extLst>
          </p:cNvPr>
          <p:cNvSpPr>
            <a:spLocks noGrp="1"/>
          </p:cNvSpPr>
          <p:nvPr>
            <p:ph type="ctrTitle"/>
          </p:nvPr>
        </p:nvSpPr>
        <p:spPr>
          <a:xfrm>
            <a:off x="4226560" y="1745138"/>
            <a:ext cx="4043680" cy="644843"/>
          </a:xfrm>
        </p:spPr>
        <p:txBody>
          <a:bodyPr>
            <a:normAutofit/>
          </a:bodyPr>
          <a:lstStyle/>
          <a:p>
            <a:r>
              <a:rPr lang="en-GB" sz="3200" b="1" dirty="0">
                <a:latin typeface="Times New Roman" panose="02020603050405020304" pitchFamily="18" charset="0"/>
                <a:cs typeface="Times New Roman" panose="02020603050405020304" pitchFamily="18" charset="0"/>
              </a:rPr>
              <a:t>OOPS in JAVA</a:t>
            </a: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571CC4-7693-47F6-66FB-EBD446CE415C}"/>
              </a:ext>
            </a:extLst>
          </p:cNvPr>
          <p:cNvSpPr>
            <a:spLocks noGrp="1"/>
          </p:cNvSpPr>
          <p:nvPr>
            <p:ph type="subTitle" idx="1"/>
          </p:nvPr>
        </p:nvSpPr>
        <p:spPr>
          <a:xfrm>
            <a:off x="5694680" y="3815398"/>
            <a:ext cx="5755640" cy="1655762"/>
          </a:xfrm>
        </p:spPr>
        <p:txBody>
          <a:bodyPr/>
          <a:lstStyle/>
          <a:p>
            <a:pPr algn="l"/>
            <a:r>
              <a:rPr lang="en-GB" dirty="0"/>
              <a:t>Name- Janmejay Kumar Singh</a:t>
            </a:r>
          </a:p>
          <a:p>
            <a:pPr algn="l"/>
            <a:r>
              <a:rPr lang="en-GB" dirty="0"/>
              <a:t>Email – </a:t>
            </a:r>
            <a:r>
              <a:rPr lang="en-GB" dirty="0">
                <a:hlinkClick r:id="rId2"/>
              </a:rPr>
              <a:t>janmejaysinghbhumi000@gmail.com</a:t>
            </a:r>
            <a:endParaRPr lang="en-GB" dirty="0"/>
          </a:p>
          <a:p>
            <a:pPr algn="l"/>
            <a:r>
              <a:rPr lang="en-GB" dirty="0"/>
              <a:t>Mobile No. 8405008738</a:t>
            </a:r>
            <a:endParaRPr lang="en-US" dirty="0"/>
          </a:p>
        </p:txBody>
      </p:sp>
    </p:spTree>
    <p:extLst>
      <p:ext uri="{BB962C8B-B14F-4D97-AF65-F5344CB8AC3E}">
        <p14:creationId xmlns:p14="http://schemas.microsoft.com/office/powerpoint/2010/main" val="332187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871313E-92F8-6492-9BFD-AACB5B7F8844}"/>
              </a:ext>
            </a:extLst>
          </p:cNvPr>
          <p:cNvSpPr txBox="1">
            <a:spLocks noGrp="1"/>
          </p:cNvSpPr>
          <p:nvPr>
            <p:ph idx="1"/>
          </p:nvPr>
        </p:nvSpPr>
        <p:spPr>
          <a:xfrm>
            <a:off x="1041998" y="211171"/>
            <a:ext cx="8772562" cy="6209949"/>
          </a:xfrm>
          <a:prstGeom prst="rect">
            <a:avLst/>
          </a:prstGeom>
          <a:noFill/>
        </p:spPr>
        <p:txBody>
          <a:bodyPr wrap="square">
            <a:spAutoFit/>
          </a:bodyPr>
          <a:lstStyle/>
          <a:p>
            <a:pPr algn="just" fontAlgn="base">
              <a:lnSpc>
                <a:spcPct val="150000"/>
              </a:lnSpc>
            </a:pPr>
            <a:r>
              <a:rPr lang="en-GB" sz="1800" b="1" i="0" dirty="0">
                <a:effectLst/>
                <a:latin typeface="Times New Roman" panose="02020603050405020304" pitchFamily="18" charset="0"/>
                <a:cs typeface="Times New Roman" panose="02020603050405020304" pitchFamily="18" charset="0"/>
              </a:rPr>
              <a:t>Advantages of Encapsulation in Java:</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Improves security of an object’s internal state by hiding it from the outside world.</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Increases modularity and maintainability by making it easier to change the implementation without affecting other parts of the code.</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Enables data abstraction, allowing objects to be treated as a single unit.</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Allows for easy addition of new methods and fields without affecting the existing code.</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Supports the object-oriented principle of information hiding, making it easier to change the implementation without affecting the rest of the code.</a:t>
            </a:r>
          </a:p>
          <a:p>
            <a:pPr algn="just" fontAlgn="base">
              <a:lnSpc>
                <a:spcPct val="150000"/>
              </a:lnSpc>
            </a:pPr>
            <a:r>
              <a:rPr lang="en-GB" sz="1800" b="1" i="0" dirty="0">
                <a:effectLst/>
                <a:latin typeface="Times New Roman" panose="02020603050405020304" pitchFamily="18" charset="0"/>
                <a:cs typeface="Times New Roman" panose="02020603050405020304" pitchFamily="18" charset="0"/>
              </a:rPr>
              <a:t>Disadvantages of Encapsulation in Java:</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Can lead to increased complexity, especially if not used properly.</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Can make it more difficult to understand how the system works.</a:t>
            </a:r>
          </a:p>
          <a:p>
            <a:pPr algn="just" fontAlgn="base">
              <a:lnSpc>
                <a:spcPct val="150000"/>
              </a:lnSpc>
              <a:buFont typeface="+mj-lt"/>
              <a:buAutoNum type="arabicPeriod"/>
            </a:pPr>
            <a:r>
              <a:rPr lang="en-GB" sz="1800" b="0" i="0" dirty="0">
                <a:effectLst/>
                <a:latin typeface="Times New Roman" panose="02020603050405020304" pitchFamily="18" charset="0"/>
                <a:cs typeface="Times New Roman" panose="02020603050405020304" pitchFamily="18" charset="0"/>
              </a:rPr>
              <a:t>May limit the flexibility of the implementation.</a:t>
            </a:r>
          </a:p>
        </p:txBody>
      </p:sp>
    </p:spTree>
    <p:extLst>
      <p:ext uri="{BB962C8B-B14F-4D97-AF65-F5344CB8AC3E}">
        <p14:creationId xmlns:p14="http://schemas.microsoft.com/office/powerpoint/2010/main" val="346222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2A66-985C-5D1F-94D9-BB2792636407}"/>
              </a:ext>
            </a:extLst>
          </p:cNvPr>
          <p:cNvSpPr>
            <a:spLocks noGrp="1"/>
          </p:cNvSpPr>
          <p:nvPr>
            <p:ph type="ctrTitle"/>
          </p:nvPr>
        </p:nvSpPr>
        <p:spPr>
          <a:xfrm>
            <a:off x="1174377" y="510989"/>
            <a:ext cx="9556376" cy="806824"/>
          </a:xfrm>
        </p:spPr>
        <p:txBody>
          <a:bodyPr>
            <a:noAutofit/>
          </a:bodyPr>
          <a:lstStyle/>
          <a:p>
            <a:r>
              <a:rPr lang="en-GB" sz="3600" b="1" dirty="0">
                <a:latin typeface="Times New Roman" panose="02020603050405020304" pitchFamily="18" charset="0"/>
                <a:cs typeface="Times New Roman" panose="02020603050405020304" pitchFamily="18" charset="0"/>
              </a:rPr>
              <a:t>	</a:t>
            </a: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Object oriented programming in </a:t>
            </a: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		            java</a:t>
            </a: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br>
              <a:rPr lang="en-GB" sz="3600" b="1" dirty="0">
                <a:latin typeface="Times New Roman" panose="02020603050405020304" pitchFamily="18" charset="0"/>
                <a:cs typeface="Times New Roman" panose="02020603050405020304" pitchFamily="18" charset="0"/>
              </a:rPr>
            </a:br>
            <a:r>
              <a:rPr lang="en-GB" sz="3600" b="1" dirty="0">
                <a:latin typeface="Times New Roman" panose="02020603050405020304" pitchFamily="18" charset="0"/>
                <a:cs typeface="Times New Roman" panose="02020603050405020304" pitchFamily="18" charset="0"/>
              </a:rPr>
              <a:t>OBJECT ORIENTED PROGRAMMING IN JAVA</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9571CC4-7693-47F6-66FB-EBD446CE415C}"/>
              </a:ext>
            </a:extLst>
          </p:cNvPr>
          <p:cNvSpPr>
            <a:spLocks noGrp="1"/>
          </p:cNvSpPr>
          <p:nvPr>
            <p:ph type="subTitle" idx="1"/>
          </p:nvPr>
        </p:nvSpPr>
        <p:spPr>
          <a:xfrm>
            <a:off x="81523" y="1651373"/>
            <a:ext cx="6973701" cy="4955615"/>
          </a:xfrm>
        </p:spPr>
        <p:txBody>
          <a:bodyPr>
            <a:noAutofit/>
          </a:bodyPr>
          <a:lstStyle/>
          <a:p>
            <a:pPr marL="285750" indent="-285750" algn="l">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OOPs refers to languages that use objects in programming, they use objects as a primary source to implement what is to happen in the code. </a:t>
            </a:r>
          </a:p>
          <a:p>
            <a:pPr marL="285750" indent="-285750" algn="l">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Object-oriented programming aims to implement real-world entities like inheritance, hiding, polymorphism etc. in programming. </a:t>
            </a:r>
          </a:p>
          <a:p>
            <a:pPr marL="285750" indent="-285750" algn="l">
              <a:lnSpc>
                <a:spcPct val="150000"/>
              </a:lnSpc>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main aim of OOP is to bind together the data and the functions that operate on them so that no other part of the code can access this data except that function. </a:t>
            </a: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simplifies the software development and maintenance by providing some concepts: Class, Object, Inheritance, Polymorphism, Abstraction, Encapsulation</a:t>
            </a:r>
          </a:p>
          <a:p>
            <a:pPr marL="285750" indent="-285750" algn="l">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E23953-D0F8-5A58-82D2-CF6324903FFF}"/>
              </a:ext>
            </a:extLst>
          </p:cNvPr>
          <p:cNvPicPr>
            <a:picLocks noChangeAspect="1"/>
          </p:cNvPicPr>
          <p:nvPr/>
        </p:nvPicPr>
        <p:blipFill rotWithShape="1">
          <a:blip r:embed="rId2">
            <a:extLst>
              <a:ext uri="{28A0092B-C50C-407E-A947-70E740481C1C}">
                <a14:useLocalDpi xmlns:a14="http://schemas.microsoft.com/office/drawing/2010/main" val="0"/>
              </a:ext>
            </a:extLst>
          </a:blip>
          <a:srcRect t="8797"/>
          <a:stretch/>
        </p:blipFill>
        <p:spPr>
          <a:xfrm>
            <a:off x="7055224" y="1488141"/>
            <a:ext cx="5495364" cy="4222377"/>
          </a:xfrm>
          <a:prstGeom prst="rect">
            <a:avLst/>
          </a:prstGeom>
        </p:spPr>
      </p:pic>
    </p:spTree>
    <p:extLst>
      <p:ext uri="{BB962C8B-B14F-4D97-AF65-F5344CB8AC3E}">
        <p14:creationId xmlns:p14="http://schemas.microsoft.com/office/powerpoint/2010/main" val="200465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EF06-6A28-3994-2DFD-2F8014373BE2}"/>
              </a:ext>
            </a:extLst>
          </p:cNvPr>
          <p:cNvSpPr>
            <a:spLocks noGrp="1"/>
          </p:cNvSpPr>
          <p:nvPr>
            <p:ph type="title"/>
          </p:nvPr>
        </p:nvSpPr>
        <p:spPr>
          <a:xfrm>
            <a:off x="5664843" y="0"/>
            <a:ext cx="1835552" cy="896516"/>
          </a:xfrm>
        </p:spPr>
        <p:txBody>
          <a:bodyPr>
            <a:normAutofit/>
          </a:bodyPr>
          <a:lstStyle/>
          <a:p>
            <a:r>
              <a:rPr lang="en-GB" sz="3600" b="1" dirty="0">
                <a:latin typeface="Times New Roman" panose="02020603050405020304" pitchFamily="18" charset="0"/>
                <a:cs typeface="Times New Roman" panose="02020603050405020304" pitchFamily="18" charset="0"/>
              </a:rPr>
              <a:t>CLASS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E2CB5B-76FA-DA32-BCCB-7BF9639484C3}"/>
              </a:ext>
            </a:extLst>
          </p:cNvPr>
          <p:cNvSpPr>
            <a:spLocks noGrp="1"/>
          </p:cNvSpPr>
          <p:nvPr>
            <p:ph idx="1"/>
          </p:nvPr>
        </p:nvSpPr>
        <p:spPr>
          <a:xfrm>
            <a:off x="108995" y="552409"/>
            <a:ext cx="8283166" cy="5744219"/>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A class in Java is a set of objects which shares common characteristics/ behaviour and common properties/ attributes. </a:t>
            </a:r>
          </a:p>
          <a:p>
            <a:pPr>
              <a:lnSpc>
                <a:spcPct val="150000"/>
              </a:lnSpc>
            </a:pPr>
            <a:r>
              <a:rPr lang="en-GB" sz="1800" dirty="0">
                <a:latin typeface="Times New Roman" panose="02020603050405020304" pitchFamily="18" charset="0"/>
                <a:cs typeface="Times New Roman" panose="02020603050405020304" pitchFamily="18" charset="0"/>
              </a:rPr>
              <a:t>It is a user-defined blueprint or prototype from which objects are created. </a:t>
            </a:r>
          </a:p>
          <a:p>
            <a:pPr>
              <a:lnSpc>
                <a:spcPct val="150000"/>
              </a:lnSpc>
            </a:pPr>
            <a:r>
              <a:rPr lang="en-GB" sz="1800" dirty="0">
                <a:latin typeface="Times New Roman" panose="02020603050405020304" pitchFamily="18" charset="0"/>
                <a:cs typeface="Times New Roman" panose="02020603050405020304" pitchFamily="18" charset="0"/>
              </a:rPr>
              <a:t>For example, Student is a class while a particular student named Ravi is an object.</a:t>
            </a:r>
          </a:p>
          <a:p>
            <a:pPr>
              <a:lnSpc>
                <a:spcPct val="150000"/>
              </a:lnSpc>
            </a:pPr>
            <a:r>
              <a:rPr lang="en-GB" sz="1800" dirty="0">
                <a:latin typeface="Times New Roman" panose="02020603050405020304" pitchFamily="18" charset="0"/>
                <a:cs typeface="Times New Roman" panose="02020603050405020304" pitchFamily="18" charset="0"/>
              </a:rPr>
              <a:t>Properties of Java Classes</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Class is not a real-world entity. It is just a template or blueprint or prototype from which objects are created.</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Class does not occupy memory.</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Class is a group of variables of different data types and a group of methods.</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 Class in Java can contain: Fields, Methods, Constructors, Blocks, Nested Class and Interface</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DFC3FC-A403-D57B-19D8-6ACFD813C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0" y="1104817"/>
            <a:ext cx="3905250" cy="5744219"/>
          </a:xfrm>
          <a:prstGeom prst="rect">
            <a:avLst/>
          </a:prstGeom>
        </p:spPr>
      </p:pic>
    </p:spTree>
    <p:extLst>
      <p:ext uri="{BB962C8B-B14F-4D97-AF65-F5344CB8AC3E}">
        <p14:creationId xmlns:p14="http://schemas.microsoft.com/office/powerpoint/2010/main" val="311456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CA8-F747-F72F-8591-1C2A0CB581ED}"/>
              </a:ext>
            </a:extLst>
          </p:cNvPr>
          <p:cNvSpPr>
            <a:spLocks noGrp="1"/>
          </p:cNvSpPr>
          <p:nvPr>
            <p:ph type="title"/>
          </p:nvPr>
        </p:nvSpPr>
        <p:spPr>
          <a:xfrm>
            <a:off x="4780280" y="80645"/>
            <a:ext cx="2392680" cy="681355"/>
          </a:xfrm>
        </p:spPr>
        <p:txBody>
          <a:bodyPr>
            <a:normAutofit/>
          </a:bodyPr>
          <a:lstStyle/>
          <a:p>
            <a:r>
              <a:rPr lang="en-GB" sz="3600" b="1" dirty="0">
                <a:latin typeface="Times New Roman" panose="02020603050405020304" pitchFamily="18" charset="0"/>
                <a:cs typeface="Times New Roman" panose="02020603050405020304" pitchFamily="18" charset="0"/>
              </a:rPr>
              <a:t>OBJECTS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71577C-891A-EE44-8C3A-DC52ED0AEC1E}"/>
              </a:ext>
            </a:extLst>
          </p:cNvPr>
          <p:cNvSpPr>
            <a:spLocks noGrp="1"/>
          </p:cNvSpPr>
          <p:nvPr>
            <p:ph idx="4294967295"/>
          </p:nvPr>
        </p:nvSpPr>
        <p:spPr>
          <a:xfrm>
            <a:off x="-77732" y="633095"/>
            <a:ext cx="9943092" cy="5615305"/>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An object in Java is a basic unit of OOPS and represents real-life entities</a:t>
            </a:r>
          </a:p>
          <a:p>
            <a:pPr>
              <a:lnSpc>
                <a:spcPct val="150000"/>
              </a:lnSpc>
            </a:pPr>
            <a:r>
              <a:rPr lang="en-GB" sz="1800" dirty="0">
                <a:latin typeface="Times New Roman" panose="02020603050405020304" pitchFamily="18" charset="0"/>
                <a:cs typeface="Times New Roman" panose="02020603050405020304" pitchFamily="18" charset="0"/>
              </a:rPr>
              <a:t>Objects are the instances of a class that are created to use the attributes and methods of a class. </a:t>
            </a:r>
          </a:p>
          <a:p>
            <a:pPr>
              <a:lnSpc>
                <a:spcPct val="150000"/>
              </a:lnSpc>
            </a:pPr>
            <a:r>
              <a:rPr lang="en-GB" sz="1800" dirty="0">
                <a:latin typeface="Times New Roman" panose="02020603050405020304" pitchFamily="18" charset="0"/>
                <a:cs typeface="Times New Roman" panose="02020603050405020304" pitchFamily="18" charset="0"/>
              </a:rPr>
              <a:t>An object consists of :</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State: It is represented by attributes of an object. It also reflects the properties of an object.</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Behaviour: It is represented by the methods of an object. It also reflects the response of an object with other objects.</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Identity: It gives a unique name to an object and enables one object to interact with other objects.</a:t>
            </a:r>
          </a:p>
          <a:p>
            <a:pPr>
              <a:lnSpc>
                <a:spcPct val="150000"/>
              </a:lnSpc>
            </a:pPr>
            <a:r>
              <a:rPr lang="en-GB" sz="1800" dirty="0">
                <a:latin typeface="Times New Roman" panose="02020603050405020304" pitchFamily="18" charset="0"/>
                <a:cs typeface="Times New Roman" panose="02020603050405020304" pitchFamily="18" charset="0"/>
              </a:rPr>
              <a:t>To Create an Object of a Class use:</a:t>
            </a:r>
          </a:p>
          <a:p>
            <a:pPr marL="342900" indent="-342900">
              <a:lnSpc>
                <a:spcPct val="150000"/>
              </a:lnSpc>
              <a:buFont typeface="+mj-lt"/>
              <a:buAutoNum type="alphaLcParenR"/>
            </a:pPr>
            <a:r>
              <a:rPr lang="en-US" sz="1800" dirty="0">
                <a:latin typeface="Times New Roman" panose="02020603050405020304" pitchFamily="18" charset="0"/>
                <a:cs typeface="Times New Roman" panose="02020603050405020304" pitchFamily="18" charset="0"/>
              </a:rPr>
              <a:t>Using new keyword </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Using </a:t>
            </a:r>
            <a:r>
              <a:rPr lang="en-GB" sz="1800" dirty="0" err="1">
                <a:latin typeface="Times New Roman" panose="02020603050405020304" pitchFamily="18" charset="0"/>
                <a:cs typeface="Times New Roman" panose="02020603050405020304" pitchFamily="18" charset="0"/>
              </a:rPr>
              <a:t>Class.forName</a:t>
            </a:r>
            <a:r>
              <a:rPr lang="en-GB" sz="1800" dirty="0">
                <a:latin typeface="Times New Roman" panose="02020603050405020304" pitchFamily="18" charset="0"/>
                <a:cs typeface="Times New Roman" panose="02020603050405020304" pitchFamily="18" charset="0"/>
              </a:rPr>
              <a:t>(String </a:t>
            </a:r>
            <a:r>
              <a:rPr lang="en-GB" sz="1800" dirty="0" err="1">
                <a:latin typeface="Times New Roman" panose="02020603050405020304" pitchFamily="18" charset="0"/>
                <a:cs typeface="Times New Roman" panose="02020603050405020304" pitchFamily="18" charset="0"/>
              </a:rPr>
              <a:t>className</a:t>
            </a:r>
            <a:r>
              <a:rPr lang="en-GB" sz="1800" dirty="0">
                <a:latin typeface="Times New Roman" panose="02020603050405020304" pitchFamily="18" charset="0"/>
                <a:cs typeface="Times New Roman" panose="02020603050405020304" pitchFamily="18" charset="0"/>
              </a:rPr>
              <a:t>) method </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Using clone() method  </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Deserialization</a:t>
            </a:r>
            <a:endParaRPr lang="en-US"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1FD788-D1C0-0EBB-743A-1BE307D57704}"/>
              </a:ext>
            </a:extLst>
          </p:cNvPr>
          <p:cNvPicPr>
            <a:picLocks noChangeAspect="1"/>
          </p:cNvPicPr>
          <p:nvPr/>
        </p:nvPicPr>
        <p:blipFill rotWithShape="1">
          <a:blip r:embed="rId2">
            <a:extLst>
              <a:ext uri="{28A0092B-C50C-407E-A947-70E740481C1C}">
                <a14:useLocalDpi xmlns:a14="http://schemas.microsoft.com/office/drawing/2010/main" val="0"/>
              </a:ext>
            </a:extLst>
          </a:blip>
          <a:srcRect l="1" r="7656"/>
          <a:stretch/>
        </p:blipFill>
        <p:spPr>
          <a:xfrm>
            <a:off x="9710515" y="4182862"/>
            <a:ext cx="2382331" cy="2675138"/>
          </a:xfrm>
          <a:prstGeom prst="rect">
            <a:avLst/>
          </a:prstGeom>
        </p:spPr>
      </p:pic>
      <p:sp>
        <p:nvSpPr>
          <p:cNvPr id="6" name="Title 1">
            <a:extLst>
              <a:ext uri="{FF2B5EF4-FFF2-40B4-BE49-F238E27FC236}">
                <a16:creationId xmlns:a16="http://schemas.microsoft.com/office/drawing/2014/main" id="{EE116BCD-4488-0764-4790-D4C1DB549E58}"/>
              </a:ext>
            </a:extLst>
          </p:cNvPr>
          <p:cNvSpPr txBox="1">
            <a:spLocks/>
          </p:cNvSpPr>
          <p:nvPr/>
        </p:nvSpPr>
        <p:spPr>
          <a:xfrm>
            <a:off x="7320280" y="6403845"/>
            <a:ext cx="2738120" cy="29870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Times New Roman" panose="02020603050405020304" pitchFamily="18" charset="0"/>
                <a:cs typeface="Times New Roman" panose="02020603050405020304" pitchFamily="18" charset="0"/>
              </a:rPr>
              <a:t>Example of an object: Dog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62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866F-ECE6-3796-B298-C1E1AB655430}"/>
              </a:ext>
            </a:extLst>
          </p:cNvPr>
          <p:cNvSpPr>
            <a:spLocks noGrp="1"/>
          </p:cNvSpPr>
          <p:nvPr>
            <p:ph type="title"/>
          </p:nvPr>
        </p:nvSpPr>
        <p:spPr>
          <a:xfrm>
            <a:off x="3865880" y="0"/>
            <a:ext cx="3489960" cy="721995"/>
          </a:xfrm>
        </p:spPr>
        <p:txBody>
          <a:bodyPr>
            <a:normAutofit/>
          </a:bodyPr>
          <a:lstStyle/>
          <a:p>
            <a:r>
              <a:rPr lang="en-GB" sz="3600" b="1" dirty="0">
                <a:latin typeface="Times New Roman" panose="02020603050405020304" pitchFamily="18" charset="0"/>
                <a:cs typeface="Times New Roman" panose="02020603050405020304" pitchFamily="18" charset="0"/>
              </a:rPr>
              <a:t>INHERITANCE</a:t>
            </a:r>
            <a:endParaRPr lang="en-US" sz="3600" b="1" dirty="0"/>
          </a:p>
        </p:txBody>
      </p:sp>
      <p:sp>
        <p:nvSpPr>
          <p:cNvPr id="3" name="Content Placeholder 2">
            <a:extLst>
              <a:ext uri="{FF2B5EF4-FFF2-40B4-BE49-F238E27FC236}">
                <a16:creationId xmlns:a16="http://schemas.microsoft.com/office/drawing/2014/main" id="{A8F8E4AC-BED6-467F-12D5-401678F6EE57}"/>
              </a:ext>
            </a:extLst>
          </p:cNvPr>
          <p:cNvSpPr>
            <a:spLocks noGrp="1"/>
          </p:cNvSpPr>
          <p:nvPr>
            <p:ph idx="1"/>
          </p:nvPr>
        </p:nvSpPr>
        <p:spPr>
          <a:xfrm>
            <a:off x="0" y="559949"/>
            <a:ext cx="7488820" cy="5942965"/>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Java, Inheritance is an important pillar of OOP. </a:t>
            </a:r>
          </a:p>
          <a:p>
            <a:pPr algn="just">
              <a:lnSpc>
                <a:spcPct val="150000"/>
              </a:lnSpc>
            </a:pPr>
            <a:r>
              <a:rPr lang="en-GB" sz="1800" dirty="0">
                <a:latin typeface="Times New Roman" panose="02020603050405020304" pitchFamily="18" charset="0"/>
                <a:cs typeface="Times New Roman" panose="02020603050405020304" pitchFamily="18" charset="0"/>
              </a:rPr>
              <a:t>It is the mechanism in Java by which one class is allowed to inherit the features(fields and methods) of another class. </a:t>
            </a:r>
          </a:p>
          <a:p>
            <a:pPr algn="just">
              <a:lnSpc>
                <a:spcPct val="150000"/>
              </a:lnSpc>
            </a:pPr>
            <a:r>
              <a:rPr lang="en-GB" sz="1800" dirty="0">
                <a:latin typeface="Times New Roman" panose="02020603050405020304" pitchFamily="18" charset="0"/>
                <a:cs typeface="Times New Roman" panose="02020603050405020304" pitchFamily="18" charset="0"/>
              </a:rPr>
              <a:t>In Java, Inheritance means creating new classes based on existing ones. A class that inherits from another class can reuse the methods and fields of that class. In addition, we can add new fields and methods to your current class as well. </a:t>
            </a:r>
          </a:p>
          <a:p>
            <a:pPr algn="just">
              <a:lnSpc>
                <a:spcPct val="150000"/>
              </a:lnSpc>
            </a:pPr>
            <a:r>
              <a:rPr lang="en-GB" sz="1800" dirty="0">
                <a:latin typeface="Times New Roman" panose="02020603050405020304" pitchFamily="18" charset="0"/>
                <a:cs typeface="Times New Roman" panose="02020603050405020304" pitchFamily="18" charset="0"/>
              </a:rPr>
              <a:t>Why Do We Need Java Inheritance?</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    Code </a:t>
            </a:r>
            <a:r>
              <a:rPr lang="en-GB" sz="1800" dirty="0" err="1">
                <a:latin typeface="Times New Roman" panose="02020603050405020304" pitchFamily="18" charset="0"/>
                <a:cs typeface="Times New Roman" panose="02020603050405020304" pitchFamily="18" charset="0"/>
              </a:rPr>
              <a:t>Reusablility</a:t>
            </a:r>
            <a:r>
              <a:rPr lang="en-GB" sz="1800" dirty="0">
                <a:latin typeface="Times New Roman" panose="02020603050405020304" pitchFamily="18" charset="0"/>
                <a:cs typeface="Times New Roman" panose="02020603050405020304" pitchFamily="18" charset="0"/>
              </a:rPr>
              <a:t>, Method Overriding, Abstraction</a:t>
            </a:r>
          </a:p>
          <a:p>
            <a:pPr algn="just">
              <a:lnSpc>
                <a:spcPct val="150000"/>
              </a:lnSpc>
            </a:pPr>
            <a:r>
              <a:rPr lang="en-GB" sz="1800" dirty="0">
                <a:latin typeface="Times New Roman" panose="02020603050405020304" pitchFamily="18" charset="0"/>
                <a:cs typeface="Times New Roman" panose="02020603050405020304" pitchFamily="18" charset="0"/>
              </a:rPr>
              <a:t>Important Terminologies Used in Java Inheritance</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    Class, Super Class/Parent Class, Sub Class/Child Class, Reusability</a:t>
            </a:r>
          </a:p>
          <a:p>
            <a:pPr algn="just">
              <a:lnSpc>
                <a:spcPct val="150000"/>
              </a:lnSpc>
            </a:pPr>
            <a:r>
              <a:rPr lang="en-GB" sz="1800" dirty="0">
                <a:latin typeface="Times New Roman" panose="02020603050405020304" pitchFamily="18" charset="0"/>
                <a:cs typeface="Times New Roman" panose="02020603050405020304" pitchFamily="18" charset="0"/>
              </a:rPr>
              <a:t>How to Use Inheritance in Java?  Syntax:</a:t>
            </a:r>
          </a:p>
          <a:p>
            <a:pPr algn="just">
              <a:lnSpc>
                <a:spcPct val="150000"/>
              </a:lnSpc>
            </a:pPr>
            <a:endParaRPr lang="en-GB"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GB"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0DDB07C5-3B1B-94A7-15B0-01AEEF9F2AEF}"/>
              </a:ext>
            </a:extLst>
          </p:cNvPr>
          <p:cNvSpPr>
            <a:spLocks noChangeArrowheads="1"/>
          </p:cNvSpPr>
          <p:nvPr/>
        </p:nvSpPr>
        <p:spPr bwMode="auto">
          <a:xfrm>
            <a:off x="289923" y="6502914"/>
            <a:ext cx="5806077"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class derived-class extends base-class { //methods and fields } </a:t>
            </a:r>
          </a:p>
        </p:txBody>
      </p:sp>
      <p:pic>
        <p:nvPicPr>
          <p:cNvPr id="8" name="Picture 7">
            <a:extLst>
              <a:ext uri="{FF2B5EF4-FFF2-40B4-BE49-F238E27FC236}">
                <a16:creationId xmlns:a16="http://schemas.microsoft.com/office/drawing/2014/main" id="{DB8E63E3-B671-15A0-17F4-913966E4A6F7}"/>
              </a:ext>
            </a:extLst>
          </p:cNvPr>
          <p:cNvPicPr>
            <a:picLocks noChangeAspect="1"/>
          </p:cNvPicPr>
          <p:nvPr/>
        </p:nvPicPr>
        <p:blipFill rotWithShape="1">
          <a:blip r:embed="rId2">
            <a:extLst>
              <a:ext uri="{28A0092B-C50C-407E-A947-70E740481C1C}">
                <a14:useLocalDpi xmlns:a14="http://schemas.microsoft.com/office/drawing/2010/main" val="0"/>
              </a:ext>
            </a:extLst>
          </a:blip>
          <a:srcRect r="48662"/>
          <a:stretch/>
        </p:blipFill>
        <p:spPr>
          <a:xfrm>
            <a:off x="8364397" y="1435449"/>
            <a:ext cx="3667487" cy="3790950"/>
          </a:xfrm>
          <a:prstGeom prst="rect">
            <a:avLst/>
          </a:prstGeom>
        </p:spPr>
      </p:pic>
      <p:pic>
        <p:nvPicPr>
          <p:cNvPr id="10" name="Picture 9">
            <a:extLst>
              <a:ext uri="{FF2B5EF4-FFF2-40B4-BE49-F238E27FC236}">
                <a16:creationId xmlns:a16="http://schemas.microsoft.com/office/drawing/2014/main" id="{55F27667-1730-8C80-A39F-BB73677BB07D}"/>
              </a:ext>
            </a:extLst>
          </p:cNvPr>
          <p:cNvPicPr>
            <a:picLocks noChangeAspect="1"/>
          </p:cNvPicPr>
          <p:nvPr/>
        </p:nvPicPr>
        <p:blipFill rotWithShape="1">
          <a:blip r:embed="rId2">
            <a:extLst>
              <a:ext uri="{28A0092B-C50C-407E-A947-70E740481C1C}">
                <a14:useLocalDpi xmlns:a14="http://schemas.microsoft.com/office/drawing/2010/main" val="0"/>
              </a:ext>
            </a:extLst>
          </a:blip>
          <a:srcRect l="51512" t="-2702" b="30795"/>
          <a:stretch/>
        </p:blipFill>
        <p:spPr>
          <a:xfrm>
            <a:off x="7488820" y="4118054"/>
            <a:ext cx="2847373" cy="2725959"/>
          </a:xfrm>
          <a:prstGeom prst="rect">
            <a:avLst/>
          </a:prstGeom>
        </p:spPr>
      </p:pic>
      <p:sp>
        <p:nvSpPr>
          <p:cNvPr id="11" name="Title 1">
            <a:extLst>
              <a:ext uri="{FF2B5EF4-FFF2-40B4-BE49-F238E27FC236}">
                <a16:creationId xmlns:a16="http://schemas.microsoft.com/office/drawing/2014/main" id="{4523135F-A9CE-ECA1-2FEF-13768D90B465}"/>
              </a:ext>
            </a:extLst>
          </p:cNvPr>
          <p:cNvSpPr txBox="1">
            <a:spLocks/>
          </p:cNvSpPr>
          <p:nvPr/>
        </p:nvSpPr>
        <p:spPr>
          <a:xfrm>
            <a:off x="8935656" y="909606"/>
            <a:ext cx="3049994" cy="7219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Times New Roman" panose="02020603050405020304" pitchFamily="18" charset="0"/>
                <a:cs typeface="Times New Roman" panose="02020603050405020304" pitchFamily="18" charset="0"/>
              </a:rPr>
              <a:t>Types of Inheritance</a:t>
            </a:r>
            <a:endParaRPr lang="en-US" sz="1800" b="1" dirty="0"/>
          </a:p>
        </p:txBody>
      </p:sp>
    </p:spTree>
    <p:extLst>
      <p:ext uri="{BB962C8B-B14F-4D97-AF65-F5344CB8AC3E}">
        <p14:creationId xmlns:p14="http://schemas.microsoft.com/office/powerpoint/2010/main" val="3285243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F69-35FF-5133-BF56-2A8E9B5D0630}"/>
              </a:ext>
            </a:extLst>
          </p:cNvPr>
          <p:cNvSpPr>
            <a:spLocks noGrp="1"/>
          </p:cNvSpPr>
          <p:nvPr>
            <p:ph type="title"/>
          </p:nvPr>
        </p:nvSpPr>
        <p:spPr>
          <a:xfrm>
            <a:off x="4588397" y="0"/>
            <a:ext cx="4127339" cy="769194"/>
          </a:xfrm>
        </p:spPr>
        <p:txBody>
          <a:bodyPr>
            <a:normAutofit/>
          </a:bodyPr>
          <a:lstStyle/>
          <a:p>
            <a:r>
              <a:rPr lang="en-GB" sz="3600" b="1" dirty="0">
                <a:latin typeface="Times New Roman" panose="02020603050405020304" pitchFamily="18" charset="0"/>
                <a:cs typeface="Times New Roman" panose="02020603050405020304" pitchFamily="18" charset="0"/>
              </a:rPr>
              <a:t>POLYMORPHISM</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80242A-F590-26D8-16E3-E5A435B5A477}"/>
              </a:ext>
            </a:extLst>
          </p:cNvPr>
          <p:cNvSpPr>
            <a:spLocks noGrp="1"/>
          </p:cNvSpPr>
          <p:nvPr>
            <p:ph idx="1"/>
          </p:nvPr>
        </p:nvSpPr>
        <p:spPr>
          <a:xfrm>
            <a:off x="0" y="656739"/>
            <a:ext cx="6829063" cy="1991457"/>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Polymorphism is considered one of the important features of OOPs.</a:t>
            </a:r>
          </a:p>
          <a:p>
            <a:pPr>
              <a:lnSpc>
                <a:spcPct val="150000"/>
              </a:lnSpc>
            </a:pPr>
            <a:r>
              <a:rPr lang="en-GB" sz="1800" dirty="0">
                <a:latin typeface="Times New Roman" panose="02020603050405020304" pitchFamily="18" charset="0"/>
                <a:cs typeface="Times New Roman" panose="02020603050405020304" pitchFamily="18" charset="0"/>
              </a:rPr>
              <a:t>Polymorphism allows us to perform a single action in different ways also allows to define one interface and have multiple implementations. </a:t>
            </a:r>
          </a:p>
          <a:p>
            <a:pPr>
              <a:lnSpc>
                <a:spcPct val="150000"/>
              </a:lnSpc>
            </a:pPr>
            <a:r>
              <a:rPr lang="en-GB" sz="1800" dirty="0">
                <a:latin typeface="Times New Roman" panose="02020603050405020304" pitchFamily="18" charset="0"/>
                <a:cs typeface="Times New Roman" panose="02020603050405020304" pitchFamily="18" charset="0"/>
              </a:rPr>
              <a:t>The word “poly” means many and “morphs” means forms, So it means many forms.</a:t>
            </a:r>
          </a:p>
        </p:txBody>
      </p:sp>
      <p:pic>
        <p:nvPicPr>
          <p:cNvPr id="5" name="Picture 4">
            <a:extLst>
              <a:ext uri="{FF2B5EF4-FFF2-40B4-BE49-F238E27FC236}">
                <a16:creationId xmlns:a16="http://schemas.microsoft.com/office/drawing/2014/main" id="{5BF158BB-6CF4-8976-41E3-3B2E68D98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03" y="4113964"/>
            <a:ext cx="5784014" cy="2612985"/>
          </a:xfrm>
          <a:prstGeom prst="rect">
            <a:avLst/>
          </a:prstGeom>
        </p:spPr>
      </p:pic>
      <p:sp>
        <p:nvSpPr>
          <p:cNvPr id="6" name="Title 1">
            <a:extLst>
              <a:ext uri="{FF2B5EF4-FFF2-40B4-BE49-F238E27FC236}">
                <a16:creationId xmlns:a16="http://schemas.microsoft.com/office/drawing/2014/main" id="{8989E43E-1A79-64D4-C23B-26719BE03FBA}"/>
              </a:ext>
            </a:extLst>
          </p:cNvPr>
          <p:cNvSpPr txBox="1">
            <a:spLocks/>
          </p:cNvSpPr>
          <p:nvPr/>
        </p:nvSpPr>
        <p:spPr>
          <a:xfrm>
            <a:off x="1890140" y="3763690"/>
            <a:ext cx="3367268" cy="5086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Times New Roman" panose="02020603050405020304" pitchFamily="18" charset="0"/>
                <a:cs typeface="Times New Roman" panose="02020603050405020304" pitchFamily="18" charset="0"/>
              </a:rPr>
              <a:t>Types of Java polymorphism</a:t>
            </a:r>
          </a:p>
          <a:p>
            <a:endParaRPr lang="en-US" sz="1800" b="1"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EEED3626-F4EA-B617-B419-17680FBAB7BF}"/>
              </a:ext>
            </a:extLst>
          </p:cNvPr>
          <p:cNvSpPr txBox="1">
            <a:spLocks/>
          </p:cNvSpPr>
          <p:nvPr/>
        </p:nvSpPr>
        <p:spPr>
          <a:xfrm>
            <a:off x="7115449" y="575715"/>
            <a:ext cx="5076551" cy="6687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GB" sz="1800" b="1" dirty="0">
                <a:latin typeface="Times New Roman" panose="02020603050405020304" pitchFamily="18" charset="0"/>
                <a:cs typeface="Times New Roman" panose="02020603050405020304" pitchFamily="18" charset="0"/>
              </a:rPr>
              <a:t>Advantages of Polymorphism in Java</a:t>
            </a:r>
          </a:p>
          <a:p>
            <a:pPr algn="just">
              <a:lnSpc>
                <a:spcPct val="150000"/>
              </a:lnSpc>
            </a:pPr>
            <a:r>
              <a:rPr lang="en-GB" sz="1800" dirty="0">
                <a:latin typeface="Times New Roman" panose="02020603050405020304" pitchFamily="18" charset="0"/>
                <a:cs typeface="Times New Roman" panose="02020603050405020304" pitchFamily="18" charset="0"/>
              </a:rPr>
              <a:t>Increases code </a:t>
            </a:r>
          </a:p>
          <a:p>
            <a:pPr algn="just">
              <a:lnSpc>
                <a:spcPct val="150000"/>
              </a:lnSpc>
            </a:pPr>
            <a:r>
              <a:rPr lang="en-GB" sz="1800" dirty="0">
                <a:latin typeface="Times New Roman" panose="02020603050405020304" pitchFamily="18" charset="0"/>
                <a:cs typeface="Times New Roman" panose="02020603050405020304" pitchFamily="18" charset="0"/>
              </a:rPr>
              <a:t>Improves readability and maintainability of code</a:t>
            </a:r>
          </a:p>
          <a:p>
            <a:pPr algn="just">
              <a:lnSpc>
                <a:spcPct val="150000"/>
              </a:lnSpc>
            </a:pPr>
            <a:r>
              <a:rPr lang="en-GB" sz="1800" dirty="0">
                <a:latin typeface="Times New Roman" panose="02020603050405020304" pitchFamily="18" charset="0"/>
                <a:cs typeface="Times New Roman" panose="02020603050405020304" pitchFamily="18" charset="0"/>
              </a:rPr>
              <a:t>Supports dynamic binding, enabling the correct method to be called at runtime</a:t>
            </a:r>
          </a:p>
          <a:p>
            <a:pPr algn="just">
              <a:lnSpc>
                <a:spcPct val="150000"/>
              </a:lnSpc>
            </a:pPr>
            <a:r>
              <a:rPr lang="en-GB" sz="1800" dirty="0">
                <a:latin typeface="Times New Roman" panose="02020603050405020304" pitchFamily="18" charset="0"/>
                <a:cs typeface="Times New Roman" panose="02020603050405020304" pitchFamily="18" charset="0"/>
              </a:rPr>
              <a:t>Enables objects to be treated as a single type.</a:t>
            </a:r>
          </a:p>
          <a:p>
            <a:pPr marL="0" indent="0" algn="just">
              <a:lnSpc>
                <a:spcPct val="150000"/>
              </a:lnSpc>
              <a:buNone/>
            </a:pPr>
            <a:r>
              <a:rPr lang="en-GB" sz="1800" b="1" dirty="0">
                <a:latin typeface="Times New Roman" panose="02020603050405020304" pitchFamily="18" charset="0"/>
                <a:cs typeface="Times New Roman" panose="02020603050405020304" pitchFamily="18" charset="0"/>
              </a:rPr>
              <a:t>Disadvantages of Polymorphism in Java</a:t>
            </a:r>
          </a:p>
          <a:p>
            <a:pPr algn="just">
              <a:lnSpc>
                <a:spcPct val="150000"/>
              </a:lnSpc>
            </a:pPr>
            <a:r>
              <a:rPr lang="en-GB" sz="1800" dirty="0">
                <a:latin typeface="Times New Roman" panose="02020603050405020304" pitchFamily="18" charset="0"/>
                <a:cs typeface="Times New Roman" panose="02020603050405020304" pitchFamily="18" charset="0"/>
              </a:rPr>
              <a:t>Can make it more difficult to understand the behaviour of an object, especially if the code is complex.</a:t>
            </a:r>
          </a:p>
          <a:p>
            <a:pPr algn="just">
              <a:lnSpc>
                <a:spcPct val="150000"/>
              </a:lnSpc>
            </a:pPr>
            <a:r>
              <a:rPr lang="en-GB" sz="1800" dirty="0">
                <a:latin typeface="Times New Roman" panose="02020603050405020304" pitchFamily="18" charset="0"/>
                <a:cs typeface="Times New Roman" panose="02020603050405020304" pitchFamily="18" charset="0"/>
              </a:rPr>
              <a:t>This may lead to performance issues, as polymorphic behaviour may require additional computations at runtime.</a:t>
            </a:r>
          </a:p>
        </p:txBody>
      </p:sp>
    </p:spTree>
    <p:extLst>
      <p:ext uri="{BB962C8B-B14F-4D97-AF65-F5344CB8AC3E}">
        <p14:creationId xmlns:p14="http://schemas.microsoft.com/office/powerpoint/2010/main" val="284075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23D0-07B8-26F2-F153-1B2CE724AF9E}"/>
              </a:ext>
            </a:extLst>
          </p:cNvPr>
          <p:cNvSpPr>
            <a:spLocks noGrp="1"/>
          </p:cNvSpPr>
          <p:nvPr>
            <p:ph type="title"/>
          </p:nvPr>
        </p:nvSpPr>
        <p:spPr>
          <a:xfrm>
            <a:off x="4877764" y="-76582"/>
            <a:ext cx="3606478" cy="757619"/>
          </a:xfrm>
        </p:spPr>
        <p:txBody>
          <a:bodyPr>
            <a:normAutofit/>
          </a:bodyPr>
          <a:lstStyle/>
          <a:p>
            <a:r>
              <a:rPr lang="en-GB" sz="3600" b="1" dirty="0">
                <a:latin typeface="Times New Roman" panose="02020603050405020304" pitchFamily="18" charset="0"/>
                <a:cs typeface="Times New Roman" panose="02020603050405020304" pitchFamily="18" charset="0"/>
              </a:rPr>
              <a:t>ABSTRACTION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1EF505-7E2C-30B3-AB7E-637E29A1AAC5}"/>
              </a:ext>
            </a:extLst>
          </p:cNvPr>
          <p:cNvSpPr>
            <a:spLocks noGrp="1"/>
          </p:cNvSpPr>
          <p:nvPr>
            <p:ph idx="1"/>
          </p:nvPr>
        </p:nvSpPr>
        <p:spPr>
          <a:xfrm>
            <a:off x="0" y="467677"/>
            <a:ext cx="12192000" cy="6176963"/>
          </a:xfrm>
        </p:spPr>
        <p:txBody>
          <a:bodyPr>
            <a:noAutofit/>
          </a:bodyPr>
          <a:lstStyle/>
          <a:p>
            <a:pPr>
              <a:lnSpc>
                <a:spcPct val="150000"/>
              </a:lnSpc>
            </a:pPr>
            <a:r>
              <a:rPr lang="en-GB" sz="1800" dirty="0">
                <a:latin typeface="Times New Roman" panose="02020603050405020304" pitchFamily="18" charset="0"/>
                <a:cs typeface="Times New Roman" panose="02020603050405020304" pitchFamily="18" charset="0"/>
              </a:rPr>
              <a:t>In Java, Data Abstraction is the property by virtue of which only the essential details are displayed to the user. The trivial or the non-essential units are not displayed to the user. </a:t>
            </a:r>
          </a:p>
          <a:p>
            <a:pPr>
              <a:lnSpc>
                <a:spcPct val="150000"/>
              </a:lnSpc>
            </a:pPr>
            <a:r>
              <a:rPr lang="en-GB" sz="1800" b="1" dirty="0">
                <a:latin typeface="Times New Roman" panose="02020603050405020304" pitchFamily="18" charset="0"/>
                <a:cs typeface="Times New Roman" panose="02020603050405020304" pitchFamily="18" charset="0"/>
              </a:rPr>
              <a:t>Java Abstract classes</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class is a class that is declared with an abstract keyword.</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class may or may not have all abstract methods. Some of them can be concrete methods</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Any class that contains one or more abstract methods must also be declared with an abstract keyword. </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class can have parameterized constructors and the default constructor is always present in an abstract class.</a:t>
            </a:r>
            <a:endParaRPr lang="en-US"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There can be no object of an abstract class. That is, an abstract class can not be directly instantiated with the new operator</a:t>
            </a:r>
          </a:p>
          <a:p>
            <a:pPr>
              <a:lnSpc>
                <a:spcPct val="150000"/>
              </a:lnSpc>
            </a:pPr>
            <a:r>
              <a:rPr lang="en-GB" sz="1800" b="1" dirty="0">
                <a:latin typeface="Times New Roman" panose="02020603050405020304" pitchFamily="18" charset="0"/>
                <a:cs typeface="Times New Roman" panose="02020603050405020304" pitchFamily="18" charset="0"/>
              </a:rPr>
              <a:t>Java Abstract methods</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An abstract method is a method that is declared without implementation.</a:t>
            </a:r>
          </a:p>
          <a:p>
            <a:pPr marL="342900" indent="-342900">
              <a:lnSpc>
                <a:spcPct val="150000"/>
              </a:lnSpc>
              <a:buFont typeface="+mj-lt"/>
              <a:buAutoNum type="alphaLcParenR"/>
            </a:pPr>
            <a:r>
              <a:rPr lang="en-GB" sz="1800" dirty="0">
                <a:latin typeface="Times New Roman" panose="02020603050405020304" pitchFamily="18" charset="0"/>
                <a:cs typeface="Times New Roman" panose="02020603050405020304" pitchFamily="18" charset="0"/>
              </a:rPr>
              <a:t>A method-defined abstract must always be redefined in the subclass, thus making overriding compulsory or making the subclass itself abstract.</a:t>
            </a: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48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532253-93E3-6702-3EB8-E2BF2BB2C9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130800" cy="3699892"/>
          </a:xfrm>
        </p:spPr>
      </p:pic>
      <p:pic>
        <p:nvPicPr>
          <p:cNvPr id="9" name="Picture 8">
            <a:extLst>
              <a:ext uri="{FF2B5EF4-FFF2-40B4-BE49-F238E27FC236}">
                <a16:creationId xmlns:a16="http://schemas.microsoft.com/office/drawing/2014/main" id="{BC3C51D5-32AB-9B4F-3271-9DB1E2CE03AB}"/>
              </a:ext>
            </a:extLst>
          </p:cNvPr>
          <p:cNvPicPr>
            <a:picLocks noChangeAspect="1"/>
          </p:cNvPicPr>
          <p:nvPr/>
        </p:nvPicPr>
        <p:blipFill rotWithShape="1">
          <a:blip r:embed="rId3">
            <a:extLst>
              <a:ext uri="{28A0092B-C50C-407E-A947-70E740481C1C}">
                <a14:useLocalDpi xmlns:a14="http://schemas.microsoft.com/office/drawing/2010/main" val="0"/>
              </a:ext>
            </a:extLst>
          </a:blip>
          <a:srcRect l="8205" t="999" r="10513" b="4043"/>
          <a:stretch/>
        </p:blipFill>
        <p:spPr>
          <a:xfrm>
            <a:off x="5750560" y="451045"/>
            <a:ext cx="6441440" cy="5010785"/>
          </a:xfrm>
          <a:prstGeom prst="rect">
            <a:avLst/>
          </a:prstGeom>
        </p:spPr>
      </p:pic>
      <p:pic>
        <p:nvPicPr>
          <p:cNvPr id="11" name="Picture 10">
            <a:extLst>
              <a:ext uri="{FF2B5EF4-FFF2-40B4-BE49-F238E27FC236}">
                <a16:creationId xmlns:a16="http://schemas.microsoft.com/office/drawing/2014/main" id="{9845B5BB-EA44-DD8B-80C7-7F17CEDF144A}"/>
              </a:ext>
            </a:extLst>
          </p:cNvPr>
          <p:cNvPicPr>
            <a:picLocks noChangeAspect="1"/>
          </p:cNvPicPr>
          <p:nvPr/>
        </p:nvPicPr>
        <p:blipFill rotWithShape="1">
          <a:blip r:embed="rId4">
            <a:extLst>
              <a:ext uri="{28A0092B-C50C-407E-A947-70E740481C1C}">
                <a14:useLocalDpi xmlns:a14="http://schemas.microsoft.com/office/drawing/2010/main" val="0"/>
              </a:ext>
            </a:extLst>
          </a:blip>
          <a:srcRect l="3051" t="15333" r="5045" b="1365"/>
          <a:stretch/>
        </p:blipFill>
        <p:spPr>
          <a:xfrm>
            <a:off x="0" y="4133009"/>
            <a:ext cx="5344160" cy="2724991"/>
          </a:xfrm>
          <a:prstGeom prst="rect">
            <a:avLst/>
          </a:prstGeom>
        </p:spPr>
      </p:pic>
      <p:sp>
        <p:nvSpPr>
          <p:cNvPr id="12" name="Content Placeholder 2">
            <a:extLst>
              <a:ext uri="{FF2B5EF4-FFF2-40B4-BE49-F238E27FC236}">
                <a16:creationId xmlns:a16="http://schemas.microsoft.com/office/drawing/2014/main" id="{C37F7788-E9C0-DCA6-A4D6-D333245A61F0}"/>
              </a:ext>
            </a:extLst>
          </p:cNvPr>
          <p:cNvSpPr txBox="1">
            <a:spLocks/>
          </p:cNvSpPr>
          <p:nvPr/>
        </p:nvSpPr>
        <p:spPr>
          <a:xfrm>
            <a:off x="965200" y="3606800"/>
            <a:ext cx="2753360" cy="4588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GB" sz="1800" b="1" dirty="0">
                <a:latin typeface="Times New Roman" panose="02020603050405020304" pitchFamily="18" charset="0"/>
                <a:cs typeface="Times New Roman" panose="02020603050405020304" pitchFamily="18" charset="0"/>
              </a:rPr>
              <a:t>Advantage of Abstraction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52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0A22-9719-0CA5-6D1A-3992336FE8CE}"/>
              </a:ext>
            </a:extLst>
          </p:cNvPr>
          <p:cNvSpPr>
            <a:spLocks noGrp="1"/>
          </p:cNvSpPr>
          <p:nvPr>
            <p:ph type="title"/>
          </p:nvPr>
        </p:nvSpPr>
        <p:spPr>
          <a:xfrm>
            <a:off x="3980180" y="122237"/>
            <a:ext cx="4231640" cy="558800"/>
          </a:xfrm>
        </p:spPr>
        <p:txBody>
          <a:bodyPr>
            <a:normAutofit fontScale="90000"/>
          </a:bodyPr>
          <a:lstStyle/>
          <a:p>
            <a:r>
              <a:rPr lang="en-GB" sz="3600" b="1" dirty="0">
                <a:latin typeface="Times New Roman" panose="02020603050405020304" pitchFamily="18" charset="0"/>
                <a:cs typeface="Times New Roman" panose="02020603050405020304" pitchFamily="18" charset="0"/>
              </a:rPr>
              <a:t>ENCAPSULATION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B1BFB1-530C-D660-CD1E-2F656C02C9CA}"/>
              </a:ext>
            </a:extLst>
          </p:cNvPr>
          <p:cNvSpPr>
            <a:spLocks noGrp="1"/>
          </p:cNvSpPr>
          <p:nvPr>
            <p:ph idx="1"/>
          </p:nvPr>
        </p:nvSpPr>
        <p:spPr>
          <a:xfrm>
            <a:off x="116840" y="850265"/>
            <a:ext cx="8569960" cy="4879976"/>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Encapsulation is a fundamental concept in OOP that refers to the bundling of data and methods that operate on that data within a single unit, which is called a class in Java.</a:t>
            </a:r>
          </a:p>
          <a:p>
            <a:pPr algn="just">
              <a:lnSpc>
                <a:spcPct val="150000"/>
              </a:lnSpc>
            </a:pPr>
            <a:r>
              <a:rPr lang="en-GB" sz="1800" dirty="0">
                <a:latin typeface="Times New Roman" panose="02020603050405020304" pitchFamily="18" charset="0"/>
                <a:cs typeface="Times New Roman" panose="02020603050405020304" pitchFamily="18" charset="0"/>
              </a:rPr>
              <a:t>Encapsulation is a way of hiding the implementation details of a class from outside access and only exposing a public interface that can be used to interact with the class.</a:t>
            </a:r>
          </a:p>
          <a:p>
            <a:pPr algn="just">
              <a:lnSpc>
                <a:spcPct val="150000"/>
              </a:lnSpc>
            </a:pPr>
            <a:r>
              <a:rPr lang="en-GB" sz="1800" dirty="0">
                <a:latin typeface="Times New Roman" panose="02020603050405020304" pitchFamily="18" charset="0"/>
                <a:cs typeface="Times New Roman" panose="02020603050405020304" pitchFamily="18" charset="0"/>
              </a:rPr>
              <a:t>In Java, encapsulation is achieved by declaring the instance variables of a class as private, which means they can only be accessed within the class. </a:t>
            </a:r>
          </a:p>
          <a:p>
            <a:pPr algn="just">
              <a:lnSpc>
                <a:spcPct val="150000"/>
              </a:lnSpc>
            </a:pPr>
            <a:r>
              <a:rPr lang="en-GB" sz="1800" dirty="0">
                <a:latin typeface="Times New Roman" panose="02020603050405020304" pitchFamily="18" charset="0"/>
                <a:cs typeface="Times New Roman" panose="02020603050405020304" pitchFamily="18" charset="0"/>
              </a:rPr>
              <a:t>To allow outside access to the instance variables, public methods called getters and setters are defined, which are used to retrieve and modify the values of the instance variables, respectively. </a:t>
            </a:r>
          </a:p>
          <a:p>
            <a:pPr algn="just">
              <a:lnSpc>
                <a:spcPct val="150000"/>
              </a:lnSpc>
            </a:pPr>
            <a:r>
              <a:rPr lang="en-GB" sz="1800" dirty="0">
                <a:latin typeface="Times New Roman" panose="02020603050405020304" pitchFamily="18" charset="0"/>
                <a:cs typeface="Times New Roman" panose="02020603050405020304" pitchFamily="18" charset="0"/>
              </a:rPr>
              <a:t> By using getters and setters, the class can enforce its own data validation rules and ensure that its internal state remains consistent.</a:t>
            </a:r>
          </a:p>
          <a:p>
            <a:pPr algn="just">
              <a:lnSpc>
                <a:spcPct val="150000"/>
              </a:lnSpc>
            </a:pPr>
            <a:r>
              <a:rPr lang="en-GB" sz="1200" b="0" i="0" dirty="0">
                <a:solidFill>
                  <a:srgbClr val="FFFFFF"/>
                </a:solidFill>
                <a:effectLst/>
                <a:latin typeface="Nunito" pitchFamily="2" charset="0"/>
              </a:rPr>
              <a:t> By using getters and setters, the class can enforce its own data validation rules and ensure that its internal state remains consistent.</a:t>
            </a:r>
            <a:endParaRPr lang="en-GB"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90FE8E-2BE8-C70C-87BC-B54F3C64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0625" y="2249861"/>
            <a:ext cx="2734515" cy="2734515"/>
          </a:xfrm>
          <a:prstGeom prst="rect">
            <a:avLst/>
          </a:prstGeom>
        </p:spPr>
      </p:pic>
    </p:spTree>
    <p:extLst>
      <p:ext uri="{BB962C8B-B14F-4D97-AF65-F5344CB8AC3E}">
        <p14:creationId xmlns:p14="http://schemas.microsoft.com/office/powerpoint/2010/main" val="1964430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1168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Nunito</vt:lpstr>
      <vt:lpstr>Times New Roman</vt:lpstr>
      <vt:lpstr>Office Theme</vt:lpstr>
      <vt:lpstr>OOPS in JAVA</vt:lpstr>
      <vt:lpstr>         Object oriented programming in                java         OBJECT ORIENTED PROGRAMMING IN JAVA</vt:lpstr>
      <vt:lpstr>CLASS</vt:lpstr>
      <vt:lpstr>OBJECTS</vt:lpstr>
      <vt:lpstr>INHERITANCE</vt:lpstr>
      <vt:lpstr>POLYMORPHISM</vt:lpstr>
      <vt:lpstr>ABSTRACTION</vt:lpstr>
      <vt:lpstr>PowerPoint Presentation</vt:lpstr>
      <vt:lpstr>ENCAPSULATION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Janmejay Singh</dc:creator>
  <cp:lastModifiedBy>Janmejay Singh</cp:lastModifiedBy>
  <cp:revision>5</cp:revision>
  <dcterms:created xsi:type="dcterms:W3CDTF">2023-09-11T10:46:29Z</dcterms:created>
  <dcterms:modified xsi:type="dcterms:W3CDTF">2023-09-13T06:01:36Z</dcterms:modified>
</cp:coreProperties>
</file>