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lc2010-ppt-titleslide-bg-v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772817"/>
            <a:ext cx="8640960" cy="8640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76864" cy="982960"/>
          </a:xfrm>
          <a:noFill/>
        </p:spPr>
        <p:txBody>
          <a:bodyPr anchor="b"/>
          <a:lstStyle>
            <a:lvl1pPr marL="0" indent="0" algn="ctr">
              <a:buNone/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8834-587A-4937-890A-7EFAA3A9AC7A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0FC0-7FC0-4294-AF24-7222EFEB1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lc2010-ppt-titleslide-bg-v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060848"/>
            <a:ext cx="7772400" cy="1218059"/>
          </a:xfrm>
        </p:spPr>
        <p:txBody>
          <a:bodyPr/>
          <a:lstStyle>
            <a:lvl1pPr algn="ctr">
              <a:defRPr sz="4000" b="0" cap="none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3284984"/>
            <a:ext cx="7772400" cy="3600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BE15F-507C-4C6C-BF56-2EB9EF9C6833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C464B-6204-4B47-A307-4A565B69C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D35A-56F6-419F-98BD-94FF1396C2FA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F124E-A627-4C21-8DFC-659B7F640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um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ALC2010-pptbg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505AD-6865-4D92-977A-5F20BE297567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0990C-FC38-4888-AB1B-5A058A1F4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LC2010-pptbg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FCA4E-97E9-4FA1-86D1-CDD35738ACCC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B808-050B-4A9D-9044-D78D6BFF0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ALC2010-ppt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9309-7300-4D9C-A11B-DF4B0726E900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80B8-FAB4-4EC7-93E3-8AD611F8C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LC2010-pptbg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32" y="1268760"/>
            <a:ext cx="691276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F9F02-D093-485F-BC8F-BC6907B7695E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599D8-E745-4513-B4F7-76FD9614C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LC2010-ppt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9712" y="1258416"/>
            <a:ext cx="6840760" cy="44028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712" y="5733256"/>
            <a:ext cx="6840760" cy="438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AB6D6-9FFA-45AA-AA7C-C0C1760FB0E2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2C0F2-F13D-43BB-BB49-549A782B2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ALC2010-pptbg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432" y="1268760"/>
            <a:ext cx="33372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5232" y="1268760"/>
            <a:ext cx="3337248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910F5-4FB5-4583-920D-FA0589C32631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C9D98-F8E8-428B-B50B-0FA1B07AC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1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 descr="ALC2010-pptbg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432" y="1268760"/>
            <a:ext cx="333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4432" y="1908522"/>
            <a:ext cx="3337200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5280" y="1268760"/>
            <a:ext cx="333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5280" y="1908522"/>
            <a:ext cx="3337200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8184F-C6FC-4124-B3FC-8DF0054BA6C8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91363-A126-4D82-AE1B-877D47282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 userDrawn="1"/>
        </p:nvCxnSpPr>
        <p:spPr>
          <a:xfrm>
            <a:off x="250825" y="836613"/>
            <a:ext cx="864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ALC2010-pptbg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A5E32-320F-417D-A5C2-2D1C2DAA3C4F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B113D-C37A-4B50-83EA-A468A27FA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4450"/>
            <a:ext cx="8712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9613" y="1268413"/>
            <a:ext cx="691356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388" y="6356350"/>
            <a:ext cx="1655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99A012-7C07-4D64-B02F-B4E78EA402F4}" type="datetime1">
              <a:rPr lang="en-US"/>
              <a:pPr>
                <a:defRPr/>
              </a:pPr>
              <a:t>10/14/2011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73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www.wellesley.edu/alum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188" y="6356350"/>
            <a:ext cx="1296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021248D-0064-4C55-95E0-9C769485F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Times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Times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Times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"/>
        <a:buChar char="–"/>
        <a:defRPr sz="2400" kern="1200">
          <a:solidFill>
            <a:schemeClr val="tx1"/>
          </a:solidFill>
          <a:latin typeface="Times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imes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250825" y="1773238"/>
            <a:ext cx="8642350" cy="863600"/>
          </a:xfrm>
        </p:spPr>
        <p:txBody>
          <a:bodyPr/>
          <a:lstStyle/>
          <a:p>
            <a:r>
              <a:rPr lang="en-US" smtClean="0">
                <a:latin typeface="Times"/>
              </a:rPr>
              <a:t>Eat, Drink, and Be Merry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2636838"/>
            <a:ext cx="7775575" cy="982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C3D69B"/>
                </a:solidFill>
                <a:latin typeface="Times"/>
              </a:rPr>
              <a:t>Planning your social hours, class dinner, and class picnic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Logistics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3000" dirty="0" smtClean="0">
                <a:latin typeface="Times"/>
              </a:rPr>
              <a:t>We make it easy! 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Site the tent and adjust for size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Order appropriate number of tables and chairs for dining and caterer prep areas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Work with internal and external vendors for correct lighting and electrical service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Certificates of liability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Caterer walk-through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Site map, parking information, access information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Electrical service and water</a:t>
            </a:r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en-US" sz="2600" dirty="0" smtClean="0">
                <a:latin typeface="Times"/>
              </a:rPr>
              <a:t>Permits and fire marshals</a:t>
            </a:r>
          </a:p>
          <a:p>
            <a:pPr>
              <a:lnSpc>
                <a:spcPct val="80000"/>
              </a:lnSpc>
            </a:pPr>
            <a:endParaRPr lang="en-US" sz="3000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 Considerations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latin typeface="Times"/>
              </a:rPr>
              <a:t>Additional Activities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/>
              </a:rPr>
              <a:t>Are you planning to sing at the social hour?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/>
              </a:rPr>
              <a:t>Are you planning to have a program at the dinner? 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/>
              </a:rPr>
              <a:t>We can help find a College speaker, but need to know well in advance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/>
              </a:rPr>
              <a:t>Are you planning to have a nightcap?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/>
              </a:rPr>
              <a:t>Are you planning to take a group photo?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"/>
              </a:rPr>
              <a:t>Are there other activities surrounding the social hour, dinner, and picnic? 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Other Considerations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Times"/>
              </a:rPr>
              <a:t>Student Staff 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Assist setting up social hours: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Times"/>
              </a:rPr>
              <a:t>		Decorating, moving alcohol, setting 	up tables, chairs, breaking down the 	set-up after the social hour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Cannot open, pour or serve alcohol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Cannot act as wait staff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Cannot act as “bouncer” at class meals</a:t>
            </a:r>
          </a:p>
          <a:p>
            <a:pPr>
              <a:buFont typeface="Arial" charset="0"/>
              <a:buNone/>
            </a:pPr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endParaRPr lang="en-US" smtClean="0">
              <a:latin typeface="Times"/>
            </a:endParaRPr>
          </a:p>
          <a:p>
            <a:endParaRPr lang="en-US" smtClean="0">
              <a:latin typeface="Times"/>
            </a:endParaRPr>
          </a:p>
          <a:p>
            <a:endParaRPr lang="en-US" smtClean="0">
              <a:latin typeface="Times"/>
            </a:endParaRPr>
          </a:p>
          <a:p>
            <a:pPr>
              <a:buFont typeface="Arial" charset="0"/>
              <a:buNone/>
            </a:pPr>
            <a:r>
              <a:rPr lang="en-US" sz="4400" smtClean="0">
                <a:latin typeface="Times"/>
              </a:rPr>
              <a:t>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Agenda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"/>
              </a:rPr>
              <a:t>Beginning to Plan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"/>
              </a:rPr>
              <a:t>External Vendors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/>
              </a:rPr>
              <a:t>Alcohol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/>
              </a:rPr>
              <a:t>Caterers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/>
              </a:rPr>
              <a:t>Bartenders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"/>
              </a:rPr>
              <a:t>DJ’s</a:t>
            </a:r>
            <a:br>
              <a:rPr lang="en-US" dirty="0" smtClean="0">
                <a:latin typeface="Times"/>
              </a:rPr>
            </a:br>
            <a:endParaRPr lang="en-US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"/>
              </a:rPr>
              <a:t>Logistics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"/>
              </a:rPr>
              <a:t>Other Considerations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Times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Beginning to Plan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Friday social hour</a:t>
            </a:r>
          </a:p>
          <a:p>
            <a:r>
              <a:rPr lang="en-US" dirty="0" smtClean="0">
                <a:latin typeface="Times"/>
              </a:rPr>
              <a:t>Friday nightcap?</a:t>
            </a:r>
          </a:p>
          <a:p>
            <a:r>
              <a:rPr lang="en-US" dirty="0" smtClean="0">
                <a:latin typeface="Times"/>
              </a:rPr>
              <a:t>Saturday social hour</a:t>
            </a:r>
          </a:p>
          <a:p>
            <a:r>
              <a:rPr lang="en-US" dirty="0" smtClean="0">
                <a:latin typeface="Times"/>
              </a:rPr>
              <a:t>Saturday dinner</a:t>
            </a:r>
          </a:p>
          <a:p>
            <a:r>
              <a:rPr lang="en-US" dirty="0" smtClean="0">
                <a:latin typeface="Times"/>
              </a:rPr>
              <a:t>Saturday nightcap?</a:t>
            </a:r>
          </a:p>
          <a:p>
            <a:r>
              <a:rPr lang="en-US" dirty="0" smtClean="0">
                <a:latin typeface="Times"/>
              </a:rPr>
              <a:t>Sunday picnic</a:t>
            </a:r>
          </a:p>
          <a:p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Beginning to Plan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r>
              <a:rPr lang="en-US" smtClean="0">
                <a:latin typeface="Times"/>
              </a:rPr>
              <a:t>Is there a theme?</a:t>
            </a:r>
          </a:p>
          <a:p>
            <a:r>
              <a:rPr lang="en-US" smtClean="0">
                <a:latin typeface="Times"/>
              </a:rPr>
              <a:t>How formal should this be?</a:t>
            </a:r>
          </a:p>
          <a:p>
            <a:r>
              <a:rPr lang="en-US" smtClean="0">
                <a:latin typeface="Times"/>
              </a:rPr>
              <a:t>How expensive should this be? </a:t>
            </a:r>
          </a:p>
          <a:p>
            <a:r>
              <a:rPr lang="en-US" smtClean="0">
                <a:latin typeface="Times"/>
              </a:rPr>
              <a:t>What are classmate expectations?</a:t>
            </a:r>
          </a:p>
          <a:p>
            <a:r>
              <a:rPr lang="en-US" smtClean="0">
                <a:latin typeface="Times"/>
              </a:rPr>
              <a:t>Are children welcome? </a:t>
            </a:r>
          </a:p>
          <a:p>
            <a:r>
              <a:rPr lang="en-US" smtClean="0">
                <a:latin typeface="Times"/>
              </a:rPr>
              <a:t>Will there be speeches or a speaker?</a:t>
            </a:r>
          </a:p>
          <a:p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Working with Vendors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828800" y="1198563"/>
            <a:ext cx="7239000" cy="4897437"/>
          </a:xfrm>
        </p:spPr>
        <p:txBody>
          <a:bodyPr/>
          <a:lstStyle/>
          <a:p>
            <a:pPr marL="122238" indent="-122238">
              <a:buFont typeface="Arial" charset="0"/>
              <a:buNone/>
            </a:pPr>
            <a:r>
              <a:rPr lang="en-US" dirty="0" smtClean="0">
                <a:latin typeface="Times"/>
              </a:rPr>
              <a:t>Alcohol</a:t>
            </a:r>
          </a:p>
          <a:p>
            <a:pPr marL="457200" lvl="1" indent="-220663">
              <a:buFontTx/>
              <a:buChar char="•"/>
            </a:pPr>
            <a:r>
              <a:rPr lang="en-US" dirty="0" smtClean="0">
                <a:latin typeface="Times"/>
              </a:rPr>
              <a:t>Class places order with Gordon’s Liquor </a:t>
            </a:r>
          </a:p>
          <a:p>
            <a:pPr marL="914400" lvl="2" indent="-168275">
              <a:buFontTx/>
              <a:buChar char="•"/>
            </a:pPr>
            <a:r>
              <a:rPr lang="en-US" dirty="0" smtClean="0">
                <a:latin typeface="Times"/>
              </a:rPr>
              <a:t>Association pays for order</a:t>
            </a:r>
          </a:p>
          <a:p>
            <a:pPr marL="914400" lvl="2" indent="-168275">
              <a:buFontTx/>
              <a:buChar char="•"/>
            </a:pPr>
            <a:r>
              <a:rPr lang="en-US" dirty="0" smtClean="0">
                <a:latin typeface="Times"/>
              </a:rPr>
              <a:t>Over order, don’t under order (returns)</a:t>
            </a:r>
          </a:p>
          <a:p>
            <a:pPr marL="457200" lvl="1" indent="-220663">
              <a:buFontTx/>
              <a:buChar char="•"/>
            </a:pPr>
            <a:r>
              <a:rPr lang="en-US" dirty="0" smtClean="0">
                <a:latin typeface="Times"/>
              </a:rPr>
              <a:t>Chair coordinates with dinner chair to purchase all alcohol for the weekend</a:t>
            </a:r>
          </a:p>
          <a:p>
            <a:pPr marL="914400" lvl="2" indent="-168275">
              <a:buFontTx/>
              <a:buChar char="•"/>
            </a:pPr>
            <a:r>
              <a:rPr lang="en-US" dirty="0" smtClean="0">
                <a:latin typeface="Times"/>
              </a:rPr>
              <a:t>Usually liquor for 3 events: 2 socials hours, one meal</a:t>
            </a:r>
          </a:p>
          <a:p>
            <a:pPr marL="457200" lvl="1" indent="-220663">
              <a:buFontTx/>
              <a:buChar char="•"/>
            </a:pPr>
            <a:r>
              <a:rPr lang="en-US" dirty="0" smtClean="0">
                <a:latin typeface="Times"/>
              </a:rPr>
              <a:t>Vendor delivers by class on Thursday </a:t>
            </a:r>
          </a:p>
          <a:p>
            <a:pPr marL="914400" lvl="2" indent="-168275">
              <a:buFontTx/>
              <a:buChar char="•"/>
            </a:pPr>
            <a:r>
              <a:rPr lang="en-US" dirty="0" smtClean="0">
                <a:latin typeface="Times"/>
              </a:rPr>
              <a:t>WCAA meets vendor and secures liquor in designated location in residence hall</a:t>
            </a:r>
          </a:p>
          <a:p>
            <a:pPr marL="122238" indent="-122238">
              <a:buFont typeface="Arial" charset="0"/>
              <a:buNone/>
            </a:pPr>
            <a:endParaRPr lang="en-US" dirty="0" smtClean="0">
              <a:latin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Working with Vendors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536098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Times"/>
              </a:rPr>
              <a:t>Alcohol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/>
              </a:rPr>
              <a:t>The liquor chair must pick up the liquor room key at the WCAA front desk on Friday and leave a $25 deposit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/>
              </a:rPr>
              <a:t>Classmates cannot bring alcohol to campus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/>
              </a:rPr>
              <a:t>Students cannot open, pour, or serve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/>
              </a:rPr>
              <a:t>Liquor chair is responsible for inventory at the end of weekend for the </a:t>
            </a:r>
            <a:r>
              <a:rPr lang="en-US" dirty="0" smtClean="0">
                <a:latin typeface="Times"/>
              </a:rPr>
              <a:t>returns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/>
              </a:rPr>
              <a:t>Association </a:t>
            </a:r>
            <a:r>
              <a:rPr lang="en-US" dirty="0" smtClean="0">
                <a:latin typeface="Times"/>
              </a:rPr>
              <a:t>coordinates vendor pick-up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Times"/>
              </a:rPr>
              <a:t>Bartenders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Working with Vendors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Times"/>
              </a:rPr>
              <a:t>Caterers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Select a caterer that can meet your requests comfortably (i.e., don’t use a clambake specialist for a sit-down dinner)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Caterers must be on the WCAA approved caterers list</a:t>
            </a:r>
          </a:p>
          <a:p>
            <a:pPr lvl="1">
              <a:buFontTx/>
              <a:buChar char="•"/>
            </a:pPr>
            <a:r>
              <a:rPr lang="en-US" smtClean="0">
                <a:latin typeface="Times"/>
              </a:rPr>
              <a:t>Ask for a tasting, and have all of the entrees under consideration presented</a:t>
            </a:r>
          </a:p>
          <a:p>
            <a:pPr lvl="1">
              <a:buFontTx/>
              <a:buChar char="•"/>
            </a:pPr>
            <a:endParaRPr lang="en-US" smtClean="0">
              <a:latin typeface="Times"/>
            </a:endParaRPr>
          </a:p>
          <a:p>
            <a:pPr>
              <a:buFont typeface="Arial" charset="0"/>
              <a:buNone/>
            </a:pPr>
            <a:endParaRPr lang="en-US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Working with Vendors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 marL="122238" indent="-122238">
              <a:buFont typeface="Arial" charset="0"/>
              <a:buNone/>
              <a:tabLst>
                <a:tab pos="350838" algn="l"/>
              </a:tabLst>
            </a:pPr>
            <a:r>
              <a:rPr lang="en-US" sz="3600" dirty="0" smtClean="0">
                <a:latin typeface="Times"/>
              </a:rPr>
              <a:t>Ask plenty of questions:</a:t>
            </a:r>
          </a:p>
          <a:p>
            <a:pPr marL="854075" lvl="3">
              <a:buFontTx/>
              <a:buChar char="•"/>
              <a:tabLst>
                <a:tab pos="350838" algn="l"/>
              </a:tabLst>
            </a:pPr>
            <a:r>
              <a:rPr lang="en-US" sz="2800" dirty="0" smtClean="0">
                <a:latin typeface="Times"/>
              </a:rPr>
              <a:t>Type of meal</a:t>
            </a:r>
          </a:p>
          <a:p>
            <a:pPr marL="854075" lvl="3">
              <a:buFontTx/>
              <a:buChar char="•"/>
              <a:tabLst>
                <a:tab pos="350838" algn="l"/>
              </a:tabLst>
            </a:pPr>
            <a:r>
              <a:rPr lang="en-US" sz="2800" dirty="0" smtClean="0">
                <a:latin typeface="Times"/>
              </a:rPr>
              <a:t>Meal cost and extra fees</a:t>
            </a:r>
          </a:p>
          <a:p>
            <a:pPr marL="854075" lvl="3">
              <a:buFontTx/>
              <a:buChar char="•"/>
              <a:tabLst>
                <a:tab pos="350838" algn="l"/>
              </a:tabLst>
            </a:pPr>
            <a:r>
              <a:rPr lang="en-US" sz="2800" dirty="0" smtClean="0">
                <a:latin typeface="Times"/>
              </a:rPr>
              <a:t>Charge for linens/</a:t>
            </a:r>
            <a:r>
              <a:rPr lang="en-US" sz="2800" dirty="0" err="1" smtClean="0">
                <a:latin typeface="Times"/>
              </a:rPr>
              <a:t>serviceware</a:t>
            </a:r>
            <a:endParaRPr lang="en-US" sz="2800" dirty="0" smtClean="0">
              <a:latin typeface="Times"/>
            </a:endParaRPr>
          </a:p>
          <a:p>
            <a:pPr marL="854075" lvl="3">
              <a:buFontTx/>
              <a:buChar char="•"/>
              <a:tabLst>
                <a:tab pos="350838" algn="l"/>
              </a:tabLst>
            </a:pPr>
            <a:r>
              <a:rPr lang="en-US" sz="2800" dirty="0" smtClean="0">
                <a:latin typeface="Times"/>
              </a:rPr>
              <a:t>Vegetarian/Vegan/Allergies</a:t>
            </a:r>
          </a:p>
          <a:p>
            <a:pPr marL="854075" lvl="3">
              <a:buFontTx/>
              <a:buChar char="•"/>
              <a:tabLst>
                <a:tab pos="350838" algn="l"/>
              </a:tabLst>
            </a:pPr>
            <a:r>
              <a:rPr lang="en-US" sz="2800" dirty="0" smtClean="0">
                <a:latin typeface="Times"/>
              </a:rPr>
              <a:t>Billing</a:t>
            </a:r>
          </a:p>
          <a:p>
            <a:pPr marL="854075" lvl="3">
              <a:buFontTx/>
              <a:buChar char="•"/>
              <a:tabLst>
                <a:tab pos="350838" algn="l"/>
              </a:tabLst>
            </a:pPr>
            <a:r>
              <a:rPr lang="en-US" sz="2800" dirty="0" smtClean="0">
                <a:latin typeface="Times"/>
              </a:rPr>
              <a:t>How will the caterer know about meal choices?</a:t>
            </a:r>
          </a:p>
          <a:p>
            <a:pPr marL="854075" lvl="3">
              <a:buNone/>
              <a:tabLst>
                <a:tab pos="350838" algn="l"/>
              </a:tabLst>
            </a:pPr>
            <a:endParaRPr lang="en-US" dirty="0" smtClean="0">
              <a:latin typeface="Times"/>
            </a:endParaRPr>
          </a:p>
          <a:p>
            <a:pPr marL="122238" indent="-122238">
              <a:buFont typeface="Arial" charset="0"/>
              <a:buNone/>
              <a:tabLst>
                <a:tab pos="350838" algn="l"/>
              </a:tabLst>
            </a:pPr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Working with Vendors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963738" y="1268413"/>
            <a:ext cx="6913562" cy="4897437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>
                <a:latin typeface="Times"/>
              </a:rPr>
              <a:t>The WCAA has provided sample menus from three approved caterers to all chairs.  The prices on these menus have been negotiated by the WCAA</a:t>
            </a:r>
          </a:p>
          <a:p>
            <a:pPr marL="342900" lvl="1" indent="-342900">
              <a:buFont typeface="Arial" charset="0"/>
              <a:buNone/>
            </a:pPr>
            <a:endParaRPr lang="en-US" dirty="0" smtClean="0">
              <a:latin typeface="Times"/>
            </a:endParaRPr>
          </a:p>
          <a:p>
            <a:pPr marL="342900" lvl="1" indent="-342900">
              <a:buFontTx/>
              <a:buChar char="•"/>
            </a:pPr>
            <a:r>
              <a:rPr lang="en-US" dirty="0" smtClean="0">
                <a:latin typeface="Times"/>
              </a:rPr>
              <a:t>Items and pricing </a:t>
            </a:r>
            <a:r>
              <a:rPr lang="en-US" dirty="0" smtClean="0">
                <a:latin typeface="Times"/>
              </a:rPr>
              <a:t>on these menus can be negotiated with the caterer directly</a:t>
            </a:r>
          </a:p>
          <a:p>
            <a:endParaRPr lang="en-US" dirty="0" smtClean="0">
              <a:latin typeface="Time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www.wellesley.edu/alum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CAA2010AL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WCAA2010ALC</Template>
  <TotalTime>501</TotalTime>
  <Words>480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WCAA2010ALC</vt:lpstr>
      <vt:lpstr>Eat, Drink, and Be Merry</vt:lpstr>
      <vt:lpstr>Agenda</vt:lpstr>
      <vt:lpstr>Beginning to Plan</vt:lpstr>
      <vt:lpstr>Beginning to Plan</vt:lpstr>
      <vt:lpstr>Working with Vendors</vt:lpstr>
      <vt:lpstr>Working with Vendors</vt:lpstr>
      <vt:lpstr>Working with Vendors</vt:lpstr>
      <vt:lpstr>Working with Vendors</vt:lpstr>
      <vt:lpstr>Working with Vendors</vt:lpstr>
      <vt:lpstr>Logistics</vt:lpstr>
      <vt:lpstr>Other Considerations</vt:lpstr>
      <vt:lpstr>Other Considerations</vt:lpstr>
      <vt:lpstr>Slide 13</vt:lpstr>
    </vt:vector>
  </TitlesOfParts>
  <Company>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Eat, Drink, and Be Merry</dc:title>
  <dc:creator>htromble</dc:creator>
  <cp:lastModifiedBy>htromble</cp:lastModifiedBy>
  <cp:revision>44</cp:revision>
  <dcterms:created xsi:type="dcterms:W3CDTF">2010-10-08T13:07:33Z</dcterms:created>
  <dcterms:modified xsi:type="dcterms:W3CDTF">2011-10-14T14:34:13Z</dcterms:modified>
</cp:coreProperties>
</file>