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8" r:id="rId21"/>
    <p:sldId id="275" r:id="rId22"/>
    <p:sldId id="277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lc2010-ppt-titleslide-bg-v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72817"/>
            <a:ext cx="8640960" cy="8640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76864" cy="982960"/>
          </a:xfrm>
          <a:noFill/>
        </p:spPr>
        <p:txBody>
          <a:bodyPr anchor="b"/>
          <a:lstStyle>
            <a:lvl1pPr marL="0" indent="0" algn="ctr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6DC5F-2644-41C8-83C5-358BD9543D52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79840-9954-41B4-9461-57BE58C4B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lc2010-ppt-titleslide-bg-v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772400" cy="1218059"/>
          </a:xfrm>
        </p:spPr>
        <p:txBody>
          <a:bodyPr/>
          <a:lstStyle>
            <a:lvl1pPr algn="ctr">
              <a:defRPr sz="4000" b="0" cap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772400" cy="3600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803A9-570B-4020-AEE6-A09D0D70EF77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1BD4D-EA9E-4526-91A9-177D3DAC8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F3FA5-0996-444B-B4B5-0F3DDC594105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DFAF5-A45E-4581-B6B7-2DCE01B41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um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ALC2010-pptbg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FB913-CC1F-4430-916F-5CDDD3B4A0E3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C50DC-262B-4421-A734-47C8E817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LC2010-pptbg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2A9C8-50E8-44D9-B38E-DE8E3D715EB1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37BA3-6C6E-4DF1-BC51-6AB291D20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62B9A-D186-4AC3-86C5-06F7E84E7FEF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06F07-5CB6-4B3B-9FD5-281AB7FDC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87CE-AC51-4E00-9B0F-BCEA7278EEB8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900D5-6085-4D60-9877-2B511AC45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9712" y="1258416"/>
            <a:ext cx="6840760" cy="44028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712" y="5733256"/>
            <a:ext cx="6840760" cy="438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5F0B-6F07-4D21-A153-5439617EA495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BD6F3-CF4B-45CC-B710-1E21F4954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432" y="1268760"/>
            <a:ext cx="333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5232" y="1268760"/>
            <a:ext cx="3337248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A544-7514-4061-8337-A26FA8C957C7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E55C-C364-4F4E-B345-F39B52C37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432" y="1268760"/>
            <a:ext cx="333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4432" y="1908522"/>
            <a:ext cx="3337200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5280" y="1268760"/>
            <a:ext cx="333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5280" y="1908522"/>
            <a:ext cx="3337200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8D92-C3D2-468C-B9A5-6C3EAB402910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4878D-CEE8-4CC2-85E5-3A3D15BA3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58E18-84CC-4655-A96E-2BC4CE19E6DE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73E2-194C-4929-BD7E-C3BC8A0F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4450"/>
            <a:ext cx="8712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9613" y="1268413"/>
            <a:ext cx="69135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388" y="6356350"/>
            <a:ext cx="1655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ED5998-4ECE-4E15-BC0F-7D1698C6F1E3}" type="datetime1">
              <a:rPr lang="en-US"/>
              <a:pPr>
                <a:defRPr/>
              </a:pPr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73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188" y="6356350"/>
            <a:ext cx="1296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FAFDA5-56D9-43A8-A3DB-100B50E88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Times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"/>
        <a:buChar char="–"/>
        <a:defRPr sz="2400" kern="1200">
          <a:solidFill>
            <a:schemeClr val="tx1"/>
          </a:solidFill>
          <a:latin typeface="Times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1879600"/>
            <a:ext cx="8642350" cy="863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Everything You Ever Wanted </a:t>
            </a:r>
            <a:b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Know About Reunion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2636838"/>
            <a:ext cx="7775575" cy="9826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Heather MacLean &amp; Cindy </a:t>
            </a:r>
            <a:r>
              <a:rPr lang="en-US" dirty="0" err="1" smtClean="0"/>
              <a:t>Tashjian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Class Locations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6875460" cy="518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10"/>
                <a:gridCol w="1145910"/>
                <a:gridCol w="1145910"/>
                <a:gridCol w="1145910"/>
                <a:gridCol w="1145910"/>
                <a:gridCol w="1145910"/>
              </a:tblGrid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Quadraat-Regular"/>
                          <a:ea typeface="Times New Roman"/>
                          <a:cs typeface="Arial"/>
                        </a:rPr>
                        <a:t>Class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Quadraat-Regular"/>
                          <a:ea typeface="Times New Roman"/>
                          <a:cs typeface="Arial"/>
                        </a:rPr>
                        <a:t>Headquarters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Quadraat-Regular"/>
                          <a:ea typeface="Times New Roman"/>
                          <a:cs typeface="Arial"/>
                        </a:rPr>
                        <a:t>Friday Dinner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Quadraat-Regular"/>
                          <a:ea typeface="Times New Roman"/>
                          <a:cs typeface="Arial"/>
                        </a:rPr>
                        <a:t>Saturday Lunch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Quadraat-Regular"/>
                          <a:ea typeface="Times New Roman"/>
                          <a:cs typeface="Arial"/>
                        </a:rPr>
                        <a:t>Saturday Dinner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Quadraat-Regular"/>
                          <a:ea typeface="Times New Roman"/>
                          <a:cs typeface="Arial"/>
                        </a:rPr>
                        <a:t>Sunday Lunch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1932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Club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1937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Club Tent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1942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Club Tent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1947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Stone-Davis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Stone-Davis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Stone-Davis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1952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Stone-Davis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 Wall Room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Stone-Davis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Library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1957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Quadraat-Regular"/>
                          <a:ea typeface="Times New Roman"/>
                          <a:cs typeface="Arial"/>
                        </a:rPr>
                        <a:t>Claflin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Event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Claflin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000" baseline="0" dirty="0" err="1" smtClean="0">
                          <a:latin typeface="Quadraat-Regular"/>
                          <a:ea typeface="Times New Roman"/>
                          <a:cs typeface="Arial"/>
                        </a:rPr>
                        <a:t>Rec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Quadraat-Regular"/>
                          <a:ea typeface="Times New Roman"/>
                          <a:cs typeface="Arial"/>
                        </a:rPr>
                        <a:t>Davis Museum Plaza Tent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1962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Tower Court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Tishman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Commons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Tower Court Dining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Alumnae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Hall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Quadraat-Regular"/>
                          <a:ea typeface="Times New Roman"/>
                          <a:cs typeface="Arial"/>
                        </a:rPr>
                        <a:t>Tishman</a:t>
                      </a: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 Commons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1967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Shafer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Science Center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Alumnae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Hall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Tishman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 Commons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Hazard Quad Tent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1972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Pomeroy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Alumnae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Hall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Tishman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 Commons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Davis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Plaza Tent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LCW. 4</a:t>
                      </a:r>
                      <a:r>
                        <a:rPr lang="en-US" sz="1000" baseline="30000" dirty="0" smtClean="0">
                          <a:latin typeface="Quadraat-Regular"/>
                          <a:ea typeface="Times New Roman"/>
                          <a:cs typeface="Arial"/>
                        </a:rPr>
                        <a:t>th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 Floor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1977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Beebe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Library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Academic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Quad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LCW, 4</a:t>
                      </a:r>
                      <a:r>
                        <a:rPr lang="en-US" sz="1000" baseline="30000" dirty="0" smtClean="0">
                          <a:latin typeface="Quadraat-Regular"/>
                          <a:ea typeface="Times New Roman"/>
                          <a:cs typeface="Arial"/>
                        </a:rPr>
                        <a:t>th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 Floor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Academic Quad Tent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1982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Cazenove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Cazenove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Dining Room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College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Club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Hazard Quad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Event Lawn Tent 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1987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Severance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LCW, 4</a:t>
                      </a:r>
                      <a:r>
                        <a:rPr lang="en-US" sz="1000" baseline="30000" dirty="0">
                          <a:latin typeface="Quadraat-Regular"/>
                          <a:ea typeface="Times New Roman"/>
                          <a:cs typeface="Arial"/>
                        </a:rPr>
                        <a:t>th</a:t>
                      </a: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 Floor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Event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Lawn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Academic Quad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Alumnae 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Hall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1992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Quadraat-Regular"/>
                          <a:ea typeface="Times New Roman"/>
                          <a:cs typeface="Arial"/>
                        </a:rPr>
                        <a:t>Munger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Hazard Quad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Quadraat-Regular"/>
                          <a:ea typeface="Times New Roman"/>
                          <a:cs typeface="Arial"/>
                        </a:rPr>
                        <a:t>Tishman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Commons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Event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Quadraat-Regular"/>
                          <a:ea typeface="Times New Roman"/>
                          <a:cs typeface="Arial"/>
                        </a:rPr>
                        <a:t>Munger</a:t>
                      </a: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 Dining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1997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McAfee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McAfee Dining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Academic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Quad T</a:t>
                      </a: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2002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Freeman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College Club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Alumnae</a:t>
                      </a:r>
                      <a:r>
                        <a:rPr lang="en-US" sz="1000" baseline="0" dirty="0" smtClean="0">
                          <a:latin typeface="Quadraat-Regular"/>
                          <a:ea typeface="Times New Roman"/>
                          <a:cs typeface="Arial"/>
                        </a:rPr>
                        <a:t> Hall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Chapel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Chapel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2007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Bates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Bates Dining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Quadraat-Regular"/>
                          <a:ea typeface="Times New Roman"/>
                          <a:cs typeface="Arial"/>
                        </a:rPr>
                        <a:t>College Club Lawn Tent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Bates Dining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Quadraat-Regular"/>
                          <a:ea typeface="Times New Roman"/>
                          <a:cs typeface="Arial"/>
                        </a:rPr>
                        <a:t>Bates Dining Room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www.wellesley.edu/alum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WCAA Sponsored Meals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Friday Dinner </a:t>
            </a:r>
          </a:p>
          <a:p>
            <a:pPr lvl="1"/>
            <a:r>
              <a:rPr lang="en-US" dirty="0" smtClean="0">
                <a:latin typeface="Times"/>
              </a:rPr>
              <a:t>Includes wine, linen, tables, chairs, and staff</a:t>
            </a:r>
          </a:p>
          <a:p>
            <a:pPr lvl="1"/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Overnight accommodations in the residence halls include breakfast</a:t>
            </a:r>
          </a:p>
          <a:p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Saturday Lunch 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Handicap Accessibility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smtClean="0">
                <a:latin typeface="Times"/>
              </a:rPr>
              <a:t>Handicap Van</a:t>
            </a: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  <a:p>
            <a:r>
              <a:rPr lang="en-US" smtClean="0">
                <a:latin typeface="Times"/>
              </a:rPr>
              <a:t>Wheelchairs available</a:t>
            </a: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  <a:p>
            <a:r>
              <a:rPr lang="en-US" smtClean="0">
                <a:latin typeface="Times"/>
              </a:rPr>
              <a:t>Challenges on Campus</a:t>
            </a: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  <a:p>
            <a:r>
              <a:rPr lang="en-US" smtClean="0">
                <a:latin typeface="Times"/>
              </a:rPr>
              <a:t>Alumnae needing full-time assistance</a:t>
            </a: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Times"/>
              </a:rPr>
              <a:t>Off-Campus Housing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Partnership with the </a:t>
            </a:r>
            <a:r>
              <a:rPr lang="en-US" dirty="0" err="1" smtClean="0">
                <a:latin typeface="Times"/>
              </a:rPr>
              <a:t>Crowne</a:t>
            </a:r>
            <a:r>
              <a:rPr lang="en-US" dirty="0" smtClean="0">
                <a:latin typeface="Times"/>
              </a:rPr>
              <a:t> Plaza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2011 Rate: $117/night, plus taxes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Transportation</a:t>
            </a:r>
          </a:p>
          <a:p>
            <a:pPr lvl="1"/>
            <a:r>
              <a:rPr lang="en-US" dirty="0" smtClean="0">
                <a:latin typeface="Times"/>
              </a:rPr>
              <a:t>From College to Hotel</a:t>
            </a:r>
          </a:p>
          <a:p>
            <a:pPr lvl="1"/>
            <a:r>
              <a:rPr lang="en-US" dirty="0" smtClean="0">
                <a:latin typeface="Times"/>
              </a:rPr>
              <a:t>From Airport to Hotel</a:t>
            </a:r>
          </a:p>
          <a:p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Student Staffing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6913562" cy="4897437"/>
          </a:xfrm>
        </p:spPr>
        <p:txBody>
          <a:bodyPr/>
          <a:lstStyle/>
          <a:p>
            <a:r>
              <a:rPr lang="en-US" sz="2800" dirty="0" smtClean="0">
                <a:latin typeface="Times"/>
              </a:rPr>
              <a:t>One student resident hostess is assigned to each class for the entire weekend</a:t>
            </a:r>
          </a:p>
          <a:p>
            <a:r>
              <a:rPr lang="en-US" sz="2800" dirty="0" smtClean="0">
                <a:latin typeface="Times"/>
              </a:rPr>
              <a:t>Additional student assignments are based on availability and class needs as determined by the student resident hostess</a:t>
            </a:r>
          </a:p>
          <a:p>
            <a:r>
              <a:rPr lang="en-US" sz="2800" dirty="0" smtClean="0">
                <a:latin typeface="Times"/>
              </a:rPr>
              <a:t>Class is not charged for students</a:t>
            </a:r>
          </a:p>
          <a:p>
            <a:r>
              <a:rPr lang="en-US" sz="2800" dirty="0" smtClean="0">
                <a:latin typeface="Times"/>
              </a:rPr>
              <a:t>Remember: students are helpers, not professional staff</a:t>
            </a:r>
          </a:p>
          <a:p>
            <a:r>
              <a:rPr lang="en-US" sz="2800" dirty="0" smtClean="0">
                <a:latin typeface="Times"/>
              </a:rPr>
              <a:t>Share stories with students! 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Transportation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Times"/>
              </a:rPr>
              <a:t>On-campus</a:t>
            </a:r>
          </a:p>
          <a:p>
            <a:pPr>
              <a:buFont typeface="Arial" charset="0"/>
              <a:buNone/>
            </a:pPr>
            <a:endParaRPr lang="en-US" sz="2000" smtClean="0">
              <a:latin typeface="Times"/>
            </a:endParaRPr>
          </a:p>
          <a:p>
            <a:pPr lvl="1">
              <a:buFontTx/>
              <a:buChar char="•"/>
            </a:pPr>
            <a:r>
              <a:rPr lang="en-US" sz="3200" smtClean="0">
                <a:latin typeface="Times"/>
              </a:rPr>
              <a:t>Buses</a:t>
            </a:r>
            <a:br>
              <a:rPr lang="en-US" sz="3200" smtClean="0">
                <a:latin typeface="Times"/>
              </a:rPr>
            </a:br>
            <a:endParaRPr lang="en-US" sz="2000" smtClean="0">
              <a:latin typeface="Times"/>
            </a:endParaRPr>
          </a:p>
          <a:p>
            <a:pPr lvl="1">
              <a:buFontTx/>
              <a:buChar char="•"/>
            </a:pPr>
            <a:r>
              <a:rPr lang="en-US" sz="3200" smtClean="0">
                <a:latin typeface="Times"/>
              </a:rPr>
              <a:t>Golf Carts</a:t>
            </a:r>
            <a:br>
              <a:rPr lang="en-US" sz="3200" smtClean="0">
                <a:latin typeface="Times"/>
              </a:rPr>
            </a:br>
            <a:endParaRPr lang="en-US" sz="3200" smtClean="0">
              <a:latin typeface="Times"/>
            </a:endParaRPr>
          </a:p>
          <a:p>
            <a:pPr lvl="1">
              <a:buFontTx/>
              <a:buChar char="•"/>
            </a:pPr>
            <a:r>
              <a:rPr lang="en-US" sz="3200" smtClean="0">
                <a:latin typeface="Times"/>
              </a:rPr>
              <a:t>Handicap Van</a:t>
            </a:r>
          </a:p>
          <a:p>
            <a:pPr lvl="1">
              <a:buFontTx/>
              <a:buChar char="•"/>
            </a:pPr>
            <a:endParaRPr lang="en-US" sz="2000" smtClean="0">
              <a:latin typeface="Times"/>
            </a:endParaRPr>
          </a:p>
          <a:p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What can you do…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sz="2400" dirty="0" smtClean="0">
                <a:latin typeface="Times"/>
              </a:rPr>
              <a:t>Find lost classmates. President has a lost list in her packet</a:t>
            </a:r>
          </a:p>
          <a:p>
            <a:pPr lvl="1"/>
            <a:r>
              <a:rPr lang="en-US" sz="2400" dirty="0" smtClean="0">
                <a:latin typeface="Times"/>
              </a:rPr>
              <a:t>Send newsletter this fall with reunion excitement. Check to make sure classmates received the email (double-checking contact info)</a:t>
            </a:r>
          </a:p>
          <a:p>
            <a:r>
              <a:rPr lang="en-US" sz="2400" dirty="0" smtClean="0">
                <a:latin typeface="Times"/>
              </a:rPr>
              <a:t>Return class event form to WCAA by the December 1</a:t>
            </a:r>
            <a:r>
              <a:rPr lang="en-US" sz="2400" baseline="30000" dirty="0" smtClean="0">
                <a:latin typeface="Times"/>
              </a:rPr>
              <a:t>st</a:t>
            </a:r>
            <a:r>
              <a:rPr lang="en-US" sz="2400" dirty="0" smtClean="0">
                <a:latin typeface="Times"/>
              </a:rPr>
              <a:t> deadline</a:t>
            </a:r>
          </a:p>
          <a:p>
            <a:r>
              <a:rPr lang="en-US" sz="2400" dirty="0" smtClean="0">
                <a:latin typeface="Times"/>
              </a:rPr>
              <a:t>Meet deadlines…</a:t>
            </a:r>
          </a:p>
          <a:p>
            <a:r>
              <a:rPr lang="en-US" sz="2400" dirty="0" smtClean="0">
                <a:latin typeface="Times"/>
              </a:rPr>
              <a:t>Educate classmates on Financial Aid availability</a:t>
            </a:r>
          </a:p>
          <a:p>
            <a:r>
              <a:rPr lang="en-US" sz="2400" dirty="0" smtClean="0">
                <a:latin typeface="Times"/>
              </a:rPr>
              <a:t>Educate classmates on WCAA reunion expenses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Financial Aid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Publicize, Publicize, Publicize!!</a:t>
            </a:r>
          </a:p>
          <a:p>
            <a:endParaRPr lang="en-US" sz="2000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Broadcast emails</a:t>
            </a:r>
          </a:p>
          <a:p>
            <a:endParaRPr lang="en-US" sz="2000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Newsletters</a:t>
            </a:r>
          </a:p>
          <a:p>
            <a:endParaRPr lang="en-US" sz="2000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How to set up a financial aid fund</a:t>
            </a:r>
          </a:p>
          <a:p>
            <a:endParaRPr lang="en-US" sz="2000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We are here to help</a:t>
            </a:r>
          </a:p>
          <a:p>
            <a:r>
              <a:rPr lang="en-US" dirty="0" smtClean="0">
                <a:latin typeface="Times"/>
              </a:rPr>
              <a:t>Sample financial aid budgets are in your packets</a:t>
            </a:r>
          </a:p>
          <a:p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www.wellesley.edu/alum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in Registration Fee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Early registration:  $40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Late registration:  $60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WCAA asks classes to include $15 in class fees to cover liquor, decorations, and miscellaneous class needs.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sz="3200" dirty="0" smtClean="0"/>
              <a:t>Suggest adding $10 to Saturday Dinner and $5 to Insignia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600" smtClean="0">
                <a:latin typeface="Times"/>
              </a:rPr>
              <a:t>Reunion Subsidization: </a:t>
            </a:r>
            <a:br>
              <a:rPr lang="en-US" sz="3600" smtClean="0">
                <a:latin typeface="Times"/>
              </a:rPr>
            </a:br>
            <a:r>
              <a:rPr lang="en-US" sz="4000" smtClean="0">
                <a:latin typeface="Times"/>
              </a:rPr>
              <a:t>					</a:t>
            </a:r>
            <a:r>
              <a:rPr lang="en-US" sz="2800" smtClean="0">
                <a:latin typeface="Times"/>
              </a:rPr>
              <a:t>by College and WCAA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5284787"/>
          </a:xfrm>
        </p:spPr>
        <p:txBody>
          <a:bodyPr/>
          <a:lstStyle/>
          <a:p>
            <a:r>
              <a:rPr lang="en-US" sz="2400" dirty="0" smtClean="0">
                <a:latin typeface="Times"/>
              </a:rPr>
              <a:t>WCAA does not make money on Reunion </a:t>
            </a:r>
          </a:p>
          <a:p>
            <a:pPr lvl="1"/>
            <a:r>
              <a:rPr lang="en-US" sz="2400" dirty="0" smtClean="0">
                <a:latin typeface="Times"/>
              </a:rPr>
              <a:t>Union Overtime:		$40K</a:t>
            </a:r>
          </a:p>
          <a:p>
            <a:pPr lvl="1"/>
            <a:r>
              <a:rPr lang="en-US" sz="2400" dirty="0" smtClean="0">
                <a:latin typeface="Times"/>
              </a:rPr>
              <a:t>Tents: 				$25K</a:t>
            </a:r>
          </a:p>
          <a:p>
            <a:pPr lvl="1"/>
            <a:r>
              <a:rPr lang="en-US" sz="2400" dirty="0" smtClean="0">
                <a:latin typeface="Times"/>
              </a:rPr>
              <a:t>Transportation: 			$25K</a:t>
            </a:r>
          </a:p>
          <a:p>
            <a:pPr lvl="1"/>
            <a:r>
              <a:rPr lang="en-US" sz="2400" dirty="0" smtClean="0">
                <a:latin typeface="Times"/>
              </a:rPr>
              <a:t>Student Staffing 		$25K</a:t>
            </a:r>
          </a:p>
          <a:p>
            <a:pPr lvl="1"/>
            <a:r>
              <a:rPr lang="en-US" sz="2400" dirty="0" smtClean="0">
                <a:latin typeface="Times"/>
              </a:rPr>
              <a:t>Security/Parking:		$13K</a:t>
            </a:r>
          </a:p>
          <a:p>
            <a:pPr lvl="1"/>
            <a:r>
              <a:rPr lang="en-US" sz="2400" dirty="0" smtClean="0">
                <a:latin typeface="Times"/>
              </a:rPr>
              <a:t>Reunion promotion:		$20K</a:t>
            </a:r>
          </a:p>
          <a:p>
            <a:pPr lvl="1"/>
            <a:r>
              <a:rPr lang="en-US" sz="2400" dirty="0" smtClean="0">
                <a:latin typeface="Times"/>
              </a:rPr>
              <a:t>Table/Chair Rental: 		$10K</a:t>
            </a:r>
          </a:p>
          <a:p>
            <a:pPr lvl="1"/>
            <a:r>
              <a:rPr lang="en-US" sz="2400" dirty="0" smtClean="0">
                <a:latin typeface="Times"/>
              </a:rPr>
              <a:t>Sound/Lights: 			$10K </a:t>
            </a:r>
          </a:p>
          <a:p>
            <a:pPr lvl="1"/>
            <a:r>
              <a:rPr lang="en-US" sz="2400" dirty="0" smtClean="0">
                <a:latin typeface="Times"/>
              </a:rPr>
              <a:t>Other:				$30K+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Times"/>
              </a:rPr>
              <a:t>	TOTAL				$198K+++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Introductions	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>
                <a:latin typeface="Times"/>
              </a:rPr>
              <a:t>Heather MacLean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>
                <a:latin typeface="Times"/>
              </a:rPr>
              <a:t>	Director of Events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>
                <a:latin typeface="Times"/>
              </a:rPr>
              <a:t>Cindy </a:t>
            </a:r>
            <a:r>
              <a:rPr lang="en-US" dirty="0" err="1" smtClean="0">
                <a:latin typeface="Times"/>
              </a:rPr>
              <a:t>Tashjian</a:t>
            </a:r>
            <a:endParaRPr lang="en-US" dirty="0" smtClean="0">
              <a:latin typeface="Times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>
                <a:latin typeface="Times"/>
              </a:rPr>
              <a:t>	Assistant Director of Events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>
                <a:latin typeface="Times"/>
              </a:rPr>
              <a:t>Reunion Cash Flow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>
                <a:latin typeface="Times"/>
              </a:rPr>
              <a:t>WCAA collects all monies for reunion</a:t>
            </a:r>
          </a:p>
          <a:p>
            <a:r>
              <a:rPr lang="en-US" dirty="0" smtClean="0">
                <a:latin typeface="Times"/>
              </a:rPr>
              <a:t>Early </a:t>
            </a:r>
            <a:r>
              <a:rPr lang="en-US" dirty="0" smtClean="0">
                <a:latin typeface="Times"/>
              </a:rPr>
              <a:t>April – class sent </a:t>
            </a:r>
            <a:r>
              <a:rPr lang="en-US" dirty="0" smtClean="0">
                <a:latin typeface="Times"/>
              </a:rPr>
              <a:t>first advance</a:t>
            </a: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Mid </a:t>
            </a:r>
            <a:r>
              <a:rPr lang="en-US" dirty="0" smtClean="0">
                <a:latin typeface="Times"/>
              </a:rPr>
              <a:t>May – class sent “rest of funds”</a:t>
            </a:r>
          </a:p>
          <a:p>
            <a:pPr lvl="1"/>
            <a:r>
              <a:rPr lang="en-US" dirty="0" smtClean="0">
                <a:latin typeface="Times"/>
              </a:rPr>
              <a:t>Withholding: liquor, financial, misc. expenses</a:t>
            </a:r>
          </a:p>
          <a:p>
            <a:r>
              <a:rPr lang="en-US" dirty="0" smtClean="0">
                <a:latin typeface="Times"/>
              </a:rPr>
              <a:t>Summer – final reconciliation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Don’t Forget…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Registration packets include a WCAA reusable tote bag and a water bottle</a:t>
            </a:r>
          </a:p>
          <a:p>
            <a:r>
              <a:rPr lang="en-US" dirty="0" smtClean="0">
                <a:latin typeface="Times"/>
              </a:rPr>
              <a:t>Irons, clothes hangers, soap, shampoo</a:t>
            </a:r>
          </a:p>
          <a:p>
            <a:r>
              <a:rPr lang="en-US" dirty="0" smtClean="0">
                <a:latin typeface="Times"/>
              </a:rPr>
              <a:t>Your class banner will be in your headquarters box upon arrival </a:t>
            </a:r>
          </a:p>
          <a:p>
            <a:r>
              <a:rPr lang="en-US" dirty="0" smtClean="0">
                <a:latin typeface="Times"/>
              </a:rPr>
              <a:t>The WCAA also provides a corkscrew, bottle opener, scissors, tape, paper, and pens</a:t>
            </a:r>
          </a:p>
          <a:p>
            <a:r>
              <a:rPr lang="en-US" dirty="0" smtClean="0">
                <a:latin typeface="Times"/>
              </a:rPr>
              <a:t>Insignia can be mailed directly to the College (address is in your packet)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>
                <a:latin typeface="Times"/>
              </a:rPr>
              <a:t>Promoting Reunion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>
                <a:latin typeface="Times"/>
              </a:rPr>
              <a:t>WCAA</a:t>
            </a:r>
          </a:p>
          <a:p>
            <a:pPr lvl="1"/>
            <a:r>
              <a:rPr lang="en-US" dirty="0" smtClean="0">
                <a:latin typeface="Times"/>
              </a:rPr>
              <a:t>Save-the-Date” postcard – Late Sept/early October</a:t>
            </a:r>
          </a:p>
          <a:p>
            <a:pPr lvl="1"/>
            <a:r>
              <a:rPr lang="en-US" dirty="0" smtClean="0">
                <a:latin typeface="Times"/>
              </a:rPr>
              <a:t>Online Registration </a:t>
            </a:r>
            <a:r>
              <a:rPr lang="en-US" dirty="0" smtClean="0">
                <a:latin typeface="Times"/>
              </a:rPr>
              <a:t>email – February 1</a:t>
            </a:r>
          </a:p>
          <a:p>
            <a:pPr lvl="1"/>
            <a:r>
              <a:rPr lang="en-US" dirty="0" smtClean="0">
                <a:latin typeface="Times"/>
              </a:rPr>
              <a:t>Reunion promotion mailing – March</a:t>
            </a:r>
          </a:p>
          <a:p>
            <a:pPr lvl="1"/>
            <a:r>
              <a:rPr lang="en-US" dirty="0" smtClean="0">
                <a:latin typeface="Times"/>
              </a:rPr>
              <a:t>On-going emails – Feb-May</a:t>
            </a:r>
          </a:p>
          <a:p>
            <a:r>
              <a:rPr lang="en-US" dirty="0" smtClean="0">
                <a:latin typeface="Times"/>
              </a:rPr>
              <a:t>Class</a:t>
            </a:r>
          </a:p>
          <a:p>
            <a:pPr lvl="1"/>
            <a:r>
              <a:rPr lang="en-US" dirty="0" smtClean="0">
                <a:latin typeface="Times"/>
              </a:rPr>
              <a:t>Newsletters</a:t>
            </a:r>
          </a:p>
          <a:p>
            <a:pPr lvl="1"/>
            <a:r>
              <a:rPr lang="en-US" dirty="0" smtClean="0">
                <a:latin typeface="Times"/>
              </a:rPr>
              <a:t>Emails</a:t>
            </a:r>
          </a:p>
          <a:p>
            <a:pPr lvl="1"/>
            <a:r>
              <a:rPr lang="en-US" dirty="0" smtClean="0">
                <a:latin typeface="Times"/>
              </a:rPr>
              <a:t>Phone calls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4200" smtClean="0">
              <a:latin typeface="Times"/>
            </a:endParaRPr>
          </a:p>
          <a:p>
            <a:pPr>
              <a:buFont typeface="Arial" charset="0"/>
              <a:buNone/>
            </a:pPr>
            <a:endParaRPr lang="en-US" sz="4200" smtClean="0">
              <a:latin typeface="Times"/>
            </a:endParaRPr>
          </a:p>
          <a:p>
            <a:pPr>
              <a:buFont typeface="Arial" charset="0"/>
              <a:buNone/>
            </a:pPr>
            <a:r>
              <a:rPr lang="en-US" sz="4200" smtClean="0">
                <a:latin typeface="Times"/>
              </a:rPr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Reunion Timeline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Reunion Weekend Overview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Roles and Responsibilities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Class Locations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Meals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Handicap Accessibility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Off-Campus Housing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Student Staff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Transportation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Financial Aid/Reunion Expenses</a:t>
            </a:r>
          </a:p>
          <a:p>
            <a:pPr>
              <a:lnSpc>
                <a:spcPct val="80000"/>
              </a:lnSpc>
            </a:pPr>
            <a:r>
              <a:rPr lang="en-US" sz="3000" smtClean="0">
                <a:latin typeface="Times"/>
              </a:rPr>
              <a:t>Promoting Reunion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Reunion 2012 Timeline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1979613" y="1268413"/>
            <a:ext cx="3379787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Fall 2011	</a:t>
            </a: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Dec 2011</a:t>
            </a:r>
            <a:r>
              <a:rPr lang="en-US" sz="2800" dirty="0" smtClean="0">
                <a:latin typeface="Times"/>
              </a:rPr>
              <a:t/>
            </a:r>
            <a:br>
              <a:rPr lang="en-US" sz="2800" dirty="0" smtClean="0">
                <a:latin typeface="Times"/>
              </a:rPr>
            </a:b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Spring 2012	   </a:t>
            </a:r>
            <a:br>
              <a:rPr lang="en-US" sz="2800" dirty="0" smtClean="0">
                <a:latin typeface="Times"/>
              </a:rPr>
            </a:br>
            <a:r>
              <a:rPr lang="en-US" sz="2800" dirty="0" smtClean="0">
                <a:latin typeface="Times"/>
              </a:rPr>
              <a:t/>
            </a:r>
            <a:br>
              <a:rPr lang="en-US" sz="2800" dirty="0" smtClean="0">
                <a:latin typeface="Times"/>
              </a:rPr>
            </a:br>
            <a:r>
              <a:rPr lang="en-US" sz="2800" dirty="0" smtClean="0">
                <a:latin typeface="Times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May 25, 2012	   	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June 1-3, 2012  	</a:t>
            </a:r>
          </a:p>
        </p:txBody>
      </p:sp>
      <p:sp>
        <p:nvSpPr>
          <p:cNvPr id="16389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953000" y="1143000"/>
            <a:ext cx="41910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ALC/Reunion Meeting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 </a:t>
            </a:r>
            <a:r>
              <a:rPr lang="en-US" sz="2800" dirty="0" smtClean="0">
                <a:latin typeface="Times"/>
              </a:rPr>
              <a:t>Planning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Class </a:t>
            </a:r>
            <a:r>
              <a:rPr lang="en-US" sz="2800" dirty="0" smtClean="0">
                <a:latin typeface="Times"/>
              </a:rPr>
              <a:t>Event Form Due</a:t>
            </a:r>
            <a:br>
              <a:rPr lang="en-US" sz="2800" dirty="0" smtClean="0">
                <a:latin typeface="Times"/>
              </a:rPr>
            </a:b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Reunion Planning</a:t>
            </a:r>
            <a:br>
              <a:rPr lang="en-US" sz="2800" dirty="0" smtClean="0">
                <a:latin typeface="Times"/>
              </a:rPr>
            </a:br>
            <a:r>
              <a:rPr lang="en-US" sz="2800" dirty="0" smtClean="0">
                <a:latin typeface="Times"/>
              </a:rPr>
              <a:t/>
            </a:r>
            <a:br>
              <a:rPr lang="en-US" sz="2800" dirty="0" smtClean="0">
                <a:latin typeface="Times"/>
              </a:rPr>
            </a:b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Commencement </a:t>
            </a:r>
            <a:br>
              <a:rPr lang="en-US" sz="2800" dirty="0" smtClean="0">
                <a:latin typeface="Times"/>
              </a:rPr>
            </a:br>
            <a:endParaRPr lang="en-US" sz="2800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"/>
              </a:rPr>
              <a:t>REUNION</a:t>
            </a:r>
            <a:r>
              <a:rPr lang="en-US" sz="2800" dirty="0" smtClean="0">
                <a:latin typeface="Times"/>
              </a:rPr>
              <a:t>!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www.wellesley.edu/alum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Friday, June 1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Residence Hall Decoration/Welcome Table</a:t>
            </a:r>
          </a:p>
          <a:p>
            <a:r>
              <a:rPr lang="en-US" dirty="0" smtClean="0">
                <a:latin typeface="Times"/>
              </a:rPr>
              <a:t>Packet Distribution </a:t>
            </a:r>
          </a:p>
          <a:p>
            <a:r>
              <a:rPr lang="en-US" dirty="0" smtClean="0">
                <a:latin typeface="Times"/>
              </a:rPr>
              <a:t>Central Registration</a:t>
            </a:r>
          </a:p>
          <a:p>
            <a:r>
              <a:rPr lang="en-US" dirty="0" smtClean="0">
                <a:latin typeface="Times"/>
              </a:rPr>
              <a:t>Faculty Lectures/Tours</a:t>
            </a:r>
          </a:p>
          <a:p>
            <a:r>
              <a:rPr lang="en-US" dirty="0" smtClean="0">
                <a:latin typeface="Times"/>
              </a:rPr>
              <a:t>Social Hour</a:t>
            </a:r>
          </a:p>
          <a:p>
            <a:r>
              <a:rPr lang="en-US" dirty="0" err="1" smtClean="0">
                <a:latin typeface="Times"/>
              </a:rPr>
              <a:t>Stepsinging</a:t>
            </a: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Friday Night Class Dinner</a:t>
            </a:r>
          </a:p>
          <a:p>
            <a:r>
              <a:rPr lang="en-US" dirty="0" smtClean="0">
                <a:latin typeface="Times"/>
              </a:rPr>
              <a:t>All-Class Dance Party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www.wellesley.edu/alum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Saturday, June 2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PERA-sponsored morning activities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Breakfast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Class Meeting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Class Programming (optional)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Children’s Activities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Faculty Lectures, Open Houses, Tours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Saturday Lunch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Social Hour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100" dirty="0" smtClean="0"/>
              <a:t>Saturday Dinner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Sunday, June 3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smtClean="0">
                <a:latin typeface="Times"/>
              </a:rPr>
              <a:t>Breakfast</a:t>
            </a:r>
          </a:p>
          <a:p>
            <a:r>
              <a:rPr lang="en-US" smtClean="0">
                <a:latin typeface="Times"/>
              </a:rPr>
              <a:t>Multifaith Worship Service</a:t>
            </a:r>
          </a:p>
          <a:p>
            <a:r>
              <a:rPr lang="en-US" smtClean="0">
                <a:latin typeface="Times"/>
              </a:rPr>
              <a:t>Alumnae Parade</a:t>
            </a:r>
          </a:p>
          <a:p>
            <a:r>
              <a:rPr lang="en-US" smtClean="0">
                <a:latin typeface="Times"/>
              </a:rPr>
              <a:t>Annual Meeting of the Alumnae Association</a:t>
            </a:r>
          </a:p>
          <a:p>
            <a:r>
              <a:rPr lang="en-US" smtClean="0">
                <a:latin typeface="Times"/>
              </a:rPr>
              <a:t>Class Picnic </a:t>
            </a:r>
          </a:p>
          <a:p>
            <a:r>
              <a:rPr lang="en-US" smtClean="0">
                <a:latin typeface="Times"/>
              </a:rPr>
              <a:t>Reunion ends at 4 PM</a:t>
            </a:r>
          </a:p>
          <a:p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Roles and Responsibilities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Reunion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Reunion Treasurer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Residence Hall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Programming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Social Hour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Class Dinner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Sunday Picnic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Insignia Chair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"/>
              </a:rPr>
              <a:t>Parade Marshal</a:t>
            </a:r>
          </a:p>
          <a:p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Assignment of Class Locations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Changes in class locations and challenges with space constraints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Headquarters and meal locations 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Other campus spaces must be requested and approved by the WCAA</a:t>
            </a:r>
            <a:endParaRPr lang="en-US" sz="2800" dirty="0" smtClean="0">
              <a:latin typeface="Times"/>
            </a:endParaRPr>
          </a:p>
          <a:p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CAA2010AL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WCAA2010ALC</Template>
  <TotalTime>793</TotalTime>
  <Words>828</Words>
  <Application>Microsoft Office PowerPoint</Application>
  <PresentationFormat>On-screen Show (4:3)</PresentationFormat>
  <Paragraphs>298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WCAA2010ALC</vt:lpstr>
      <vt:lpstr>Everything You Ever Wanted  To Know About Reunion</vt:lpstr>
      <vt:lpstr>Introductions </vt:lpstr>
      <vt:lpstr>Agenda</vt:lpstr>
      <vt:lpstr>Reunion 2012 Timeline</vt:lpstr>
      <vt:lpstr>Friday, June 1</vt:lpstr>
      <vt:lpstr>Saturday, June 2</vt:lpstr>
      <vt:lpstr>Sunday, June 3</vt:lpstr>
      <vt:lpstr>Roles and Responsibilities</vt:lpstr>
      <vt:lpstr>Assignment of Class Locations</vt:lpstr>
      <vt:lpstr>Class Locations</vt:lpstr>
      <vt:lpstr>WCAA Sponsored Meals</vt:lpstr>
      <vt:lpstr>Handicap Accessibility</vt:lpstr>
      <vt:lpstr>Off-Campus Housing</vt:lpstr>
      <vt:lpstr>Student Staffing</vt:lpstr>
      <vt:lpstr>Transportation</vt:lpstr>
      <vt:lpstr>What can you do…</vt:lpstr>
      <vt:lpstr>Financial Aid</vt:lpstr>
      <vt:lpstr>Change in Registration Fee</vt:lpstr>
      <vt:lpstr>Reunion Subsidization:       by College and WCAA</vt:lpstr>
      <vt:lpstr>Reunion Cash Flow</vt:lpstr>
      <vt:lpstr>Don’t Forget…</vt:lpstr>
      <vt:lpstr>Promoting Reunion</vt:lpstr>
      <vt:lpstr>Slide 23</vt:lpstr>
    </vt:vector>
  </TitlesOfParts>
  <Company>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Ever Wanted  To Know About Reunion</dc:title>
  <dc:creator>htromble</dc:creator>
  <cp:lastModifiedBy>htromble</cp:lastModifiedBy>
  <cp:revision>71</cp:revision>
  <dcterms:created xsi:type="dcterms:W3CDTF">2010-10-07T16:48:21Z</dcterms:created>
  <dcterms:modified xsi:type="dcterms:W3CDTF">2011-10-13T15:31:32Z</dcterms:modified>
</cp:coreProperties>
</file>