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81" r:id="rId3"/>
    <p:sldId id="282" r:id="rId4"/>
    <p:sldId id="283" r:id="rId5"/>
    <p:sldId id="284" r:id="rId6"/>
    <p:sldId id="285" r:id="rId7"/>
    <p:sldId id="286" r:id="rId8"/>
    <p:sldId id="287" r:id="rId9"/>
    <p:sldId id="288" r:id="rId10"/>
    <p:sldId id="289" r:id="rId11"/>
    <p:sldId id="290" r:id="rId12"/>
    <p:sldId id="292" r:id="rId13"/>
    <p:sldId id="291" r:id="rId14"/>
    <p:sldId id="293" r:id="rId15"/>
    <p:sldId id="294" r:id="rId16"/>
    <p:sldId id="296" r:id="rId17"/>
    <p:sldId id="295" r:id="rId18"/>
    <p:sldId id="297" r:id="rId19"/>
    <p:sldId id="298" r:id="rId20"/>
    <p:sldId id="299" r:id="rId21"/>
    <p:sldId id="300" r:id="rId22"/>
    <p:sldId id="301" r:id="rId23"/>
    <p:sldId id="302" r:id="rId24"/>
    <p:sldId id="303" r:id="rId25"/>
    <p:sldId id="304" r:id="rId26"/>
    <p:sldId id="305" r:id="rId27"/>
  </p:sldIdLst>
  <p:sldSz cx="10160000" cy="7620000"/>
  <p:notesSz cx="7010400" cy="92964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89" autoAdjust="0"/>
    <p:restoredTop sz="50935" autoAdjust="0"/>
  </p:normalViewPr>
  <p:slideViewPr>
    <p:cSldViewPr>
      <p:cViewPr>
        <p:scale>
          <a:sx n="90" d="100"/>
          <a:sy n="90" d="100"/>
        </p:scale>
        <p:origin x="-43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712"/>
    </p:cViewPr>
  </p:sorterViewPr>
  <p:notesViewPr>
    <p:cSldViewPr>
      <p:cViewPr>
        <p:scale>
          <a:sx n="90" d="100"/>
          <a:sy n="90" d="100"/>
        </p:scale>
        <p:origin x="-2298" y="-72"/>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t>Wellesley v. Middlebury</a:t>
            </a:r>
            <a:r>
              <a:rPr lang="en-US" baseline="0"/>
              <a:t> Participation:  Classes of 1986-2010</a:t>
            </a:r>
            <a:endParaRPr lang="en-US"/>
          </a:p>
        </c:rich>
      </c:tx>
      <c:layout/>
      <c:overlay val="0"/>
    </c:title>
    <c:autoTitleDeleted val="0"/>
    <c:plotArea>
      <c:layout/>
      <c:barChart>
        <c:barDir val="col"/>
        <c:grouping val="clustered"/>
        <c:varyColors val="0"/>
        <c:ser>
          <c:idx val="0"/>
          <c:order val="0"/>
          <c:tx>
            <c:strRef>
              <c:f>'Final FY11'!$B$48</c:f>
              <c:strCache>
                <c:ptCount val="1"/>
                <c:pt idx="0">
                  <c:v>Middlebury FY11</c:v>
                </c:pt>
              </c:strCache>
            </c:strRef>
          </c:tx>
          <c:spPr>
            <a:solidFill>
              <a:schemeClr val="accent2"/>
            </a:solidFill>
          </c:spPr>
          <c:invertIfNegative val="0"/>
          <c:cat>
            <c:numRef>
              <c:f>'Final FY11'!$A$49:$A$73</c:f>
              <c:numCache>
                <c:formatCode>General</c:formatCode>
                <c:ptCount val="25"/>
                <c:pt idx="0">
                  <c:v>1986</c:v>
                </c:pt>
                <c:pt idx="1">
                  <c:v>1987</c:v>
                </c:pt>
                <c:pt idx="2">
                  <c:v>1988</c:v>
                </c:pt>
                <c:pt idx="3">
                  <c:v>1989</c:v>
                </c:pt>
                <c:pt idx="4">
                  <c:v>1990</c:v>
                </c:pt>
                <c:pt idx="5">
                  <c:v>1991</c:v>
                </c:pt>
                <c:pt idx="6">
                  <c:v>1992</c:v>
                </c:pt>
                <c:pt idx="7">
                  <c:v>1993</c:v>
                </c:pt>
                <c:pt idx="8">
                  <c:v>1994</c:v>
                </c:pt>
                <c:pt idx="9">
                  <c:v>1995</c:v>
                </c:pt>
                <c:pt idx="10">
                  <c:v>1996</c:v>
                </c:pt>
                <c:pt idx="11">
                  <c:v>1997</c:v>
                </c:pt>
                <c:pt idx="12">
                  <c:v>1998</c:v>
                </c:pt>
                <c:pt idx="13">
                  <c:v>1999</c:v>
                </c:pt>
                <c:pt idx="14">
                  <c:v>2000</c:v>
                </c:pt>
                <c:pt idx="15">
                  <c:v>2001</c:v>
                </c:pt>
                <c:pt idx="16">
                  <c:v>2002</c:v>
                </c:pt>
                <c:pt idx="17">
                  <c:v>2003</c:v>
                </c:pt>
                <c:pt idx="18">
                  <c:v>2004</c:v>
                </c:pt>
                <c:pt idx="19">
                  <c:v>2005</c:v>
                </c:pt>
                <c:pt idx="20">
                  <c:v>2006</c:v>
                </c:pt>
                <c:pt idx="21">
                  <c:v>2007</c:v>
                </c:pt>
                <c:pt idx="22">
                  <c:v>2008</c:v>
                </c:pt>
                <c:pt idx="23">
                  <c:v>2009</c:v>
                </c:pt>
                <c:pt idx="24">
                  <c:v>2010</c:v>
                </c:pt>
              </c:numCache>
            </c:numRef>
          </c:cat>
          <c:val>
            <c:numRef>
              <c:f>'Final FY11'!$B$49:$B$73</c:f>
              <c:numCache>
                <c:formatCode>0%</c:formatCode>
                <c:ptCount val="25"/>
                <c:pt idx="0">
                  <c:v>0.57999999999999996</c:v>
                </c:pt>
                <c:pt idx="1">
                  <c:v>0.5</c:v>
                </c:pt>
                <c:pt idx="2">
                  <c:v>0.52</c:v>
                </c:pt>
                <c:pt idx="3">
                  <c:v>0.51</c:v>
                </c:pt>
                <c:pt idx="4">
                  <c:v>0.5</c:v>
                </c:pt>
                <c:pt idx="5">
                  <c:v>0.45</c:v>
                </c:pt>
                <c:pt idx="6">
                  <c:v>0.51</c:v>
                </c:pt>
                <c:pt idx="7">
                  <c:v>0.51</c:v>
                </c:pt>
                <c:pt idx="8">
                  <c:v>0.59</c:v>
                </c:pt>
                <c:pt idx="9">
                  <c:v>0.5</c:v>
                </c:pt>
                <c:pt idx="10">
                  <c:v>0.51</c:v>
                </c:pt>
                <c:pt idx="11">
                  <c:v>0.41</c:v>
                </c:pt>
                <c:pt idx="12">
                  <c:v>0.49</c:v>
                </c:pt>
                <c:pt idx="13">
                  <c:v>0.51</c:v>
                </c:pt>
                <c:pt idx="14">
                  <c:v>0.49</c:v>
                </c:pt>
                <c:pt idx="15">
                  <c:v>0.55000000000000004</c:v>
                </c:pt>
                <c:pt idx="16">
                  <c:v>0.51</c:v>
                </c:pt>
                <c:pt idx="17">
                  <c:v>0.56000000000000005</c:v>
                </c:pt>
                <c:pt idx="18">
                  <c:v>0.5</c:v>
                </c:pt>
                <c:pt idx="19">
                  <c:v>0.53</c:v>
                </c:pt>
                <c:pt idx="20">
                  <c:v>0.62</c:v>
                </c:pt>
                <c:pt idx="21">
                  <c:v>0.56000000000000005</c:v>
                </c:pt>
                <c:pt idx="22">
                  <c:v>0.5</c:v>
                </c:pt>
                <c:pt idx="23">
                  <c:v>0.45</c:v>
                </c:pt>
                <c:pt idx="24">
                  <c:v>0.4</c:v>
                </c:pt>
              </c:numCache>
            </c:numRef>
          </c:val>
        </c:ser>
        <c:ser>
          <c:idx val="1"/>
          <c:order val="1"/>
          <c:tx>
            <c:strRef>
              <c:f>'Final FY11'!$C$48</c:f>
              <c:strCache>
                <c:ptCount val="1"/>
                <c:pt idx="0">
                  <c:v>Wellesley FY11</c:v>
                </c:pt>
              </c:strCache>
            </c:strRef>
          </c:tx>
          <c:spPr>
            <a:solidFill>
              <a:schemeClr val="accent1"/>
            </a:solidFill>
          </c:spPr>
          <c:invertIfNegative val="0"/>
          <c:cat>
            <c:numRef>
              <c:f>'Final FY11'!$A$49:$A$73</c:f>
              <c:numCache>
                <c:formatCode>General</c:formatCode>
                <c:ptCount val="25"/>
                <c:pt idx="0">
                  <c:v>1986</c:v>
                </c:pt>
                <c:pt idx="1">
                  <c:v>1987</c:v>
                </c:pt>
                <c:pt idx="2">
                  <c:v>1988</c:v>
                </c:pt>
                <c:pt idx="3">
                  <c:v>1989</c:v>
                </c:pt>
                <c:pt idx="4">
                  <c:v>1990</c:v>
                </c:pt>
                <c:pt idx="5">
                  <c:v>1991</c:v>
                </c:pt>
                <c:pt idx="6">
                  <c:v>1992</c:v>
                </c:pt>
                <c:pt idx="7">
                  <c:v>1993</c:v>
                </c:pt>
                <c:pt idx="8">
                  <c:v>1994</c:v>
                </c:pt>
                <c:pt idx="9">
                  <c:v>1995</c:v>
                </c:pt>
                <c:pt idx="10">
                  <c:v>1996</c:v>
                </c:pt>
                <c:pt idx="11">
                  <c:v>1997</c:v>
                </c:pt>
                <c:pt idx="12">
                  <c:v>1998</c:v>
                </c:pt>
                <c:pt idx="13">
                  <c:v>1999</c:v>
                </c:pt>
                <c:pt idx="14">
                  <c:v>2000</c:v>
                </c:pt>
                <c:pt idx="15">
                  <c:v>2001</c:v>
                </c:pt>
                <c:pt idx="16">
                  <c:v>2002</c:v>
                </c:pt>
                <c:pt idx="17">
                  <c:v>2003</c:v>
                </c:pt>
                <c:pt idx="18">
                  <c:v>2004</c:v>
                </c:pt>
                <c:pt idx="19">
                  <c:v>2005</c:v>
                </c:pt>
                <c:pt idx="20">
                  <c:v>2006</c:v>
                </c:pt>
                <c:pt idx="21">
                  <c:v>2007</c:v>
                </c:pt>
                <c:pt idx="22">
                  <c:v>2008</c:v>
                </c:pt>
                <c:pt idx="23">
                  <c:v>2009</c:v>
                </c:pt>
                <c:pt idx="24">
                  <c:v>2010</c:v>
                </c:pt>
              </c:numCache>
            </c:numRef>
          </c:cat>
          <c:val>
            <c:numRef>
              <c:f>'Final FY11'!$C$49:$C$73</c:f>
              <c:numCache>
                <c:formatCode>0%</c:formatCode>
                <c:ptCount val="25"/>
                <c:pt idx="0">
                  <c:v>0.41</c:v>
                </c:pt>
                <c:pt idx="1">
                  <c:v>0.34200000000000003</c:v>
                </c:pt>
                <c:pt idx="2">
                  <c:v>0.34799999999999998</c:v>
                </c:pt>
                <c:pt idx="3">
                  <c:v>0.36599999999999999</c:v>
                </c:pt>
                <c:pt idx="4">
                  <c:v>0.35600000000000004</c:v>
                </c:pt>
                <c:pt idx="5">
                  <c:v>0.47499999999999998</c:v>
                </c:pt>
                <c:pt idx="6">
                  <c:v>0.33100000000000002</c:v>
                </c:pt>
                <c:pt idx="7">
                  <c:v>0.31900000000000001</c:v>
                </c:pt>
                <c:pt idx="8">
                  <c:v>0.34899999999999998</c:v>
                </c:pt>
                <c:pt idx="9">
                  <c:v>0.36399999999999999</c:v>
                </c:pt>
                <c:pt idx="10">
                  <c:v>0.40899999999999997</c:v>
                </c:pt>
                <c:pt idx="11">
                  <c:v>0.34799999999999998</c:v>
                </c:pt>
                <c:pt idx="12">
                  <c:v>0.41</c:v>
                </c:pt>
                <c:pt idx="13">
                  <c:v>0.33700000000000002</c:v>
                </c:pt>
                <c:pt idx="14">
                  <c:v>0.33799999999999997</c:v>
                </c:pt>
                <c:pt idx="15">
                  <c:v>0.379</c:v>
                </c:pt>
                <c:pt idx="16">
                  <c:v>0.34600000000000003</c:v>
                </c:pt>
                <c:pt idx="17">
                  <c:v>0.39</c:v>
                </c:pt>
                <c:pt idx="18">
                  <c:v>0.375</c:v>
                </c:pt>
                <c:pt idx="19">
                  <c:v>0.34299999999999997</c:v>
                </c:pt>
                <c:pt idx="20">
                  <c:v>0.38200000000000001</c:v>
                </c:pt>
                <c:pt idx="21">
                  <c:v>0.35700000000000004</c:v>
                </c:pt>
                <c:pt idx="22">
                  <c:v>0.34799999999999998</c:v>
                </c:pt>
                <c:pt idx="23">
                  <c:v>0.43</c:v>
                </c:pt>
                <c:pt idx="24">
                  <c:v>0.35899999999999999</c:v>
                </c:pt>
              </c:numCache>
            </c:numRef>
          </c:val>
        </c:ser>
        <c:dLbls>
          <c:showLegendKey val="0"/>
          <c:showVal val="0"/>
          <c:showCatName val="0"/>
          <c:showSerName val="0"/>
          <c:showPercent val="0"/>
          <c:showBubbleSize val="0"/>
        </c:dLbls>
        <c:gapWidth val="150"/>
        <c:axId val="106764544"/>
        <c:axId val="106766336"/>
      </c:barChart>
      <c:catAx>
        <c:axId val="106764544"/>
        <c:scaling>
          <c:orientation val="minMax"/>
        </c:scaling>
        <c:delete val="0"/>
        <c:axPos val="b"/>
        <c:numFmt formatCode="General" sourceLinked="1"/>
        <c:majorTickMark val="out"/>
        <c:minorTickMark val="none"/>
        <c:tickLblPos val="nextTo"/>
        <c:crossAx val="106766336"/>
        <c:crosses val="autoZero"/>
        <c:auto val="1"/>
        <c:lblAlgn val="ctr"/>
        <c:lblOffset val="100"/>
        <c:noMultiLvlLbl val="0"/>
      </c:catAx>
      <c:valAx>
        <c:axId val="106766336"/>
        <c:scaling>
          <c:orientation val="minMax"/>
        </c:scaling>
        <c:delete val="0"/>
        <c:axPos val="l"/>
        <c:majorGridlines/>
        <c:numFmt formatCode="0%" sourceLinked="1"/>
        <c:majorTickMark val="out"/>
        <c:minorTickMark val="none"/>
        <c:tickLblPos val="nextTo"/>
        <c:crossAx val="106764544"/>
        <c:crosses val="autoZero"/>
        <c:crossBetween val="between"/>
      </c:valAx>
    </c:plotArea>
    <c:legend>
      <c:legendPos val="b"/>
      <c:layout/>
      <c:overlay val="0"/>
    </c:legend>
    <c:plotVisOnly val="1"/>
    <c:dispBlanksAs val="gap"/>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C5711171-B103-BE4A-BE85-05D03D6428AD}" type="datetimeFigureOut">
              <a:rPr lang="en-US" smtClean="0"/>
              <a:t>10/16/2011</a:t>
            </a:fld>
            <a:endParaRPr lang="en-US"/>
          </a:p>
        </p:txBody>
      </p:sp>
      <p:sp>
        <p:nvSpPr>
          <p:cNvPr id="4" name="Footer Placeholder 3"/>
          <p:cNvSpPr>
            <a:spLocks noGrp="1"/>
          </p:cNvSpPr>
          <p:nvPr>
            <p:ph type="ftr" sz="quarter" idx="2"/>
          </p:nvPr>
        </p:nvSpPr>
        <p:spPr>
          <a:xfrm>
            <a:off x="1"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F322AC80-CEE9-944E-B791-C13B754027F0}" type="slidenum">
              <a:rPr lang="en-US" smtClean="0"/>
              <a:t>‹#›</a:t>
            </a:fld>
            <a:endParaRPr lang="en-US"/>
          </a:p>
        </p:txBody>
      </p:sp>
    </p:spTree>
    <p:extLst>
      <p:ext uri="{BB962C8B-B14F-4D97-AF65-F5344CB8AC3E}">
        <p14:creationId xmlns:p14="http://schemas.microsoft.com/office/powerpoint/2010/main" val="2029655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5" name="Rectangle 1"/>
          <p:cNvSpPr>
            <a:spLocks noGrp="1" noChangeArrowheads="1"/>
          </p:cNvSpPr>
          <p:nvPr>
            <p:ph type="hdr" sz="quarter"/>
          </p:nvPr>
        </p:nvSpPr>
        <p:spPr bwMode="auto">
          <a:xfrm>
            <a:off x="1"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endParaRPr lang="en-US"/>
          </a:p>
        </p:txBody>
      </p:sp>
      <p:sp>
        <p:nvSpPr>
          <p:cNvPr id="11266" name="Rectangle 2"/>
          <p:cNvSpPr>
            <a:spLocks noGrp="1" noChangeArrowheads="1"/>
          </p:cNvSpPr>
          <p:nvPr>
            <p:ph type="dt" idx="1"/>
          </p:nvPr>
        </p:nvSpPr>
        <p:spPr bwMode="auto">
          <a:xfrm>
            <a:off x="397256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endParaRPr lang="en-US"/>
          </a:p>
        </p:txBody>
      </p:sp>
      <p:sp>
        <p:nvSpPr>
          <p:cNvPr id="11267" name="Rectangle 3"/>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8" name="Rectangle 4"/>
          <p:cNvSpPr>
            <a:spLocks noGrp="1" noChangeArrowheads="1"/>
          </p:cNvSpPr>
          <p:nvPr>
            <p:ph type="body" sz="quarter" idx="3"/>
          </p:nvPr>
        </p:nvSpPr>
        <p:spPr bwMode="auto">
          <a:xfrm>
            <a:off x="934721" y="4415790"/>
            <a:ext cx="5140960"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269" name="Rectangle 5"/>
          <p:cNvSpPr>
            <a:spLocks noGrp="1" noChangeArrowheads="1"/>
          </p:cNvSpPr>
          <p:nvPr>
            <p:ph type="ftr" sz="quarter" idx="4"/>
          </p:nvPr>
        </p:nvSpPr>
        <p:spPr bwMode="auto">
          <a:xfrm>
            <a:off x="1" y="883158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endParaRPr lang="en-US"/>
          </a:p>
        </p:txBody>
      </p:sp>
      <p:sp>
        <p:nvSpPr>
          <p:cNvPr id="11270" name="Rectangle 6"/>
          <p:cNvSpPr>
            <a:spLocks noGrp="1" noChangeArrowheads="1"/>
          </p:cNvSpPr>
          <p:nvPr>
            <p:ph type="sldNum" sz="quarter" idx="5"/>
          </p:nvPr>
        </p:nvSpPr>
        <p:spPr bwMode="auto">
          <a:xfrm>
            <a:off x="3972560" y="883158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fld id="{CE2824E2-C647-4958-AF57-E48C4E645038}" type="slidenum">
              <a:rPr lang="en-US"/>
              <a:pPr/>
              <a:t>‹#›</a:t>
            </a:fld>
            <a:endParaRPr lang="en-US"/>
          </a:p>
        </p:txBody>
      </p:sp>
    </p:spTree>
    <p:extLst>
      <p:ext uri="{BB962C8B-B14F-4D97-AF65-F5344CB8AC3E}">
        <p14:creationId xmlns:p14="http://schemas.microsoft.com/office/powerpoint/2010/main" val="2638266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Sandy</a:t>
            </a:r>
          </a:p>
          <a:p>
            <a:pPr lvl="0"/>
            <a:r>
              <a:rPr lang="en-US" sz="1600" kern="1200" dirty="0" smtClean="0">
                <a:solidFill>
                  <a:schemeClr val="tx1"/>
                </a:solidFill>
                <a:effectLst/>
              </a:rPr>
              <a:t>Hello everyone.  Thank you all for coming.  </a:t>
            </a:r>
          </a:p>
          <a:p>
            <a:r>
              <a:rPr lang="en-US" sz="1600" kern="1200" dirty="0" smtClean="0">
                <a:solidFill>
                  <a:schemeClr val="tx1"/>
                </a:solidFill>
                <a:effectLst/>
              </a:rPr>
              <a:t> </a:t>
            </a:r>
          </a:p>
          <a:p>
            <a:pPr lvl="0"/>
            <a:r>
              <a:rPr lang="en-US" sz="1600" kern="1200" dirty="0" smtClean="0">
                <a:solidFill>
                  <a:schemeClr val="tx1"/>
                </a:solidFill>
                <a:effectLst/>
              </a:rPr>
              <a:t>My name is Sandy Yeager, Class of 1986, and as the Chair of the Wellesley Fund, I’d like to welcome you to the Alumnae Leadership Council on behalf of the College, the Wellesley Fund Committee, the Office for Resources, and the Wellesley Fund staff. </a:t>
            </a:r>
          </a:p>
          <a:p>
            <a:r>
              <a:rPr lang="en-US" sz="1600" kern="1200" dirty="0" smtClean="0">
                <a:solidFill>
                  <a:schemeClr val="tx1"/>
                </a:solidFill>
                <a:effectLst/>
              </a:rPr>
              <a:t> </a:t>
            </a:r>
          </a:p>
          <a:p>
            <a:pPr lvl="0"/>
            <a:r>
              <a:rPr lang="en-US" sz="1600" kern="1200" dirty="0" smtClean="0">
                <a:solidFill>
                  <a:schemeClr val="tx1"/>
                </a:solidFill>
                <a:effectLst/>
              </a:rPr>
              <a:t>I’m pleased to be joined by </a:t>
            </a:r>
            <a:r>
              <a:rPr lang="en-US" sz="1600" kern="1200" dirty="0" err="1" smtClean="0">
                <a:solidFill>
                  <a:schemeClr val="tx1"/>
                </a:solidFill>
                <a:effectLst/>
              </a:rPr>
              <a:t>Cameran</a:t>
            </a:r>
            <a:r>
              <a:rPr lang="en-US" sz="1600" kern="1200" dirty="0" smtClean="0">
                <a:solidFill>
                  <a:schemeClr val="tx1"/>
                </a:solidFill>
                <a:effectLst/>
              </a:rPr>
              <a:t> Mason ’84, the Vice President for Resources and Public Affairs and Kimberly </a:t>
            </a:r>
            <a:r>
              <a:rPr lang="en-US" sz="1600" kern="1200" dirty="0" err="1" smtClean="0">
                <a:solidFill>
                  <a:schemeClr val="tx1"/>
                </a:solidFill>
                <a:effectLst/>
              </a:rPr>
              <a:t>Hokanson</a:t>
            </a:r>
            <a:r>
              <a:rPr lang="en-US" sz="1600" kern="1200" dirty="0" smtClean="0">
                <a:solidFill>
                  <a:schemeClr val="tx1"/>
                </a:solidFill>
                <a:effectLst/>
              </a:rPr>
              <a:t>, the Director of the Wellesley Fund.</a:t>
            </a:r>
          </a:p>
          <a:p>
            <a:r>
              <a:rPr lang="en-US" sz="1600" kern="1200" dirty="0" smtClean="0">
                <a:solidFill>
                  <a:schemeClr val="tx1"/>
                </a:solidFill>
                <a:effectLst/>
              </a:rPr>
              <a:t> </a:t>
            </a:r>
          </a:p>
          <a:p>
            <a:endParaRPr lang="en-US" dirty="0"/>
          </a:p>
        </p:txBody>
      </p:sp>
      <p:sp>
        <p:nvSpPr>
          <p:cNvPr id="4" name="Slide Number Placeholder 3"/>
          <p:cNvSpPr>
            <a:spLocks noGrp="1"/>
          </p:cNvSpPr>
          <p:nvPr>
            <p:ph type="sldNum" sz="quarter" idx="10"/>
          </p:nvPr>
        </p:nvSpPr>
        <p:spPr/>
        <p:txBody>
          <a:bodyPr/>
          <a:lstStyle/>
          <a:p>
            <a:fld id="{CE2824E2-C647-4958-AF57-E48C4E645038}" type="slidenum">
              <a:rPr lang="en-US" smtClean="0"/>
              <a:pPr/>
              <a:t>1</a:t>
            </a:fld>
            <a:endParaRPr lang="en-US"/>
          </a:p>
        </p:txBody>
      </p:sp>
    </p:spTree>
    <p:extLst>
      <p:ext uri="{BB962C8B-B14F-4D97-AF65-F5344CB8AC3E}">
        <p14:creationId xmlns:p14="http://schemas.microsoft.com/office/powerpoint/2010/main" val="1490054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600" dirty="0" smtClean="0"/>
              <a:t>CAMERAN</a:t>
            </a:r>
          </a:p>
          <a:p>
            <a:endParaRPr lang="en-US" sz="1600" dirty="0" smtClean="0"/>
          </a:p>
          <a:p>
            <a:r>
              <a:rPr lang="en-US" sz="1600" dirty="0" smtClean="0"/>
              <a:t>See notes on slide re: Student Life</a:t>
            </a:r>
          </a:p>
          <a:p>
            <a:endParaRPr lang="en-US" sz="1600"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600" kern="1200" dirty="0" smtClean="0">
                <a:solidFill>
                  <a:schemeClr val="tx1"/>
                </a:solidFill>
                <a:effectLst/>
              </a:rPr>
              <a:t>In addition, unrestricted gifts enable President </a:t>
            </a:r>
            <a:r>
              <a:rPr lang="en-US" sz="1600" kern="1200" dirty="0" err="1" smtClean="0">
                <a:solidFill>
                  <a:schemeClr val="tx1"/>
                </a:solidFill>
                <a:effectLst/>
              </a:rPr>
              <a:t>Bottomly</a:t>
            </a:r>
            <a:r>
              <a:rPr lang="en-US" sz="1600" kern="1200" dirty="0" smtClean="0">
                <a:solidFill>
                  <a:schemeClr val="tx1"/>
                </a:solidFill>
                <a:effectLst/>
              </a:rPr>
              <a:t> to respond to unanticipated needs, programs, projects and opportunities by using these monies where they are needed most or where they will have the greatest impact for the College.</a:t>
            </a:r>
          </a:p>
          <a:p>
            <a:endParaRPr lang="en-US" sz="1600" dirty="0"/>
          </a:p>
        </p:txBody>
      </p:sp>
      <p:sp>
        <p:nvSpPr>
          <p:cNvPr id="4" name="Slide Number Placeholder 3"/>
          <p:cNvSpPr>
            <a:spLocks noGrp="1"/>
          </p:cNvSpPr>
          <p:nvPr>
            <p:ph type="sldNum" sz="quarter" idx="10"/>
          </p:nvPr>
        </p:nvSpPr>
        <p:spPr/>
        <p:txBody>
          <a:bodyPr/>
          <a:lstStyle/>
          <a:p>
            <a:fld id="{CE2824E2-C647-4958-AF57-E48C4E645038}" type="slidenum">
              <a:rPr lang="en-US" smtClean="0"/>
              <a:pPr/>
              <a:t>10</a:t>
            </a:fld>
            <a:endParaRPr lang="en-US"/>
          </a:p>
        </p:txBody>
      </p:sp>
    </p:spTree>
    <p:extLst>
      <p:ext uri="{BB962C8B-B14F-4D97-AF65-F5344CB8AC3E}">
        <p14:creationId xmlns:p14="http://schemas.microsoft.com/office/powerpoint/2010/main" val="2081213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CAMERAN</a:t>
            </a:r>
          </a:p>
          <a:p>
            <a:endParaRPr lang="en-US" sz="1600" dirty="0" smtClean="0"/>
          </a:p>
          <a:p>
            <a:pPr lvl="0"/>
            <a:r>
              <a:rPr lang="en-US" sz="1600" kern="1200" dirty="0" smtClean="0">
                <a:solidFill>
                  <a:schemeClr val="tx1"/>
                </a:solidFill>
                <a:effectLst/>
              </a:rPr>
              <a:t>So, enough of looking back—I’m sure you’re all wondering what our goal is for this year. After much thought and analysis, we have set the Wellesley Fund fundraising goal for Fiscal 2011 at $10.8 million and 48% participation.</a:t>
            </a:r>
          </a:p>
          <a:p>
            <a:r>
              <a:rPr lang="en-US" sz="1600" kern="1200" dirty="0" smtClean="0">
                <a:solidFill>
                  <a:schemeClr val="tx1"/>
                </a:solidFill>
                <a:effectLst/>
              </a:rPr>
              <a:t> </a:t>
            </a:r>
          </a:p>
          <a:p>
            <a:pPr lvl="0"/>
            <a:r>
              <a:rPr lang="en-US" sz="1600" kern="1200" dirty="0" smtClean="0">
                <a:solidFill>
                  <a:schemeClr val="tx1"/>
                </a:solidFill>
                <a:effectLst/>
              </a:rPr>
              <a:t>This is a significant increase in both dollars and donors.  </a:t>
            </a:r>
          </a:p>
          <a:p>
            <a:pPr lvl="0"/>
            <a:endParaRPr lang="en-US" sz="1600" kern="1200" dirty="0" smtClean="0">
              <a:solidFill>
                <a:schemeClr val="tx1"/>
              </a:solidFill>
              <a:effectLst/>
            </a:endParaRPr>
          </a:p>
          <a:p>
            <a:pPr lvl="0"/>
            <a:r>
              <a:rPr lang="en-US" sz="1600" kern="1200" dirty="0" smtClean="0">
                <a:solidFill>
                  <a:schemeClr val="tx1"/>
                </a:solidFill>
                <a:effectLst/>
              </a:rPr>
              <a:t>And now, I’d like us to focus more in depth on two areas:  The Durant Society and Alumnae participation.  First, I’d like to ask Sandy to talk more in-depth about the Durant Society.   </a:t>
            </a:r>
            <a:endParaRPr lang="en-US" sz="1600" dirty="0"/>
          </a:p>
        </p:txBody>
      </p:sp>
      <p:sp>
        <p:nvSpPr>
          <p:cNvPr id="4" name="Slide Number Placeholder 3"/>
          <p:cNvSpPr>
            <a:spLocks noGrp="1"/>
          </p:cNvSpPr>
          <p:nvPr>
            <p:ph type="sldNum" sz="quarter" idx="10"/>
          </p:nvPr>
        </p:nvSpPr>
        <p:spPr/>
        <p:txBody>
          <a:bodyPr/>
          <a:lstStyle/>
          <a:p>
            <a:fld id="{CE2824E2-C647-4958-AF57-E48C4E645038}" type="slidenum">
              <a:rPr lang="en-US" smtClean="0"/>
              <a:pPr/>
              <a:t>11</a:t>
            </a:fld>
            <a:endParaRPr lang="en-US"/>
          </a:p>
        </p:txBody>
      </p:sp>
    </p:spTree>
    <p:extLst>
      <p:ext uri="{BB962C8B-B14F-4D97-AF65-F5344CB8AC3E}">
        <p14:creationId xmlns:p14="http://schemas.microsoft.com/office/powerpoint/2010/main" val="2081213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600" kern="1200" dirty="0" smtClean="0">
                <a:solidFill>
                  <a:schemeClr val="tx1"/>
                </a:solidFill>
                <a:effectLst/>
                <a:latin typeface="Times New Roman" pitchFamily="18" charset="0"/>
                <a:ea typeface="+mn-ea"/>
                <a:cs typeface="+mn-cs"/>
              </a:rPr>
              <a:t>SANDY</a:t>
            </a:r>
          </a:p>
          <a:p>
            <a:pPr lvl="0"/>
            <a:endParaRPr lang="en-US" sz="1600" kern="1200" dirty="0" smtClean="0">
              <a:solidFill>
                <a:schemeClr val="tx1"/>
              </a:solidFill>
              <a:effectLst/>
              <a:latin typeface="Times New Roman" pitchFamily="18" charset="0"/>
              <a:ea typeface="+mn-ea"/>
              <a:cs typeface="+mn-cs"/>
            </a:endParaRPr>
          </a:p>
          <a:p>
            <a:pPr lvl="0"/>
            <a:r>
              <a:rPr lang="en-US" sz="1600" kern="1200" dirty="0" smtClean="0">
                <a:solidFill>
                  <a:schemeClr val="tx1"/>
                </a:solidFill>
                <a:effectLst/>
                <a:latin typeface="Times New Roman" pitchFamily="18" charset="0"/>
                <a:ea typeface="+mn-ea"/>
                <a:cs typeface="+mn-cs"/>
              </a:rPr>
              <a:t>Thank you, </a:t>
            </a:r>
            <a:r>
              <a:rPr lang="en-US" sz="1600" kern="1200" dirty="0" err="1" smtClean="0">
                <a:solidFill>
                  <a:schemeClr val="tx1"/>
                </a:solidFill>
                <a:effectLst/>
                <a:latin typeface="Times New Roman" pitchFamily="18" charset="0"/>
                <a:ea typeface="+mn-ea"/>
                <a:cs typeface="+mn-cs"/>
              </a:rPr>
              <a:t>Cameran</a:t>
            </a:r>
            <a:r>
              <a:rPr lang="en-US" sz="1600" kern="1200" dirty="0" smtClean="0">
                <a:solidFill>
                  <a:schemeClr val="tx1"/>
                </a:solidFill>
                <a:effectLst/>
                <a:latin typeface="Times New Roman" pitchFamily="18" charset="0"/>
                <a:ea typeface="+mn-ea"/>
                <a:cs typeface="+mn-cs"/>
              </a:rPr>
              <a:t>. Right now, I’d like to share a few of the key elements about The Durant Society that many of us already know but are worth repeating</a:t>
            </a:r>
            <a:r>
              <a:rPr lang="en-US" sz="1200" kern="1200" dirty="0" smtClean="0">
                <a:solidFill>
                  <a:schemeClr val="tx1"/>
                </a:solidFill>
                <a:effectLst/>
                <a:latin typeface="Times New Roman" pitchFamily="18" charset="0"/>
                <a:ea typeface="+mn-ea"/>
                <a:cs typeface="+mn-cs"/>
              </a:rPr>
              <a:t>.</a:t>
            </a:r>
            <a:endParaRPr lang="en-US"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CE2824E2-C647-4958-AF57-E48C4E645038}" type="slidenum">
              <a:rPr lang="en-US" smtClean="0"/>
              <a:pPr/>
              <a:t>12</a:t>
            </a:fld>
            <a:endParaRPr lang="en-US"/>
          </a:p>
        </p:txBody>
      </p:sp>
    </p:spTree>
    <p:extLst>
      <p:ext uri="{BB962C8B-B14F-4D97-AF65-F5344CB8AC3E}">
        <p14:creationId xmlns:p14="http://schemas.microsoft.com/office/powerpoint/2010/main" val="1490054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600" kern="1200" dirty="0" smtClean="0">
                <a:solidFill>
                  <a:schemeClr val="tx1"/>
                </a:solidFill>
                <a:effectLst/>
              </a:rPr>
              <a:t>SANDY</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600" kern="1200" dirty="0" smtClean="0">
              <a:solidFill>
                <a:schemeClr val="tx1"/>
              </a:solidFill>
              <a:effectLst/>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600" kern="1200" dirty="0" smtClean="0">
                <a:solidFill>
                  <a:schemeClr val="tx1"/>
                </a:solidFill>
                <a:effectLst/>
              </a:rPr>
              <a:t>The Durant Society is Wellesley’s top donor society for those who make gifts of $2,500 or more in a single year for any purpose (not just The Wellesley Fund). To encourage recent graduates to participate in the Durant Society, we offer discounted membership levels for alumnae 1 to 10 years out.</a:t>
            </a:r>
          </a:p>
          <a:p>
            <a:endParaRPr lang="en-US" sz="1600" dirty="0"/>
          </a:p>
        </p:txBody>
      </p:sp>
      <p:sp>
        <p:nvSpPr>
          <p:cNvPr id="4" name="Slide Number Placeholder 3"/>
          <p:cNvSpPr>
            <a:spLocks noGrp="1"/>
          </p:cNvSpPr>
          <p:nvPr>
            <p:ph type="sldNum" sz="quarter" idx="10"/>
          </p:nvPr>
        </p:nvSpPr>
        <p:spPr/>
        <p:txBody>
          <a:bodyPr/>
          <a:lstStyle/>
          <a:p>
            <a:fld id="{CE2824E2-C647-4958-AF57-E48C4E645038}" type="slidenum">
              <a:rPr lang="en-US" smtClean="0"/>
              <a:pPr/>
              <a:t>13</a:t>
            </a:fld>
            <a:endParaRPr lang="en-US"/>
          </a:p>
        </p:txBody>
      </p:sp>
    </p:spTree>
    <p:extLst>
      <p:ext uri="{BB962C8B-B14F-4D97-AF65-F5344CB8AC3E}">
        <p14:creationId xmlns:p14="http://schemas.microsoft.com/office/powerpoint/2010/main" val="2081213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SANDY</a:t>
            </a:r>
          </a:p>
          <a:p>
            <a:endParaRPr lang="en-US" sz="1600"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600" kern="1200" dirty="0" smtClean="0">
                <a:solidFill>
                  <a:schemeClr val="tx1"/>
                </a:solidFill>
                <a:effectLst/>
              </a:rPr>
              <a:t>As a group, Durant Society members are a powerful philanthropic force! Last year, there were </a:t>
            </a:r>
            <a:r>
              <a:rPr lang="en-US" sz="1600" b="1" kern="1200" dirty="0" smtClean="0">
                <a:solidFill>
                  <a:schemeClr val="tx1"/>
                </a:solidFill>
                <a:effectLst/>
              </a:rPr>
              <a:t>1,358</a:t>
            </a:r>
            <a:r>
              <a:rPr lang="en-US" sz="1600" kern="1200" dirty="0" smtClean="0">
                <a:solidFill>
                  <a:schemeClr val="tx1"/>
                </a:solidFill>
                <a:effectLst/>
              </a:rPr>
              <a:t> Durant Society members whose gifts to all sources totaled more than $18.6 million.  Gifts from more than 940 Durant-level donors to the Wellesley Fund totaled $7.4 million, or 73% of the dollars raised.  </a:t>
            </a:r>
            <a:br>
              <a:rPr lang="en-US" sz="1600" kern="1200" dirty="0" smtClean="0">
                <a:solidFill>
                  <a:schemeClr val="tx1"/>
                </a:solidFill>
                <a:effectLst/>
              </a:rPr>
            </a:br>
            <a:r>
              <a:rPr lang="en-US" sz="1600" kern="1200" dirty="0" smtClean="0">
                <a:solidFill>
                  <a:schemeClr val="tx1"/>
                </a:solidFill>
                <a:effectLst/>
              </a:rPr>
              <a:t/>
            </a:r>
            <a:br>
              <a:rPr lang="en-US" sz="1600" kern="1200" dirty="0" smtClean="0">
                <a:solidFill>
                  <a:schemeClr val="tx1"/>
                </a:solidFill>
                <a:effectLst/>
              </a:rPr>
            </a:br>
            <a:r>
              <a:rPr lang="en-US" sz="1600" kern="1200" dirty="0" smtClean="0">
                <a:solidFill>
                  <a:schemeClr val="tx1"/>
                </a:solidFill>
                <a:effectLst/>
              </a:rPr>
              <a:t>This year, </a:t>
            </a:r>
            <a:r>
              <a:rPr lang="en-US" sz="1600" dirty="0" smtClean="0"/>
              <a:t>for the Wellesley Fund, </a:t>
            </a:r>
            <a:r>
              <a:rPr lang="en-US" sz="1600" kern="1200" dirty="0" smtClean="0">
                <a:solidFill>
                  <a:schemeClr val="tx1"/>
                </a:solidFill>
                <a:effectLst/>
              </a:rPr>
              <a:t>we </a:t>
            </a:r>
            <a:r>
              <a:rPr lang="en-US" sz="1600" kern="1200" dirty="0" smtClean="0">
                <a:solidFill>
                  <a:schemeClr val="tx1"/>
                </a:solidFill>
                <a:effectLst/>
              </a:rPr>
              <a:t>are hoping to increase that to $7.9 million and (DARE I SAY IT?) 1,000 Durant-level donors!</a:t>
            </a:r>
            <a:br>
              <a:rPr lang="en-US" sz="1600" kern="1200" dirty="0" smtClean="0">
                <a:solidFill>
                  <a:schemeClr val="tx1"/>
                </a:solidFill>
                <a:effectLst/>
              </a:rPr>
            </a:br>
            <a:endParaRPr lang="en-US" sz="1600" kern="1200" dirty="0" smtClean="0">
              <a:solidFill>
                <a:schemeClr val="tx1"/>
              </a:solidFill>
              <a:effectLst/>
            </a:endParaRPr>
          </a:p>
          <a:p>
            <a:endParaRPr lang="en-US" sz="1600" dirty="0"/>
          </a:p>
        </p:txBody>
      </p:sp>
      <p:sp>
        <p:nvSpPr>
          <p:cNvPr id="4" name="Slide Number Placeholder 3"/>
          <p:cNvSpPr>
            <a:spLocks noGrp="1"/>
          </p:cNvSpPr>
          <p:nvPr>
            <p:ph type="sldNum" sz="quarter" idx="10"/>
          </p:nvPr>
        </p:nvSpPr>
        <p:spPr/>
        <p:txBody>
          <a:bodyPr/>
          <a:lstStyle/>
          <a:p>
            <a:fld id="{CE2824E2-C647-4958-AF57-E48C4E645038}" type="slidenum">
              <a:rPr lang="en-US" smtClean="0"/>
              <a:pPr/>
              <a:t>14</a:t>
            </a:fld>
            <a:endParaRPr lang="en-US"/>
          </a:p>
        </p:txBody>
      </p:sp>
    </p:spTree>
    <p:extLst>
      <p:ext uri="{BB962C8B-B14F-4D97-AF65-F5344CB8AC3E}">
        <p14:creationId xmlns:p14="http://schemas.microsoft.com/office/powerpoint/2010/main" val="2081213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2931583" cy="2198687"/>
          </a:xfrm>
        </p:spPr>
      </p:sp>
      <p:sp>
        <p:nvSpPr>
          <p:cNvPr id="3" name="Notes Placeholder 2"/>
          <p:cNvSpPr>
            <a:spLocks noGrp="1"/>
          </p:cNvSpPr>
          <p:nvPr>
            <p:ph type="body" idx="1"/>
          </p:nvPr>
        </p:nvSpPr>
        <p:spPr>
          <a:xfrm>
            <a:off x="381000" y="2971800"/>
            <a:ext cx="6324600" cy="5943600"/>
          </a:xfrm>
        </p:spPr>
        <p:txBody>
          <a:bodyPr/>
          <a:lstStyle/>
          <a:p>
            <a:r>
              <a:rPr lang="en-US" sz="1400" dirty="0" smtClean="0"/>
              <a:t>SANDY</a:t>
            </a:r>
          </a:p>
          <a:p>
            <a:endParaRPr lang="en-US" sz="1400" dirty="0" smtClean="0"/>
          </a:p>
          <a:p>
            <a:r>
              <a:rPr lang="en-US" sz="1400" dirty="0" smtClean="0"/>
              <a:t>There are a number of benefits to being a Durant member, which are listed here.</a:t>
            </a:r>
            <a:r>
              <a:rPr lang="en-US" sz="1400" baseline="0" dirty="0" smtClean="0"/>
              <a:t>  We are particularly excited to be offering a series of regional Durant Society events, the first one being an event in New York City on November 17, featuring Professor Pat Berman.</a:t>
            </a:r>
          </a:p>
          <a:p>
            <a:endParaRPr lang="en-US" sz="1400" baseline="0" dirty="0" smtClean="0"/>
          </a:p>
          <a:p>
            <a:pPr lvl="0"/>
            <a:r>
              <a:rPr lang="en-US" sz="1400" kern="1200" dirty="0" smtClean="0">
                <a:solidFill>
                  <a:schemeClr val="tx1"/>
                </a:solidFill>
                <a:effectLst/>
              </a:rPr>
              <a:t>Wellesley is counting on all of the Durant Chairs to help each class reach its Durant goal, as the $10.8 million Wellesley Fund goal is heavily dependent on Durant-level gifts.  A few of last year’s Reunion classes held effective Durant challenges, and I know a number of challenges are in the works for this year’s group of Reunions, as well.</a:t>
            </a:r>
            <a:br>
              <a:rPr lang="en-US" sz="1400" kern="1200" dirty="0" smtClean="0">
                <a:solidFill>
                  <a:schemeClr val="tx1"/>
                </a:solidFill>
                <a:effectLst/>
              </a:rPr>
            </a:br>
            <a:endParaRPr lang="en-US" sz="1400" kern="1200" dirty="0" smtClean="0">
              <a:solidFill>
                <a:schemeClr val="tx1"/>
              </a:solidFill>
              <a:effectLst/>
            </a:endParaRPr>
          </a:p>
          <a:p>
            <a:pPr lvl="0"/>
            <a:r>
              <a:rPr lang="en-US" sz="1400" kern="1200" dirty="0" smtClean="0">
                <a:solidFill>
                  <a:schemeClr val="tx1"/>
                </a:solidFill>
                <a:effectLst/>
              </a:rPr>
              <a:t>Last year’s 10</a:t>
            </a:r>
            <a:r>
              <a:rPr lang="en-US" sz="1400" kern="1200" baseline="30000" dirty="0" smtClean="0">
                <a:solidFill>
                  <a:schemeClr val="tx1"/>
                </a:solidFill>
                <a:effectLst/>
              </a:rPr>
              <a:t>th</a:t>
            </a:r>
            <a:r>
              <a:rPr lang="en-US" sz="1400" kern="1200" dirty="0" smtClean="0">
                <a:solidFill>
                  <a:schemeClr val="tx1"/>
                </a:solidFill>
                <a:effectLst/>
              </a:rPr>
              <a:t> Reunion class of 2001, which challenged members of the class to give $100/month for 10 months to reach the 10</a:t>
            </a:r>
            <a:r>
              <a:rPr lang="en-US" sz="1400" kern="1200" baseline="30000" dirty="0" smtClean="0">
                <a:solidFill>
                  <a:schemeClr val="tx1"/>
                </a:solidFill>
                <a:effectLst/>
              </a:rPr>
              <a:t>th</a:t>
            </a:r>
            <a:r>
              <a:rPr lang="en-US" sz="1400" kern="1200" dirty="0" smtClean="0">
                <a:solidFill>
                  <a:schemeClr val="tx1"/>
                </a:solidFill>
                <a:effectLst/>
              </a:rPr>
              <a:t> reunion Durant minimum of $1,000.  By the end of June, the class had set a new 10</a:t>
            </a:r>
            <a:r>
              <a:rPr lang="en-US" sz="1400" kern="1200" baseline="30000" dirty="0" smtClean="0">
                <a:solidFill>
                  <a:schemeClr val="tx1"/>
                </a:solidFill>
                <a:effectLst/>
              </a:rPr>
              <a:t>th</a:t>
            </a:r>
            <a:r>
              <a:rPr lang="en-US" sz="1400" kern="1200" dirty="0" smtClean="0">
                <a:solidFill>
                  <a:schemeClr val="tx1"/>
                </a:solidFill>
                <a:effectLst/>
              </a:rPr>
              <a:t> reunion record for Durant-level gifts!</a:t>
            </a:r>
            <a:br>
              <a:rPr lang="en-US" sz="1400" kern="1200" dirty="0" smtClean="0">
                <a:solidFill>
                  <a:schemeClr val="tx1"/>
                </a:solidFill>
                <a:effectLst/>
              </a:rPr>
            </a:br>
            <a:r>
              <a:rPr lang="en-US" sz="1400" kern="1200" dirty="0" smtClean="0">
                <a:solidFill>
                  <a:schemeClr val="tx1"/>
                </a:solidFill>
                <a:effectLst/>
              </a:rPr>
              <a:t/>
            </a:r>
            <a:br>
              <a:rPr lang="en-US" sz="1400" kern="1200" dirty="0" smtClean="0">
                <a:solidFill>
                  <a:schemeClr val="tx1"/>
                </a:solidFill>
                <a:effectLst/>
              </a:rPr>
            </a:br>
            <a:r>
              <a:rPr lang="en-US" sz="1400" kern="1200" dirty="0" smtClean="0">
                <a:solidFill>
                  <a:schemeClr val="tx1"/>
                </a:solidFill>
                <a:effectLst/>
              </a:rPr>
              <a:t>The College has made it particularly easy to make monthly payments with the new giving website.  With a monthly gift of $ 277.78, you can make it to the Durant member level by June if you start right now!</a:t>
            </a:r>
            <a:br>
              <a:rPr lang="en-US" sz="1400" kern="1200" dirty="0" smtClean="0">
                <a:solidFill>
                  <a:schemeClr val="tx1"/>
                </a:solidFill>
                <a:effectLst/>
              </a:rPr>
            </a:br>
            <a:endParaRPr lang="en-US" sz="1400" kern="1200" dirty="0" smtClean="0">
              <a:solidFill>
                <a:schemeClr val="tx1"/>
              </a:solidFill>
              <a:effectLst/>
            </a:endParaRPr>
          </a:p>
          <a:p>
            <a:pPr lvl="0"/>
            <a:r>
              <a:rPr lang="en-US" sz="1400" kern="1200" dirty="0" smtClean="0">
                <a:solidFill>
                  <a:schemeClr val="tx1"/>
                </a:solidFill>
                <a:effectLst/>
              </a:rPr>
              <a:t>And with that pitch, I’d like to ask Kimberly </a:t>
            </a:r>
            <a:r>
              <a:rPr lang="en-US" sz="1400" kern="1200" dirty="0" err="1" smtClean="0">
                <a:solidFill>
                  <a:schemeClr val="tx1"/>
                </a:solidFill>
                <a:effectLst/>
              </a:rPr>
              <a:t>Hokanson</a:t>
            </a:r>
            <a:r>
              <a:rPr lang="en-US" sz="1400" kern="1200" dirty="0" smtClean="0">
                <a:solidFill>
                  <a:schemeClr val="tx1"/>
                </a:solidFill>
                <a:effectLst/>
              </a:rPr>
              <a:t> to talk about participation.</a:t>
            </a:r>
          </a:p>
        </p:txBody>
      </p:sp>
      <p:sp>
        <p:nvSpPr>
          <p:cNvPr id="4" name="Slide Number Placeholder 3"/>
          <p:cNvSpPr>
            <a:spLocks noGrp="1"/>
          </p:cNvSpPr>
          <p:nvPr>
            <p:ph type="sldNum" sz="quarter" idx="10"/>
          </p:nvPr>
        </p:nvSpPr>
        <p:spPr/>
        <p:txBody>
          <a:bodyPr/>
          <a:lstStyle/>
          <a:p>
            <a:fld id="{CE2824E2-C647-4958-AF57-E48C4E645038}" type="slidenum">
              <a:rPr lang="en-US" smtClean="0"/>
              <a:pPr/>
              <a:t>15</a:t>
            </a:fld>
            <a:endParaRPr lang="en-US"/>
          </a:p>
        </p:txBody>
      </p:sp>
    </p:spTree>
    <p:extLst>
      <p:ext uri="{BB962C8B-B14F-4D97-AF65-F5344CB8AC3E}">
        <p14:creationId xmlns:p14="http://schemas.microsoft.com/office/powerpoint/2010/main" val="2081213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KIMBERLY</a:t>
            </a:r>
            <a:endParaRPr lang="en-US" dirty="0"/>
          </a:p>
        </p:txBody>
      </p:sp>
      <p:sp>
        <p:nvSpPr>
          <p:cNvPr id="4" name="Slide Number Placeholder 3"/>
          <p:cNvSpPr>
            <a:spLocks noGrp="1"/>
          </p:cNvSpPr>
          <p:nvPr>
            <p:ph type="sldNum" sz="quarter" idx="10"/>
          </p:nvPr>
        </p:nvSpPr>
        <p:spPr/>
        <p:txBody>
          <a:bodyPr/>
          <a:lstStyle/>
          <a:p>
            <a:fld id="{CE2824E2-C647-4958-AF57-E48C4E645038}" type="slidenum">
              <a:rPr lang="en-US" smtClean="0"/>
              <a:pPr/>
              <a:t>16</a:t>
            </a:fld>
            <a:endParaRPr lang="en-US"/>
          </a:p>
        </p:txBody>
      </p:sp>
    </p:spTree>
    <p:extLst>
      <p:ext uri="{BB962C8B-B14F-4D97-AF65-F5344CB8AC3E}">
        <p14:creationId xmlns:p14="http://schemas.microsoft.com/office/powerpoint/2010/main" val="1490054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KIMBERLY</a:t>
            </a:r>
          </a:p>
          <a:p>
            <a:endParaRPr lang="en-US" dirty="0"/>
          </a:p>
        </p:txBody>
      </p:sp>
      <p:sp>
        <p:nvSpPr>
          <p:cNvPr id="4" name="Slide Number Placeholder 3"/>
          <p:cNvSpPr>
            <a:spLocks noGrp="1"/>
          </p:cNvSpPr>
          <p:nvPr>
            <p:ph type="sldNum" sz="quarter" idx="10"/>
          </p:nvPr>
        </p:nvSpPr>
        <p:spPr/>
        <p:txBody>
          <a:bodyPr/>
          <a:lstStyle/>
          <a:p>
            <a:fld id="{CE2824E2-C647-4958-AF57-E48C4E645038}" type="slidenum">
              <a:rPr lang="en-US" smtClean="0"/>
              <a:pPr/>
              <a:t>17</a:t>
            </a:fld>
            <a:endParaRPr lang="en-US"/>
          </a:p>
        </p:txBody>
      </p:sp>
    </p:spTree>
    <p:extLst>
      <p:ext uri="{BB962C8B-B14F-4D97-AF65-F5344CB8AC3E}">
        <p14:creationId xmlns:p14="http://schemas.microsoft.com/office/powerpoint/2010/main" val="2081213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KIMBERLY</a:t>
            </a:r>
          </a:p>
          <a:p>
            <a:endParaRPr lang="en-US" dirty="0"/>
          </a:p>
        </p:txBody>
      </p:sp>
      <p:sp>
        <p:nvSpPr>
          <p:cNvPr id="4" name="Slide Number Placeholder 3"/>
          <p:cNvSpPr>
            <a:spLocks noGrp="1"/>
          </p:cNvSpPr>
          <p:nvPr>
            <p:ph type="sldNum" sz="quarter" idx="10"/>
          </p:nvPr>
        </p:nvSpPr>
        <p:spPr/>
        <p:txBody>
          <a:bodyPr/>
          <a:lstStyle/>
          <a:p>
            <a:fld id="{CE2824E2-C647-4958-AF57-E48C4E645038}" type="slidenum">
              <a:rPr lang="en-US" smtClean="0"/>
              <a:pPr/>
              <a:t>18</a:t>
            </a:fld>
            <a:endParaRPr lang="en-US"/>
          </a:p>
        </p:txBody>
      </p:sp>
    </p:spTree>
    <p:extLst>
      <p:ext uri="{BB962C8B-B14F-4D97-AF65-F5344CB8AC3E}">
        <p14:creationId xmlns:p14="http://schemas.microsoft.com/office/powerpoint/2010/main" val="2081213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KIMBERLY</a:t>
            </a:r>
          </a:p>
          <a:p>
            <a:endParaRPr lang="en-US" dirty="0"/>
          </a:p>
        </p:txBody>
      </p:sp>
      <p:sp>
        <p:nvSpPr>
          <p:cNvPr id="4" name="Slide Number Placeholder 3"/>
          <p:cNvSpPr>
            <a:spLocks noGrp="1"/>
          </p:cNvSpPr>
          <p:nvPr>
            <p:ph type="sldNum" sz="quarter" idx="10"/>
          </p:nvPr>
        </p:nvSpPr>
        <p:spPr/>
        <p:txBody>
          <a:bodyPr/>
          <a:lstStyle/>
          <a:p>
            <a:fld id="{CE2824E2-C647-4958-AF57-E48C4E645038}" type="slidenum">
              <a:rPr lang="en-US" smtClean="0"/>
              <a:pPr/>
              <a:t>19</a:t>
            </a:fld>
            <a:endParaRPr lang="en-US"/>
          </a:p>
        </p:txBody>
      </p:sp>
    </p:spTree>
    <p:extLst>
      <p:ext uri="{BB962C8B-B14F-4D97-AF65-F5344CB8AC3E}">
        <p14:creationId xmlns:p14="http://schemas.microsoft.com/office/powerpoint/2010/main" val="2081213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smtClean="0"/>
              <a:t>Sandy</a:t>
            </a:r>
          </a:p>
          <a:p>
            <a:pPr lvl="0"/>
            <a:r>
              <a:rPr lang="en-US" sz="1600" kern="1200" dirty="0" smtClean="0">
                <a:solidFill>
                  <a:schemeClr val="tx1"/>
                </a:solidFill>
                <a:effectLst/>
              </a:rPr>
              <a:t>A number of members of the Wellesley Fund staff are here today, as well.  Can I ask you all to stand, please?  </a:t>
            </a:r>
          </a:p>
          <a:p>
            <a:r>
              <a:rPr lang="en-US" sz="1600" kern="1200" dirty="0" smtClean="0">
                <a:solidFill>
                  <a:schemeClr val="tx1"/>
                </a:solidFill>
                <a:effectLst/>
              </a:rPr>
              <a:t> </a:t>
            </a:r>
          </a:p>
          <a:p>
            <a:r>
              <a:rPr lang="en-US" sz="1600" kern="1200" dirty="0" smtClean="0">
                <a:solidFill>
                  <a:schemeClr val="tx1"/>
                </a:solidFill>
                <a:effectLst/>
              </a:rPr>
              <a:t> (</a:t>
            </a:r>
            <a:r>
              <a:rPr lang="en-US" sz="1600" i="1" kern="1200" dirty="0" smtClean="0">
                <a:solidFill>
                  <a:schemeClr val="tx1"/>
                </a:solidFill>
                <a:effectLst/>
              </a:rPr>
              <a:t>TWF Staff in attendance will stand, then be seated again</a:t>
            </a:r>
            <a:r>
              <a:rPr lang="en-US" sz="1600" kern="1200" dirty="0" smtClean="0">
                <a:solidFill>
                  <a:schemeClr val="tx1"/>
                </a:solidFill>
                <a:effectLst/>
              </a:rPr>
              <a:t>).  </a:t>
            </a:r>
          </a:p>
          <a:p>
            <a:r>
              <a:rPr lang="en-US" sz="1600" kern="1200" dirty="0" smtClean="0">
                <a:solidFill>
                  <a:schemeClr val="tx1"/>
                </a:solidFill>
                <a:effectLst/>
              </a:rPr>
              <a:t> </a:t>
            </a:r>
          </a:p>
          <a:p>
            <a:r>
              <a:rPr lang="en-US" sz="1600" kern="1200" dirty="0" smtClean="0">
                <a:solidFill>
                  <a:schemeClr val="tx1"/>
                </a:solidFill>
                <a:effectLst/>
              </a:rPr>
              <a:t>Thank you…if you haven’t met your class liaison yet, you will have the opportunity later today or at the Wellesley Fund Office’s “open house” tomorrow morning in Green Hall.</a:t>
            </a:r>
          </a:p>
          <a:p>
            <a:endParaRPr lang="en-US" sz="1600" dirty="0" smtClean="0"/>
          </a:p>
        </p:txBody>
      </p:sp>
      <p:sp>
        <p:nvSpPr>
          <p:cNvPr id="4" name="Slide Number Placeholder 3"/>
          <p:cNvSpPr>
            <a:spLocks noGrp="1"/>
          </p:cNvSpPr>
          <p:nvPr>
            <p:ph type="sldNum" sz="quarter" idx="10"/>
          </p:nvPr>
        </p:nvSpPr>
        <p:spPr/>
        <p:txBody>
          <a:bodyPr/>
          <a:lstStyle/>
          <a:p>
            <a:fld id="{CE2824E2-C647-4958-AF57-E48C4E645038}" type="slidenum">
              <a:rPr lang="en-US" smtClean="0"/>
              <a:pPr/>
              <a:t>2</a:t>
            </a:fld>
            <a:endParaRPr lang="en-US"/>
          </a:p>
        </p:txBody>
      </p:sp>
    </p:spTree>
    <p:extLst>
      <p:ext uri="{BB962C8B-B14F-4D97-AF65-F5344CB8AC3E}">
        <p14:creationId xmlns:p14="http://schemas.microsoft.com/office/powerpoint/2010/main" val="2081213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KIMBERLY</a:t>
            </a:r>
          </a:p>
          <a:p>
            <a:endParaRPr lang="en-US" dirty="0"/>
          </a:p>
        </p:txBody>
      </p:sp>
      <p:sp>
        <p:nvSpPr>
          <p:cNvPr id="4" name="Slide Number Placeholder 3"/>
          <p:cNvSpPr>
            <a:spLocks noGrp="1"/>
          </p:cNvSpPr>
          <p:nvPr>
            <p:ph type="sldNum" sz="quarter" idx="10"/>
          </p:nvPr>
        </p:nvSpPr>
        <p:spPr/>
        <p:txBody>
          <a:bodyPr/>
          <a:lstStyle/>
          <a:p>
            <a:fld id="{CE2824E2-C647-4958-AF57-E48C4E645038}" type="slidenum">
              <a:rPr lang="en-US" smtClean="0"/>
              <a:pPr/>
              <a:t>20</a:t>
            </a:fld>
            <a:endParaRPr lang="en-US"/>
          </a:p>
        </p:txBody>
      </p:sp>
    </p:spTree>
    <p:extLst>
      <p:ext uri="{BB962C8B-B14F-4D97-AF65-F5344CB8AC3E}">
        <p14:creationId xmlns:p14="http://schemas.microsoft.com/office/powerpoint/2010/main" val="20812137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KIMBERLY</a:t>
            </a:r>
          </a:p>
          <a:p>
            <a:endParaRPr lang="en-US" dirty="0"/>
          </a:p>
        </p:txBody>
      </p:sp>
      <p:sp>
        <p:nvSpPr>
          <p:cNvPr id="4" name="Slide Number Placeholder 3"/>
          <p:cNvSpPr>
            <a:spLocks noGrp="1"/>
          </p:cNvSpPr>
          <p:nvPr>
            <p:ph type="sldNum" sz="quarter" idx="10"/>
          </p:nvPr>
        </p:nvSpPr>
        <p:spPr/>
        <p:txBody>
          <a:bodyPr/>
          <a:lstStyle/>
          <a:p>
            <a:fld id="{CE2824E2-C647-4958-AF57-E48C4E645038}" type="slidenum">
              <a:rPr lang="en-US" smtClean="0"/>
              <a:pPr/>
              <a:t>21</a:t>
            </a:fld>
            <a:endParaRPr lang="en-US"/>
          </a:p>
        </p:txBody>
      </p:sp>
    </p:spTree>
    <p:extLst>
      <p:ext uri="{BB962C8B-B14F-4D97-AF65-F5344CB8AC3E}">
        <p14:creationId xmlns:p14="http://schemas.microsoft.com/office/powerpoint/2010/main" val="20812137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KIMBERLY</a:t>
            </a:r>
          </a:p>
          <a:p>
            <a:endParaRPr lang="en-US" dirty="0"/>
          </a:p>
        </p:txBody>
      </p:sp>
      <p:sp>
        <p:nvSpPr>
          <p:cNvPr id="4" name="Slide Number Placeholder 3"/>
          <p:cNvSpPr>
            <a:spLocks noGrp="1"/>
          </p:cNvSpPr>
          <p:nvPr>
            <p:ph type="sldNum" sz="quarter" idx="10"/>
          </p:nvPr>
        </p:nvSpPr>
        <p:spPr/>
        <p:txBody>
          <a:bodyPr/>
          <a:lstStyle/>
          <a:p>
            <a:fld id="{CE2824E2-C647-4958-AF57-E48C4E645038}" type="slidenum">
              <a:rPr lang="en-US" smtClean="0"/>
              <a:pPr/>
              <a:t>22</a:t>
            </a:fld>
            <a:endParaRPr lang="en-US"/>
          </a:p>
        </p:txBody>
      </p:sp>
    </p:spTree>
    <p:extLst>
      <p:ext uri="{BB962C8B-B14F-4D97-AF65-F5344CB8AC3E}">
        <p14:creationId xmlns:p14="http://schemas.microsoft.com/office/powerpoint/2010/main" val="2081213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KIMBERLY</a:t>
            </a:r>
          </a:p>
          <a:p>
            <a:endParaRPr lang="en-US" dirty="0"/>
          </a:p>
        </p:txBody>
      </p:sp>
      <p:sp>
        <p:nvSpPr>
          <p:cNvPr id="4" name="Slide Number Placeholder 3"/>
          <p:cNvSpPr>
            <a:spLocks noGrp="1"/>
          </p:cNvSpPr>
          <p:nvPr>
            <p:ph type="sldNum" sz="quarter" idx="10"/>
          </p:nvPr>
        </p:nvSpPr>
        <p:spPr/>
        <p:txBody>
          <a:bodyPr/>
          <a:lstStyle/>
          <a:p>
            <a:fld id="{CE2824E2-C647-4958-AF57-E48C4E645038}" type="slidenum">
              <a:rPr lang="en-US" smtClean="0"/>
              <a:pPr/>
              <a:t>23</a:t>
            </a:fld>
            <a:endParaRPr lang="en-US"/>
          </a:p>
        </p:txBody>
      </p:sp>
    </p:spTree>
    <p:extLst>
      <p:ext uri="{BB962C8B-B14F-4D97-AF65-F5344CB8AC3E}">
        <p14:creationId xmlns:p14="http://schemas.microsoft.com/office/powerpoint/2010/main" val="2081213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KIMBERLY</a:t>
            </a:r>
          </a:p>
          <a:p>
            <a:endParaRPr lang="en-US" dirty="0"/>
          </a:p>
        </p:txBody>
      </p:sp>
      <p:sp>
        <p:nvSpPr>
          <p:cNvPr id="4" name="Slide Number Placeholder 3"/>
          <p:cNvSpPr>
            <a:spLocks noGrp="1"/>
          </p:cNvSpPr>
          <p:nvPr>
            <p:ph type="sldNum" sz="quarter" idx="10"/>
          </p:nvPr>
        </p:nvSpPr>
        <p:spPr/>
        <p:txBody>
          <a:bodyPr/>
          <a:lstStyle/>
          <a:p>
            <a:fld id="{CE2824E2-C647-4958-AF57-E48C4E645038}" type="slidenum">
              <a:rPr lang="en-US" smtClean="0"/>
              <a:pPr/>
              <a:t>24</a:t>
            </a:fld>
            <a:endParaRPr lang="en-US"/>
          </a:p>
        </p:txBody>
      </p:sp>
    </p:spTree>
    <p:extLst>
      <p:ext uri="{BB962C8B-B14F-4D97-AF65-F5344CB8AC3E}">
        <p14:creationId xmlns:p14="http://schemas.microsoft.com/office/powerpoint/2010/main" val="20812137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KIMBERLY</a:t>
            </a:r>
          </a:p>
          <a:p>
            <a:endParaRPr lang="en-US" dirty="0"/>
          </a:p>
        </p:txBody>
      </p:sp>
      <p:sp>
        <p:nvSpPr>
          <p:cNvPr id="4" name="Slide Number Placeholder 3"/>
          <p:cNvSpPr>
            <a:spLocks noGrp="1"/>
          </p:cNvSpPr>
          <p:nvPr>
            <p:ph type="sldNum" sz="quarter" idx="10"/>
          </p:nvPr>
        </p:nvSpPr>
        <p:spPr/>
        <p:txBody>
          <a:bodyPr/>
          <a:lstStyle/>
          <a:p>
            <a:fld id="{CE2824E2-C647-4958-AF57-E48C4E645038}" type="slidenum">
              <a:rPr lang="en-US" smtClean="0"/>
              <a:pPr/>
              <a:t>25</a:t>
            </a:fld>
            <a:endParaRPr lang="en-US"/>
          </a:p>
        </p:txBody>
      </p:sp>
    </p:spTree>
    <p:extLst>
      <p:ext uri="{BB962C8B-B14F-4D97-AF65-F5344CB8AC3E}">
        <p14:creationId xmlns:p14="http://schemas.microsoft.com/office/powerpoint/2010/main" val="20812137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KIMBERLY</a:t>
            </a:r>
          </a:p>
          <a:p>
            <a:endParaRPr lang="en-US" dirty="0"/>
          </a:p>
        </p:txBody>
      </p:sp>
      <p:sp>
        <p:nvSpPr>
          <p:cNvPr id="4" name="Slide Number Placeholder 3"/>
          <p:cNvSpPr>
            <a:spLocks noGrp="1"/>
          </p:cNvSpPr>
          <p:nvPr>
            <p:ph type="sldNum" sz="quarter" idx="10"/>
          </p:nvPr>
        </p:nvSpPr>
        <p:spPr/>
        <p:txBody>
          <a:bodyPr/>
          <a:lstStyle/>
          <a:p>
            <a:fld id="{CE2824E2-C647-4958-AF57-E48C4E645038}" type="slidenum">
              <a:rPr lang="en-US" smtClean="0"/>
              <a:pPr/>
              <a:t>26</a:t>
            </a:fld>
            <a:endParaRPr lang="en-US"/>
          </a:p>
        </p:txBody>
      </p:sp>
    </p:spTree>
    <p:extLst>
      <p:ext uri="{BB962C8B-B14F-4D97-AF65-F5344CB8AC3E}">
        <p14:creationId xmlns:p14="http://schemas.microsoft.com/office/powerpoint/2010/main" val="2081213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2552700" cy="1914525"/>
          </a:xfrm>
        </p:spPr>
      </p:sp>
      <p:sp>
        <p:nvSpPr>
          <p:cNvPr id="3" name="Notes Placeholder 2"/>
          <p:cNvSpPr>
            <a:spLocks noGrp="1"/>
          </p:cNvSpPr>
          <p:nvPr>
            <p:ph type="body" idx="1"/>
          </p:nvPr>
        </p:nvSpPr>
        <p:spPr>
          <a:xfrm>
            <a:off x="381000" y="2514600"/>
            <a:ext cx="6400800" cy="6324600"/>
          </a:xfrm>
        </p:spPr>
        <p:txBody>
          <a:bodyPr/>
          <a:lstStyle/>
          <a:p>
            <a:r>
              <a:rPr lang="en-US" dirty="0" smtClean="0"/>
              <a:t>SANDY</a:t>
            </a:r>
          </a:p>
          <a:p>
            <a:endParaRPr lang="en-US" dirty="0" smtClean="0"/>
          </a:p>
          <a:p>
            <a:pPr lvl="0"/>
            <a:r>
              <a:rPr lang="en-US" sz="1400" kern="1200" dirty="0" smtClean="0">
                <a:solidFill>
                  <a:schemeClr val="tx1"/>
                </a:solidFill>
                <a:effectLst/>
              </a:rPr>
              <a:t>Our goals this afternoon are threefold:</a:t>
            </a:r>
            <a:br>
              <a:rPr lang="en-US" sz="1400" kern="1200" dirty="0" smtClean="0">
                <a:solidFill>
                  <a:schemeClr val="tx1"/>
                </a:solidFill>
                <a:effectLst/>
              </a:rPr>
            </a:br>
            <a:r>
              <a:rPr lang="en-US" sz="1400" kern="1200" dirty="0" smtClean="0">
                <a:solidFill>
                  <a:schemeClr val="tx1"/>
                </a:solidFill>
                <a:effectLst/>
              </a:rPr>
              <a:t>-- to bring you up to speed on the College’s fundraising goals for the year;</a:t>
            </a:r>
            <a:br>
              <a:rPr lang="en-US" sz="1400" kern="1200" dirty="0" smtClean="0">
                <a:solidFill>
                  <a:schemeClr val="tx1"/>
                </a:solidFill>
                <a:effectLst/>
              </a:rPr>
            </a:br>
            <a:r>
              <a:rPr lang="en-US" sz="1400" kern="1200" dirty="0" smtClean="0">
                <a:solidFill>
                  <a:schemeClr val="tx1"/>
                </a:solidFill>
                <a:effectLst/>
              </a:rPr>
              <a:t>-- to provide you with some background on why The Wellesley Fund is so important;</a:t>
            </a:r>
            <a:br>
              <a:rPr lang="en-US" sz="1400" kern="1200" dirty="0" smtClean="0">
                <a:solidFill>
                  <a:schemeClr val="tx1"/>
                </a:solidFill>
                <a:effectLst/>
              </a:rPr>
            </a:br>
            <a:r>
              <a:rPr lang="en-US" sz="1400" kern="1200" dirty="0" smtClean="0">
                <a:solidFill>
                  <a:schemeClr val="tx1"/>
                </a:solidFill>
                <a:effectLst/>
              </a:rPr>
              <a:t>-- and to talk about your role in making the year a success.</a:t>
            </a:r>
          </a:p>
          <a:p>
            <a:r>
              <a:rPr lang="en-US" sz="1400" kern="1200" dirty="0" smtClean="0">
                <a:solidFill>
                  <a:schemeClr val="tx1"/>
                </a:solidFill>
                <a:effectLst/>
              </a:rPr>
              <a:t> </a:t>
            </a:r>
          </a:p>
          <a:p>
            <a:pPr lvl="0"/>
            <a:r>
              <a:rPr lang="en-US" sz="1400" kern="1200" dirty="0" smtClean="0">
                <a:solidFill>
                  <a:schemeClr val="tx1"/>
                </a:solidFill>
                <a:effectLst/>
              </a:rPr>
              <a:t>We will have time at the end of this session for Questions and Answers, and will then move into a session on Making the Ask, which we hope will give you some tools to make your own asks successful.  But before we get into all that, I want to say </a:t>
            </a:r>
            <a:r>
              <a:rPr lang="en-US" sz="1400" b="1" kern="1200" dirty="0" smtClean="0">
                <a:solidFill>
                  <a:schemeClr val="tx1"/>
                </a:solidFill>
                <a:effectLst/>
              </a:rPr>
              <a:t>Thank You</a:t>
            </a:r>
            <a:r>
              <a:rPr lang="en-US" sz="1400" kern="1200" dirty="0" smtClean="0">
                <a:solidFill>
                  <a:schemeClr val="tx1"/>
                </a:solidFill>
                <a:effectLst/>
              </a:rPr>
              <a:t> for all that you have done and will do in the coming year for Wellesley.  </a:t>
            </a:r>
            <a:br>
              <a:rPr lang="en-US" sz="1400" kern="1200" dirty="0" smtClean="0">
                <a:solidFill>
                  <a:schemeClr val="tx1"/>
                </a:solidFill>
                <a:effectLst/>
              </a:rPr>
            </a:br>
            <a:endParaRPr lang="en-US" sz="1400" kern="1200" dirty="0" smtClean="0">
              <a:solidFill>
                <a:schemeClr val="tx1"/>
              </a:solidFill>
              <a:effectLst/>
            </a:endParaRPr>
          </a:p>
          <a:p>
            <a:pPr lvl="0"/>
            <a:r>
              <a:rPr lang="en-US" sz="1400" kern="1200" dirty="0" smtClean="0">
                <a:solidFill>
                  <a:schemeClr val="tx1"/>
                </a:solidFill>
                <a:effectLst/>
              </a:rPr>
              <a:t>As volunteers, each of us has agreed to devote a significant amount of time to keeping Wellesley strong by reaching out to classmates and fellow alumnae to seek their financial support.  This is important work, and we recognize that you could choose to spend your time in other ways.  We are grateful that you are choosing to make Wellesley a priority—the College couldn’t do what needs to be done without you, and I want to thank you all for making this important commitment.</a:t>
            </a:r>
          </a:p>
          <a:p>
            <a:r>
              <a:rPr lang="en-US" sz="1400" kern="1200" dirty="0" smtClean="0">
                <a:solidFill>
                  <a:schemeClr val="tx1"/>
                </a:solidFill>
                <a:effectLst/>
              </a:rPr>
              <a:t> </a:t>
            </a:r>
          </a:p>
          <a:p>
            <a:pPr lvl="0"/>
            <a:r>
              <a:rPr lang="en-US" sz="1400" kern="1200" dirty="0" smtClean="0">
                <a:solidFill>
                  <a:schemeClr val="tx1"/>
                </a:solidFill>
                <a:effectLst/>
              </a:rPr>
              <a:t>I would be remiss if I didn’t also remind you to be sure to make your own commitment to Wellesley this weekend, if you haven’t done so already.  Your ongoing support of the College is much appreciated, and you will find it easier to approach others to give if you can ask them to </a:t>
            </a:r>
            <a:r>
              <a:rPr lang="en-US" sz="1400" b="1" kern="1200" dirty="0" smtClean="0">
                <a:solidFill>
                  <a:schemeClr val="tx1"/>
                </a:solidFill>
                <a:effectLst/>
              </a:rPr>
              <a:t>join you</a:t>
            </a:r>
            <a:r>
              <a:rPr lang="en-US" sz="1400" kern="1200" dirty="0" smtClean="0">
                <a:solidFill>
                  <a:schemeClr val="tx1"/>
                </a:solidFill>
                <a:effectLst/>
              </a:rPr>
              <a:t> in making a gift this year to Wellesley.  But more about </a:t>
            </a:r>
            <a:r>
              <a:rPr lang="en-US" sz="1400" b="1" kern="1200" dirty="0" smtClean="0">
                <a:solidFill>
                  <a:schemeClr val="tx1"/>
                </a:solidFill>
                <a:effectLst/>
              </a:rPr>
              <a:t>Making the Ask</a:t>
            </a:r>
            <a:r>
              <a:rPr lang="en-US" sz="1400" kern="1200" dirty="0" smtClean="0">
                <a:solidFill>
                  <a:schemeClr val="tx1"/>
                </a:solidFill>
                <a:effectLst/>
              </a:rPr>
              <a:t> later this afternoon.   </a:t>
            </a:r>
          </a:p>
          <a:p>
            <a:r>
              <a:rPr lang="en-US" sz="1400" kern="1200" dirty="0" smtClean="0">
                <a:solidFill>
                  <a:schemeClr val="tx1"/>
                </a:solidFill>
                <a:effectLst/>
              </a:rPr>
              <a:t> </a:t>
            </a:r>
          </a:p>
          <a:p>
            <a:r>
              <a:rPr lang="en-US" sz="1400" kern="1200" dirty="0" smtClean="0">
                <a:solidFill>
                  <a:schemeClr val="tx1"/>
                </a:solidFill>
                <a:effectLst/>
              </a:rPr>
              <a:t>Now, I’d like to ask </a:t>
            </a:r>
            <a:r>
              <a:rPr lang="en-US" sz="1400" kern="1200" dirty="0" err="1" smtClean="0">
                <a:solidFill>
                  <a:schemeClr val="tx1"/>
                </a:solidFill>
                <a:effectLst/>
              </a:rPr>
              <a:t>Cameran</a:t>
            </a:r>
            <a:r>
              <a:rPr lang="en-US" sz="1400" kern="1200" dirty="0" smtClean="0">
                <a:solidFill>
                  <a:schemeClr val="tx1"/>
                </a:solidFill>
                <a:effectLst/>
              </a:rPr>
              <a:t> Mason to talk about our results from last year and present our goals for this fiscal year.</a:t>
            </a:r>
            <a:endParaRPr lang="en-US" sz="1400" dirty="0" smtClean="0"/>
          </a:p>
          <a:p>
            <a:endParaRPr lang="en-US" dirty="0"/>
          </a:p>
        </p:txBody>
      </p:sp>
      <p:sp>
        <p:nvSpPr>
          <p:cNvPr id="4" name="Slide Number Placeholder 3"/>
          <p:cNvSpPr>
            <a:spLocks noGrp="1"/>
          </p:cNvSpPr>
          <p:nvPr>
            <p:ph type="sldNum" sz="quarter" idx="10"/>
          </p:nvPr>
        </p:nvSpPr>
        <p:spPr/>
        <p:txBody>
          <a:bodyPr/>
          <a:lstStyle/>
          <a:p>
            <a:fld id="{CE2824E2-C647-4958-AF57-E48C4E645038}" type="slidenum">
              <a:rPr lang="en-US" smtClean="0"/>
              <a:pPr/>
              <a:t>3</a:t>
            </a:fld>
            <a:endParaRPr lang="en-US"/>
          </a:p>
        </p:txBody>
      </p:sp>
    </p:spTree>
    <p:extLst>
      <p:ext uri="{BB962C8B-B14F-4D97-AF65-F5344CB8AC3E}">
        <p14:creationId xmlns:p14="http://schemas.microsoft.com/office/powerpoint/2010/main" val="1490054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600" kern="1200" dirty="0" err="1" smtClean="0">
                <a:solidFill>
                  <a:schemeClr val="tx1"/>
                </a:solidFill>
                <a:effectLst/>
                <a:latin typeface="Times New Roman" pitchFamily="18" charset="0"/>
                <a:ea typeface="+mn-ea"/>
                <a:cs typeface="+mn-cs"/>
              </a:rPr>
              <a:t>Cameran</a:t>
            </a:r>
            <a:endParaRPr lang="en-US" sz="1600" kern="1200" dirty="0" smtClean="0">
              <a:solidFill>
                <a:schemeClr val="tx1"/>
              </a:solidFill>
              <a:effectLst/>
              <a:latin typeface="Times New Roman" pitchFamily="18" charset="0"/>
              <a:ea typeface="+mn-ea"/>
              <a:cs typeface="+mn-cs"/>
            </a:endParaRPr>
          </a:p>
          <a:p>
            <a:pPr lvl="0"/>
            <a:endParaRPr lang="en-US" sz="1600" kern="1200" dirty="0" smtClean="0">
              <a:solidFill>
                <a:schemeClr val="tx1"/>
              </a:solidFill>
              <a:effectLst/>
              <a:latin typeface="Times New Roman" pitchFamily="18" charset="0"/>
              <a:ea typeface="+mn-ea"/>
              <a:cs typeface="+mn-cs"/>
            </a:endParaRPr>
          </a:p>
          <a:p>
            <a:pPr lvl="0"/>
            <a:r>
              <a:rPr lang="en-US" sz="1600" kern="1200" dirty="0" smtClean="0">
                <a:solidFill>
                  <a:schemeClr val="tx1"/>
                </a:solidFill>
                <a:effectLst/>
                <a:latin typeface="Times New Roman" pitchFamily="18" charset="0"/>
                <a:ea typeface="+mn-ea"/>
                <a:cs typeface="+mn-cs"/>
              </a:rPr>
              <a:t>Thank you, Sandy.  The Wellesley Fund is and has always been a proud and robust tradition that Wellesley’s alumnae have supported generously and upon which the College relies. As I’m sure you all know by now, the Wellesley Fund total exceeded $10 million again last year—including more than $7.4 million in gifts from 942 Durant-Level donors—and participation increased to 46.6%—thanks in large part to the work of dedicated volunteers like you. </a:t>
            </a:r>
            <a:endParaRPr lang="en-US" sz="16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CE2824E2-C647-4958-AF57-E48C4E645038}" type="slidenum">
              <a:rPr lang="en-US" smtClean="0"/>
              <a:pPr/>
              <a:t>4</a:t>
            </a:fld>
            <a:endParaRPr lang="en-US"/>
          </a:p>
        </p:txBody>
      </p:sp>
    </p:spTree>
    <p:extLst>
      <p:ext uri="{BB962C8B-B14F-4D97-AF65-F5344CB8AC3E}">
        <p14:creationId xmlns:p14="http://schemas.microsoft.com/office/powerpoint/2010/main" val="2081213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err="1" smtClean="0"/>
              <a:t>Cameran</a:t>
            </a:r>
            <a:endParaRPr lang="en-US" sz="1600" dirty="0" smtClean="0"/>
          </a:p>
          <a:p>
            <a:endParaRPr lang="en-US" sz="1600" dirty="0" smtClean="0"/>
          </a:p>
          <a:p>
            <a:pPr lvl="0"/>
            <a:r>
              <a:rPr lang="en-US" sz="1600" kern="1200" dirty="0" smtClean="0">
                <a:solidFill>
                  <a:schemeClr val="tx1"/>
                </a:solidFill>
                <a:effectLst/>
              </a:rPr>
              <a:t>Over the past few years the economic landscape for colleges and universities nationwide has been extraordinarily difficult, and we are no exception.  In FY10, our operating expenses totaled $228,319,000.</a:t>
            </a:r>
            <a:r>
              <a:rPr lang="en-US" sz="1600" kern="1200" baseline="0" dirty="0" smtClean="0">
                <a:solidFill>
                  <a:schemeClr val="tx1"/>
                </a:solidFill>
                <a:effectLst/>
              </a:rPr>
              <a:t>  </a:t>
            </a:r>
            <a:r>
              <a:rPr lang="en-US" sz="1600" kern="1200" dirty="0" smtClean="0">
                <a:solidFill>
                  <a:schemeClr val="tx1"/>
                </a:solidFill>
                <a:effectLst/>
              </a:rPr>
              <a:t>Note that 72% of expenditures are devoted directly to students and their education.</a:t>
            </a:r>
          </a:p>
          <a:p>
            <a:r>
              <a:rPr lang="en-US" sz="1600" kern="1200" dirty="0" smtClean="0">
                <a:solidFill>
                  <a:schemeClr val="tx1"/>
                </a:solidFill>
                <a:effectLst/>
              </a:rPr>
              <a:t> </a:t>
            </a:r>
          </a:p>
          <a:p>
            <a:endParaRPr lang="en-US" sz="1600" dirty="0"/>
          </a:p>
        </p:txBody>
      </p:sp>
      <p:sp>
        <p:nvSpPr>
          <p:cNvPr id="4" name="Slide Number Placeholder 3"/>
          <p:cNvSpPr>
            <a:spLocks noGrp="1"/>
          </p:cNvSpPr>
          <p:nvPr>
            <p:ph type="sldNum" sz="quarter" idx="10"/>
          </p:nvPr>
        </p:nvSpPr>
        <p:spPr/>
        <p:txBody>
          <a:bodyPr/>
          <a:lstStyle/>
          <a:p>
            <a:fld id="{CE2824E2-C647-4958-AF57-E48C4E645038}" type="slidenum">
              <a:rPr lang="en-US" smtClean="0"/>
              <a:pPr/>
              <a:t>5</a:t>
            </a:fld>
            <a:endParaRPr lang="en-US"/>
          </a:p>
        </p:txBody>
      </p:sp>
    </p:spTree>
    <p:extLst>
      <p:ext uri="{BB962C8B-B14F-4D97-AF65-F5344CB8AC3E}">
        <p14:creationId xmlns:p14="http://schemas.microsoft.com/office/powerpoint/2010/main" val="2081213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600" kern="1200" dirty="0" smtClean="0">
                <a:solidFill>
                  <a:schemeClr val="tx1"/>
                </a:solidFill>
                <a:effectLst/>
              </a:rPr>
              <a:t>CAMERAN</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600" kern="1200" dirty="0" smtClean="0">
              <a:solidFill>
                <a:schemeClr val="tx1"/>
              </a:solidFill>
              <a:effectLst/>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600" kern="1200" dirty="0" smtClean="0">
                <a:solidFill>
                  <a:schemeClr val="tx1"/>
                </a:solidFill>
                <a:effectLst/>
              </a:rPr>
              <a:t>Wellesley, like nearly all of her peer schools, depends primarily on 3 revenue sources to cover operating costs  SLIDE (“FY10: Revenue Sources”):  tuition, endowment income, and gifts.  In FY10, spendable gifts totaled $21.2 million and helped cover 9 percent of the College’s operating budget.  (</a:t>
            </a:r>
            <a:r>
              <a:rPr lang="en-US" sz="1600" i="1" kern="1200" dirty="0" smtClean="0">
                <a:solidFill>
                  <a:schemeClr val="tx1"/>
                </a:solidFill>
                <a:effectLst/>
              </a:rPr>
              <a:t>Note:  the total gifts raised that year equaled $29.9 million, but a portion of that went into the endowment and is not spendable</a:t>
            </a:r>
            <a:r>
              <a:rPr lang="en-US" sz="1600" kern="1200" dirty="0" smtClean="0">
                <a:solidFill>
                  <a:schemeClr val="tx1"/>
                </a:solidFill>
                <a:effectLst/>
              </a:rPr>
              <a:t>.)</a:t>
            </a:r>
            <a:br>
              <a:rPr lang="en-US" sz="1600" kern="1200" dirty="0" smtClean="0">
                <a:solidFill>
                  <a:schemeClr val="tx1"/>
                </a:solidFill>
                <a:effectLst/>
              </a:rPr>
            </a:br>
            <a:endParaRPr lang="en-US" sz="1600" kern="1200" dirty="0" smtClean="0">
              <a:solidFill>
                <a:schemeClr val="tx1"/>
              </a:solidFill>
              <a:effectLst/>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600" kern="1200" dirty="0" smtClean="0">
                <a:solidFill>
                  <a:schemeClr val="tx1"/>
                </a:solidFill>
                <a:effectLst/>
              </a:rPr>
              <a:t>Alumnae often ask me how dollars raised through </a:t>
            </a:r>
            <a:r>
              <a:rPr lang="en-US" sz="1600" kern="1200" dirty="0" smtClean="0">
                <a:solidFill>
                  <a:schemeClr val="tx1"/>
                </a:solidFill>
                <a:effectLst/>
              </a:rPr>
              <a:t>The Wellesley Fund </a:t>
            </a:r>
            <a:r>
              <a:rPr lang="en-US" sz="1600" kern="1200" dirty="0" smtClean="0">
                <a:solidFill>
                  <a:schemeClr val="tx1"/>
                </a:solidFill>
                <a:effectLst/>
              </a:rPr>
              <a:t>efforts are spent.  Unrestricted gifts support the fundamental aspects of the Wellesley experience: everything from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600" kern="1200" dirty="0" smtClean="0">
              <a:solidFill>
                <a:schemeClr val="tx1"/>
              </a:solidFill>
              <a:effectLst/>
            </a:endParaRPr>
          </a:p>
          <a:p>
            <a:endParaRPr lang="en-US" sz="1600" dirty="0"/>
          </a:p>
        </p:txBody>
      </p:sp>
      <p:sp>
        <p:nvSpPr>
          <p:cNvPr id="4" name="Slide Number Placeholder 3"/>
          <p:cNvSpPr>
            <a:spLocks noGrp="1"/>
          </p:cNvSpPr>
          <p:nvPr>
            <p:ph type="sldNum" sz="quarter" idx="10"/>
          </p:nvPr>
        </p:nvSpPr>
        <p:spPr/>
        <p:txBody>
          <a:bodyPr/>
          <a:lstStyle/>
          <a:p>
            <a:fld id="{CE2824E2-C647-4958-AF57-E48C4E645038}" type="slidenum">
              <a:rPr lang="en-US" smtClean="0"/>
              <a:pPr/>
              <a:t>6</a:t>
            </a:fld>
            <a:endParaRPr lang="en-US"/>
          </a:p>
        </p:txBody>
      </p:sp>
    </p:spTree>
    <p:extLst>
      <p:ext uri="{BB962C8B-B14F-4D97-AF65-F5344CB8AC3E}">
        <p14:creationId xmlns:p14="http://schemas.microsoft.com/office/powerpoint/2010/main" val="2081213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600" dirty="0" smtClean="0"/>
              <a:t>CAMERAN</a:t>
            </a:r>
          </a:p>
          <a:p>
            <a:endParaRPr lang="en-US" sz="1600" dirty="0" smtClean="0"/>
          </a:p>
          <a:p>
            <a:r>
              <a:rPr lang="en-US" sz="1600" dirty="0" smtClean="0"/>
              <a:t>See notes on slide re: Financial</a:t>
            </a:r>
            <a:r>
              <a:rPr lang="en-US" sz="1600" baseline="0" dirty="0" smtClean="0"/>
              <a:t> Aid</a:t>
            </a:r>
            <a:endParaRPr lang="en-US" sz="1600" dirty="0" smtClean="0"/>
          </a:p>
        </p:txBody>
      </p:sp>
      <p:sp>
        <p:nvSpPr>
          <p:cNvPr id="4" name="Slide Number Placeholder 3"/>
          <p:cNvSpPr>
            <a:spLocks noGrp="1"/>
          </p:cNvSpPr>
          <p:nvPr>
            <p:ph type="sldNum" sz="quarter" idx="10"/>
          </p:nvPr>
        </p:nvSpPr>
        <p:spPr/>
        <p:txBody>
          <a:bodyPr/>
          <a:lstStyle/>
          <a:p>
            <a:fld id="{CE2824E2-C647-4958-AF57-E48C4E645038}" type="slidenum">
              <a:rPr lang="en-US" smtClean="0"/>
              <a:pPr/>
              <a:t>7</a:t>
            </a:fld>
            <a:endParaRPr lang="en-US"/>
          </a:p>
        </p:txBody>
      </p:sp>
    </p:spTree>
    <p:extLst>
      <p:ext uri="{BB962C8B-B14F-4D97-AF65-F5344CB8AC3E}">
        <p14:creationId xmlns:p14="http://schemas.microsoft.com/office/powerpoint/2010/main" val="2081213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600" dirty="0" smtClean="0"/>
              <a:t>CAMERAN</a:t>
            </a:r>
          </a:p>
          <a:p>
            <a:endParaRPr lang="en-US" sz="1600" dirty="0" smtClean="0"/>
          </a:p>
          <a:p>
            <a:r>
              <a:rPr lang="en-US" sz="1600" dirty="0" smtClean="0"/>
              <a:t>See notes on slide re: Faculty</a:t>
            </a:r>
          </a:p>
          <a:p>
            <a:endParaRPr lang="en-US" sz="1600" dirty="0"/>
          </a:p>
        </p:txBody>
      </p:sp>
      <p:sp>
        <p:nvSpPr>
          <p:cNvPr id="4" name="Slide Number Placeholder 3"/>
          <p:cNvSpPr>
            <a:spLocks noGrp="1"/>
          </p:cNvSpPr>
          <p:nvPr>
            <p:ph type="sldNum" sz="quarter" idx="10"/>
          </p:nvPr>
        </p:nvSpPr>
        <p:spPr/>
        <p:txBody>
          <a:bodyPr/>
          <a:lstStyle/>
          <a:p>
            <a:fld id="{CE2824E2-C647-4958-AF57-E48C4E645038}" type="slidenum">
              <a:rPr lang="en-US" smtClean="0"/>
              <a:pPr/>
              <a:t>8</a:t>
            </a:fld>
            <a:endParaRPr lang="en-US"/>
          </a:p>
        </p:txBody>
      </p:sp>
    </p:spTree>
    <p:extLst>
      <p:ext uri="{BB962C8B-B14F-4D97-AF65-F5344CB8AC3E}">
        <p14:creationId xmlns:p14="http://schemas.microsoft.com/office/powerpoint/2010/main" val="2081213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600" dirty="0" smtClean="0"/>
              <a:t>CAMERAN</a:t>
            </a:r>
          </a:p>
          <a:p>
            <a:endParaRPr lang="en-US" sz="1600" dirty="0" smtClean="0"/>
          </a:p>
          <a:p>
            <a:r>
              <a:rPr lang="en-US" sz="1600" dirty="0" smtClean="0"/>
              <a:t>See notes on slide re: Student Academic Excellence</a:t>
            </a:r>
          </a:p>
          <a:p>
            <a:endParaRPr lang="en-US" sz="1600" dirty="0"/>
          </a:p>
        </p:txBody>
      </p:sp>
      <p:sp>
        <p:nvSpPr>
          <p:cNvPr id="4" name="Slide Number Placeholder 3"/>
          <p:cNvSpPr>
            <a:spLocks noGrp="1"/>
          </p:cNvSpPr>
          <p:nvPr>
            <p:ph type="sldNum" sz="quarter" idx="10"/>
          </p:nvPr>
        </p:nvSpPr>
        <p:spPr/>
        <p:txBody>
          <a:bodyPr/>
          <a:lstStyle/>
          <a:p>
            <a:fld id="{CE2824E2-C647-4958-AF57-E48C4E645038}" type="slidenum">
              <a:rPr lang="en-US" smtClean="0"/>
              <a:pPr/>
              <a:t>9</a:t>
            </a:fld>
            <a:endParaRPr lang="en-US"/>
          </a:p>
        </p:txBody>
      </p:sp>
    </p:spTree>
    <p:extLst>
      <p:ext uri="{BB962C8B-B14F-4D97-AF65-F5344CB8AC3E}">
        <p14:creationId xmlns:p14="http://schemas.microsoft.com/office/powerpoint/2010/main" val="2081213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6963"/>
            <a:ext cx="8636000" cy="16335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8000"/>
            <a:ext cx="7112000" cy="19478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3D5BBE0-EB35-4471-85E7-32E695195D01}" type="slidenum">
              <a:rPr lang="en-US"/>
              <a:pPr/>
              <a:t>‹#›</a:t>
            </a:fld>
            <a:endParaRPr lang="en-US"/>
          </a:p>
        </p:txBody>
      </p:sp>
    </p:spTree>
    <p:extLst>
      <p:ext uri="{BB962C8B-B14F-4D97-AF65-F5344CB8AC3E}">
        <p14:creationId xmlns:p14="http://schemas.microsoft.com/office/powerpoint/2010/main" val="1560167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5ECFF73-9C93-4E20-8CD5-1D13F3C434D7}" type="slidenum">
              <a:rPr lang="en-US"/>
              <a:pPr/>
              <a:t>‹#›</a:t>
            </a:fld>
            <a:endParaRPr lang="en-US"/>
          </a:p>
        </p:txBody>
      </p:sp>
    </p:spTree>
    <p:extLst>
      <p:ext uri="{BB962C8B-B14F-4D97-AF65-F5344CB8AC3E}">
        <p14:creationId xmlns:p14="http://schemas.microsoft.com/office/powerpoint/2010/main" val="3100768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9000" y="676275"/>
            <a:ext cx="2159000" cy="60975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676275"/>
            <a:ext cx="6324600" cy="6097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4A7038-16A7-4506-A9A7-8DBABF814E72}" type="slidenum">
              <a:rPr lang="en-US"/>
              <a:pPr/>
              <a:t>‹#›</a:t>
            </a:fld>
            <a:endParaRPr lang="en-US"/>
          </a:p>
        </p:txBody>
      </p:sp>
    </p:spTree>
    <p:extLst>
      <p:ext uri="{BB962C8B-B14F-4D97-AF65-F5344CB8AC3E}">
        <p14:creationId xmlns:p14="http://schemas.microsoft.com/office/powerpoint/2010/main" val="56751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CFE1D17-030E-46E0-9C79-CD8B7347D128}" type="slidenum">
              <a:rPr lang="en-US"/>
              <a:pPr/>
              <a:t>‹#›</a:t>
            </a:fld>
            <a:endParaRPr lang="en-US"/>
          </a:p>
        </p:txBody>
      </p:sp>
    </p:spTree>
    <p:extLst>
      <p:ext uri="{BB962C8B-B14F-4D97-AF65-F5344CB8AC3E}">
        <p14:creationId xmlns:p14="http://schemas.microsoft.com/office/powerpoint/2010/main" val="115195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3275" y="4895850"/>
            <a:ext cx="8636000" cy="15144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03275" y="3228975"/>
            <a:ext cx="8636000" cy="1666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420C5C-669F-404A-A4A9-15BB6F4E5457}" type="slidenum">
              <a:rPr lang="en-US"/>
              <a:pPr/>
              <a:t>‹#›</a:t>
            </a:fld>
            <a:endParaRPr lang="en-US"/>
          </a:p>
        </p:txBody>
      </p:sp>
    </p:spTree>
    <p:extLst>
      <p:ext uri="{BB962C8B-B14F-4D97-AF65-F5344CB8AC3E}">
        <p14:creationId xmlns:p14="http://schemas.microsoft.com/office/powerpoint/2010/main" val="1999501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2200275"/>
            <a:ext cx="4241800" cy="4573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56200" y="2200275"/>
            <a:ext cx="4241800" cy="4573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B94F2EE-6D46-4C66-93F6-95A2008967DF}" type="slidenum">
              <a:rPr lang="en-US"/>
              <a:pPr/>
              <a:t>‹#›</a:t>
            </a:fld>
            <a:endParaRPr lang="en-US"/>
          </a:p>
        </p:txBody>
      </p:sp>
    </p:spTree>
    <p:extLst>
      <p:ext uri="{BB962C8B-B14F-4D97-AF65-F5344CB8AC3E}">
        <p14:creationId xmlns:p14="http://schemas.microsoft.com/office/powerpoint/2010/main" val="382131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44000" cy="1270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4975"/>
            <a:ext cx="4489450"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0" y="2416175"/>
            <a:ext cx="4489450"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0963" y="1704975"/>
            <a:ext cx="4491037"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60963" y="2416175"/>
            <a:ext cx="4491037"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C4AE706-F788-4B90-9939-752549B0F2EE}" type="slidenum">
              <a:rPr lang="en-US"/>
              <a:pPr/>
              <a:t>‹#›</a:t>
            </a:fld>
            <a:endParaRPr lang="en-US"/>
          </a:p>
        </p:txBody>
      </p:sp>
    </p:spTree>
    <p:extLst>
      <p:ext uri="{BB962C8B-B14F-4D97-AF65-F5344CB8AC3E}">
        <p14:creationId xmlns:p14="http://schemas.microsoft.com/office/powerpoint/2010/main" val="1911801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AFF962E-A040-44A8-BF94-8C8A03566231}" type="slidenum">
              <a:rPr lang="en-US"/>
              <a:pPr/>
              <a:t>‹#›</a:t>
            </a:fld>
            <a:endParaRPr lang="en-US"/>
          </a:p>
        </p:txBody>
      </p:sp>
    </p:spTree>
    <p:extLst>
      <p:ext uri="{BB962C8B-B14F-4D97-AF65-F5344CB8AC3E}">
        <p14:creationId xmlns:p14="http://schemas.microsoft.com/office/powerpoint/2010/main" val="1533821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726A274-B82D-48FE-BE51-C2099F335F9D}" type="slidenum">
              <a:rPr lang="en-US"/>
              <a:pPr/>
              <a:t>‹#›</a:t>
            </a:fld>
            <a:endParaRPr lang="en-US"/>
          </a:p>
        </p:txBody>
      </p:sp>
    </p:spTree>
    <p:extLst>
      <p:ext uri="{BB962C8B-B14F-4D97-AF65-F5344CB8AC3E}">
        <p14:creationId xmlns:p14="http://schemas.microsoft.com/office/powerpoint/2010/main" val="229584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3275" cy="12906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71925" y="303213"/>
            <a:ext cx="5680075" cy="65039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0" y="1593850"/>
            <a:ext cx="3343275" cy="5213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93A158A-E983-4D8F-A56E-FEECD92766F1}" type="slidenum">
              <a:rPr lang="en-US"/>
              <a:pPr/>
              <a:t>‹#›</a:t>
            </a:fld>
            <a:endParaRPr lang="en-US"/>
          </a:p>
        </p:txBody>
      </p:sp>
    </p:spTree>
    <p:extLst>
      <p:ext uri="{BB962C8B-B14F-4D97-AF65-F5344CB8AC3E}">
        <p14:creationId xmlns:p14="http://schemas.microsoft.com/office/powerpoint/2010/main" val="3594433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0725" y="5334000"/>
            <a:ext cx="6096000" cy="6302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90725" y="681038"/>
            <a:ext cx="60960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90725" y="5964238"/>
            <a:ext cx="6096000" cy="8937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EF27D5B-3B4D-4946-8AB0-43F4D79F34C7}" type="slidenum">
              <a:rPr lang="en-US"/>
              <a:pPr/>
              <a:t>‹#›</a:t>
            </a:fld>
            <a:endParaRPr lang="en-US"/>
          </a:p>
        </p:txBody>
      </p:sp>
    </p:spTree>
    <p:extLst>
      <p:ext uri="{BB962C8B-B14F-4D97-AF65-F5344CB8AC3E}">
        <p14:creationId xmlns:p14="http://schemas.microsoft.com/office/powerpoint/2010/main" val="1587634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676275"/>
            <a:ext cx="8636000" cy="127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762000" y="2200275"/>
            <a:ext cx="8636000" cy="457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762000" y="6942138"/>
            <a:ext cx="2117725"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470275" y="6942138"/>
            <a:ext cx="3219450"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7280275" y="6942138"/>
            <a:ext cx="2119313"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39C52EC-053E-4251-9813-BBE34B99D8D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jpeg"/><Relationship Id="rId14" Type="http://schemas.openxmlformats.org/officeDocument/2006/relationships/image" Target="../media/image12.jpeg"/></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ctrTitle"/>
          </p:nvPr>
        </p:nvSpPr>
        <p:spPr>
          <a:xfrm>
            <a:off x="806450" y="1235075"/>
            <a:ext cx="8547100" cy="1533525"/>
          </a:xfrm>
        </p:spPr>
        <p:txBody>
          <a:bodyPr lIns="0" tIns="0" rIns="0" bIns="0"/>
          <a:lstStyle/>
          <a:p>
            <a:pPr>
              <a:lnSpc>
                <a:spcPct val="95000"/>
              </a:lnSpc>
            </a:pPr>
            <a:r>
              <a:rPr lang="en-US" sz="3100" b="1" dirty="0" smtClean="0">
                <a:solidFill>
                  <a:srgbClr val="000000"/>
                </a:solidFill>
              </a:rPr>
              <a:t>The Wellesley Fund:  </a:t>
            </a:r>
            <a:br>
              <a:rPr lang="en-US" sz="3100" b="1" dirty="0" smtClean="0">
                <a:solidFill>
                  <a:srgbClr val="000000"/>
                </a:solidFill>
              </a:rPr>
            </a:br>
            <a:r>
              <a:rPr lang="en-US" sz="3100" b="1" dirty="0" smtClean="0">
                <a:solidFill>
                  <a:srgbClr val="000000"/>
                </a:solidFill>
              </a:rPr>
              <a:t>Funding Wellesley’s Critical Needs</a:t>
            </a:r>
            <a:endParaRPr lang="en-US" sz="3100" b="1" dirty="0">
              <a:solidFill>
                <a:srgbClr val="000000"/>
              </a:solidFill>
            </a:endParaRPr>
          </a:p>
        </p:txBody>
      </p:sp>
      <p:sp>
        <p:nvSpPr>
          <p:cNvPr id="2050" name="Rectangle 2"/>
          <p:cNvSpPr>
            <a:spLocks noGrp="1" noChangeArrowheads="1"/>
          </p:cNvSpPr>
          <p:nvPr>
            <p:ph type="subTitle" idx="1"/>
          </p:nvPr>
        </p:nvSpPr>
        <p:spPr>
          <a:xfrm>
            <a:off x="1568450" y="3186113"/>
            <a:ext cx="7023100" cy="1846262"/>
          </a:xfrm>
        </p:spPr>
        <p:txBody>
          <a:bodyPr lIns="0" tIns="0" rIns="0" bIns="0"/>
          <a:lstStyle/>
          <a:p>
            <a:pPr>
              <a:lnSpc>
                <a:spcPct val="95000"/>
              </a:lnSpc>
              <a:spcBef>
                <a:spcPct val="0"/>
              </a:spcBef>
            </a:pPr>
            <a:r>
              <a:rPr lang="en-US" sz="2000" dirty="0" smtClean="0">
                <a:solidFill>
                  <a:srgbClr val="898989"/>
                </a:solidFill>
              </a:rPr>
              <a:t>Sandy Yeager ‘86, Wellesley Fund Chair</a:t>
            </a:r>
            <a:br>
              <a:rPr lang="en-US" sz="2000" dirty="0" smtClean="0">
                <a:solidFill>
                  <a:srgbClr val="898989"/>
                </a:solidFill>
              </a:rPr>
            </a:br>
            <a:endParaRPr lang="en-US" sz="2000" dirty="0" smtClean="0">
              <a:solidFill>
                <a:srgbClr val="898989"/>
              </a:solidFill>
            </a:endParaRPr>
          </a:p>
          <a:p>
            <a:pPr>
              <a:lnSpc>
                <a:spcPct val="95000"/>
              </a:lnSpc>
              <a:spcBef>
                <a:spcPct val="0"/>
              </a:spcBef>
            </a:pPr>
            <a:r>
              <a:rPr lang="en-US" sz="2000" dirty="0" err="1" smtClean="0">
                <a:solidFill>
                  <a:srgbClr val="898989"/>
                </a:solidFill>
              </a:rPr>
              <a:t>Cameran</a:t>
            </a:r>
            <a:r>
              <a:rPr lang="en-US" sz="2000" dirty="0" smtClean="0">
                <a:solidFill>
                  <a:srgbClr val="898989"/>
                </a:solidFill>
              </a:rPr>
              <a:t> Mason ‘84, VP for Resources &amp; Public Affairs</a:t>
            </a:r>
          </a:p>
          <a:p>
            <a:pPr>
              <a:lnSpc>
                <a:spcPct val="95000"/>
              </a:lnSpc>
              <a:spcBef>
                <a:spcPct val="0"/>
              </a:spcBef>
            </a:pPr>
            <a:endParaRPr lang="en-US" sz="2000" dirty="0" smtClean="0">
              <a:solidFill>
                <a:srgbClr val="898989"/>
              </a:solidFill>
            </a:endParaRPr>
          </a:p>
          <a:p>
            <a:pPr>
              <a:lnSpc>
                <a:spcPct val="95000"/>
              </a:lnSpc>
              <a:spcBef>
                <a:spcPct val="0"/>
              </a:spcBef>
            </a:pPr>
            <a:r>
              <a:rPr lang="en-US" sz="2000" dirty="0" smtClean="0">
                <a:solidFill>
                  <a:srgbClr val="898989"/>
                </a:solidFill>
              </a:rPr>
              <a:t>Kimberly </a:t>
            </a:r>
            <a:r>
              <a:rPr lang="en-US" sz="2000" dirty="0" err="1" smtClean="0">
                <a:solidFill>
                  <a:srgbClr val="898989"/>
                </a:solidFill>
              </a:rPr>
              <a:t>Hokanson</a:t>
            </a:r>
            <a:r>
              <a:rPr lang="en-US" sz="2000" dirty="0" smtClean="0">
                <a:solidFill>
                  <a:srgbClr val="898989"/>
                </a:solidFill>
              </a:rPr>
              <a:t>, Director of The Wellesley Fund</a:t>
            </a:r>
            <a:endParaRPr lang="en-US" sz="2000" dirty="0">
              <a:solidFill>
                <a:srgbClr val="89898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ctrTitle"/>
          </p:nvPr>
        </p:nvSpPr>
        <p:spPr>
          <a:xfrm>
            <a:off x="660400" y="304800"/>
            <a:ext cx="8547100" cy="1533525"/>
          </a:xfrm>
        </p:spPr>
        <p:txBody>
          <a:bodyPr lIns="0" tIns="0" rIns="0" bIns="0"/>
          <a:lstStyle/>
          <a:p>
            <a:pPr algn="l">
              <a:lnSpc>
                <a:spcPct val="95000"/>
              </a:lnSpc>
            </a:pPr>
            <a:r>
              <a:rPr lang="en-US" sz="3100" b="1" dirty="0" smtClean="0">
                <a:solidFill>
                  <a:srgbClr val="000000"/>
                </a:solidFill>
              </a:rPr>
              <a:t>How Were Wellesley Fund Gifts Spent?</a:t>
            </a:r>
            <a:endParaRPr lang="en-US" sz="3100" b="1" dirty="0">
              <a:solidFill>
                <a:srgbClr val="000000"/>
              </a:solidFill>
            </a:endParaRPr>
          </a:p>
        </p:txBody>
      </p:sp>
      <p:sp>
        <p:nvSpPr>
          <p:cNvPr id="52" name="AutoShape 27"/>
          <p:cNvSpPr>
            <a:spLocks noChangeAspect="1" noChangeArrowheads="1" noTextEdit="1"/>
          </p:cNvSpPr>
          <p:nvPr/>
        </p:nvSpPr>
        <p:spPr bwMode="auto">
          <a:xfrm>
            <a:off x="2225675" y="1221804"/>
            <a:ext cx="6913562" cy="4727575"/>
          </a:xfrm>
          <a:prstGeom prst="rect">
            <a:avLst/>
          </a:prstGeom>
          <a:no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 name="Text Box 4"/>
          <p:cNvSpPr txBox="1">
            <a:spLocks noChangeArrowheads="1"/>
          </p:cNvSpPr>
          <p:nvPr/>
        </p:nvSpPr>
        <p:spPr bwMode="auto">
          <a:xfrm>
            <a:off x="1421809" y="2033994"/>
            <a:ext cx="7270750" cy="3801041"/>
          </a:xfrm>
          <a:prstGeom prst="rect">
            <a:avLst/>
          </a:prstGeom>
          <a:noFill/>
          <a:ln w="9525">
            <a:noFill/>
            <a:miter lim="800000"/>
            <a:headEnd/>
            <a:tailEnd/>
          </a:ln>
          <a:effectLst/>
        </p:spPr>
        <p:txBody>
          <a:bodyPr>
            <a:spAutoFit/>
          </a:bodyPr>
          <a:lstStyle/>
          <a:p>
            <a:pPr algn="ctr">
              <a:spcBef>
                <a:spcPct val="50000"/>
              </a:spcBef>
            </a:pPr>
            <a:r>
              <a:rPr lang="en-US" b="1" dirty="0">
                <a:latin typeface="Times New Roman" pitchFamily="18" charset="0"/>
              </a:rPr>
              <a:t>The Wellesley Fund </a:t>
            </a:r>
            <a:r>
              <a:rPr lang="en-US" b="1" dirty="0" smtClean="0">
                <a:latin typeface="Times New Roman" pitchFamily="18" charset="0"/>
              </a:rPr>
              <a:t>supports</a:t>
            </a:r>
            <a:br>
              <a:rPr lang="en-US" b="1" dirty="0" smtClean="0">
                <a:latin typeface="Times New Roman" pitchFamily="18" charset="0"/>
              </a:rPr>
            </a:br>
            <a:r>
              <a:rPr lang="en-US" b="1" dirty="0" smtClean="0">
                <a:latin typeface="Times New Roman" pitchFamily="18" charset="0"/>
              </a:rPr>
              <a:t>Student </a:t>
            </a:r>
            <a:r>
              <a:rPr lang="en-US" b="1" dirty="0">
                <a:latin typeface="Times New Roman" pitchFamily="18" charset="0"/>
              </a:rPr>
              <a:t>Life</a:t>
            </a:r>
          </a:p>
          <a:p>
            <a:pPr algn="ctr">
              <a:spcBef>
                <a:spcPct val="50000"/>
              </a:spcBef>
            </a:pPr>
            <a:endParaRPr lang="en-US" sz="1200" b="1" dirty="0">
              <a:latin typeface="Times New Roman" pitchFamily="18" charset="0"/>
            </a:endParaRPr>
          </a:p>
          <a:p>
            <a:pPr>
              <a:spcBef>
                <a:spcPct val="50000"/>
              </a:spcBef>
            </a:pPr>
            <a:r>
              <a:rPr lang="en-US" dirty="0">
                <a:latin typeface="Times New Roman" pitchFamily="18" charset="0"/>
              </a:rPr>
              <a:t>Last year, </a:t>
            </a:r>
            <a:r>
              <a:rPr lang="en-US" dirty="0" smtClean="0">
                <a:latin typeface="Times New Roman" pitchFamily="18" charset="0"/>
              </a:rPr>
              <a:t>The Wellesley Fund </a:t>
            </a:r>
            <a:r>
              <a:rPr lang="en-US" dirty="0">
                <a:latin typeface="Times New Roman" pitchFamily="18" charset="0"/>
              </a:rPr>
              <a:t>helped support </a:t>
            </a:r>
            <a:r>
              <a:rPr lang="en-US" dirty="0" smtClean="0">
                <a:latin typeface="Times New Roman" pitchFamily="18" charset="0"/>
              </a:rPr>
              <a:t>Wellesley’s</a:t>
            </a:r>
          </a:p>
          <a:p>
            <a:pPr marL="342900" indent="-342900">
              <a:spcBef>
                <a:spcPct val="50000"/>
              </a:spcBef>
              <a:buFont typeface="Arial" pitchFamily="34" charset="0"/>
              <a:buChar char="•"/>
            </a:pPr>
            <a:r>
              <a:rPr lang="en-US" dirty="0" smtClean="0">
                <a:latin typeface="Times New Roman" pitchFamily="18" charset="0"/>
              </a:rPr>
              <a:t>13 </a:t>
            </a:r>
            <a:r>
              <a:rPr lang="en-US" dirty="0">
                <a:latin typeface="Times New Roman" pitchFamily="18" charset="0"/>
              </a:rPr>
              <a:t>Division III athletic teams, </a:t>
            </a:r>
            <a:endParaRPr lang="en-US" dirty="0" smtClean="0">
              <a:latin typeface="Times New Roman" pitchFamily="18" charset="0"/>
            </a:endParaRPr>
          </a:p>
          <a:p>
            <a:pPr marL="342900" indent="-342900">
              <a:spcBef>
                <a:spcPct val="50000"/>
              </a:spcBef>
              <a:buFont typeface="Arial" pitchFamily="34" charset="0"/>
              <a:buChar char="•"/>
            </a:pPr>
            <a:r>
              <a:rPr lang="en-US" dirty="0" smtClean="0">
                <a:latin typeface="Times New Roman" pitchFamily="18" charset="0"/>
              </a:rPr>
              <a:t>160 </a:t>
            </a:r>
            <a:r>
              <a:rPr lang="en-US" dirty="0">
                <a:latin typeface="Times New Roman" pitchFamily="18" charset="0"/>
              </a:rPr>
              <a:t>student </a:t>
            </a:r>
            <a:r>
              <a:rPr lang="en-US" dirty="0" smtClean="0">
                <a:latin typeface="Times New Roman" pitchFamily="18" charset="0"/>
              </a:rPr>
              <a:t>organizations</a:t>
            </a:r>
            <a:r>
              <a:rPr lang="en-US" dirty="0">
                <a:latin typeface="Times New Roman" pitchFamily="18" charset="0"/>
              </a:rPr>
              <a:t>, and </a:t>
            </a:r>
            <a:endParaRPr lang="en-US" dirty="0" smtClean="0">
              <a:latin typeface="Times New Roman" pitchFamily="18" charset="0"/>
            </a:endParaRPr>
          </a:p>
          <a:p>
            <a:pPr marL="342900" indent="-342900">
              <a:spcBef>
                <a:spcPct val="50000"/>
              </a:spcBef>
              <a:buFont typeface="Arial" pitchFamily="34" charset="0"/>
              <a:buChar char="•"/>
            </a:pPr>
            <a:r>
              <a:rPr lang="en-US" dirty="0" smtClean="0">
                <a:latin typeface="Times New Roman" pitchFamily="18" charset="0"/>
              </a:rPr>
              <a:t>Long-standing </a:t>
            </a:r>
            <a:r>
              <a:rPr lang="en-US" dirty="0">
                <a:latin typeface="Times New Roman" pitchFamily="18" charset="0"/>
              </a:rPr>
              <a:t>traditions such as </a:t>
            </a:r>
            <a:r>
              <a:rPr lang="en-US" dirty="0" smtClean="0">
                <a:latin typeface="Times New Roman" pitchFamily="18" charset="0"/>
              </a:rPr>
              <a:t>Flower Sunday, Lake Day, </a:t>
            </a:r>
            <a:r>
              <a:rPr lang="en-US" dirty="0">
                <a:latin typeface="Times New Roman" pitchFamily="18" charset="0"/>
              </a:rPr>
              <a:t>and Hoop Rolling.</a:t>
            </a:r>
          </a:p>
        </p:txBody>
      </p:sp>
    </p:spTree>
    <p:extLst>
      <p:ext uri="{BB962C8B-B14F-4D97-AF65-F5344CB8AC3E}">
        <p14:creationId xmlns:p14="http://schemas.microsoft.com/office/powerpoint/2010/main" val="27222733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ctrTitle"/>
          </p:nvPr>
        </p:nvSpPr>
        <p:spPr>
          <a:xfrm>
            <a:off x="660400" y="304800"/>
            <a:ext cx="8547100" cy="1533525"/>
          </a:xfrm>
        </p:spPr>
        <p:txBody>
          <a:bodyPr lIns="0" tIns="0" rIns="0" bIns="0"/>
          <a:lstStyle/>
          <a:p>
            <a:pPr algn="l">
              <a:lnSpc>
                <a:spcPct val="95000"/>
              </a:lnSpc>
            </a:pPr>
            <a:r>
              <a:rPr lang="en-US" sz="3100" b="1" dirty="0" smtClean="0">
                <a:solidFill>
                  <a:srgbClr val="000000"/>
                </a:solidFill>
              </a:rPr>
              <a:t>FY12 Wellesley Fund Goals</a:t>
            </a:r>
            <a:endParaRPr lang="en-US" sz="3100" b="1" dirty="0">
              <a:solidFill>
                <a:srgbClr val="000000"/>
              </a:solidFill>
            </a:endParaRPr>
          </a:p>
        </p:txBody>
      </p:sp>
      <p:sp>
        <p:nvSpPr>
          <p:cNvPr id="52" name="AutoShape 27"/>
          <p:cNvSpPr>
            <a:spLocks noChangeAspect="1" noChangeArrowheads="1" noTextEdit="1"/>
          </p:cNvSpPr>
          <p:nvPr/>
        </p:nvSpPr>
        <p:spPr bwMode="auto">
          <a:xfrm>
            <a:off x="2225675" y="1221804"/>
            <a:ext cx="6913562" cy="4727575"/>
          </a:xfrm>
          <a:prstGeom prst="rect">
            <a:avLst/>
          </a:prstGeom>
          <a:no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 name="TextBox 1"/>
          <p:cNvSpPr txBox="1"/>
          <p:nvPr/>
        </p:nvSpPr>
        <p:spPr>
          <a:xfrm>
            <a:off x="1498600" y="2057400"/>
            <a:ext cx="7086600" cy="3416320"/>
          </a:xfrm>
          <a:prstGeom prst="rect">
            <a:avLst/>
          </a:prstGeom>
          <a:noFill/>
        </p:spPr>
        <p:txBody>
          <a:bodyPr wrap="square" rtlCol="0">
            <a:spAutoFit/>
          </a:bodyPr>
          <a:lstStyle/>
          <a:p>
            <a:pPr marL="342900" indent="-342900">
              <a:buFont typeface="Arial" pitchFamily="34" charset="0"/>
              <a:buChar char="•"/>
            </a:pPr>
            <a:r>
              <a:rPr lang="en-US" b="1" dirty="0" smtClean="0"/>
              <a:t>Dollars:</a:t>
            </a:r>
            <a:r>
              <a:rPr lang="en-US" dirty="0" smtClean="0"/>
              <a:t>  $10,800,000</a:t>
            </a:r>
            <a:br>
              <a:rPr lang="en-US" dirty="0" smtClean="0"/>
            </a:br>
            <a:endParaRPr lang="en-US" dirty="0" smtClean="0"/>
          </a:p>
          <a:p>
            <a:pPr marL="342900" indent="-342900">
              <a:buFont typeface="Arial" pitchFamily="34" charset="0"/>
              <a:buChar char="•"/>
            </a:pPr>
            <a:r>
              <a:rPr lang="en-US" b="1" dirty="0" err="1" smtClean="0"/>
              <a:t>Durants</a:t>
            </a:r>
            <a:r>
              <a:rPr lang="en-US" b="1" dirty="0" smtClean="0"/>
              <a:t>:</a:t>
            </a:r>
            <a:r>
              <a:rPr lang="en-US" dirty="0" smtClean="0"/>
              <a:t>  $7.9 million from 1,000 Durant-level gifts</a:t>
            </a:r>
            <a:br>
              <a:rPr lang="en-US" dirty="0" smtClean="0"/>
            </a:br>
            <a:endParaRPr lang="en-US" dirty="0" smtClean="0"/>
          </a:p>
          <a:p>
            <a:pPr marL="342900" indent="-342900">
              <a:buFont typeface="Arial" pitchFamily="34" charset="0"/>
              <a:buChar char="•"/>
            </a:pPr>
            <a:r>
              <a:rPr lang="en-US" b="1" dirty="0" smtClean="0"/>
              <a:t>Participation:</a:t>
            </a:r>
            <a:r>
              <a:rPr lang="en-US" dirty="0" smtClean="0"/>
              <a:t>  48% participation</a:t>
            </a:r>
            <a:br>
              <a:rPr lang="en-US" dirty="0" smtClean="0"/>
            </a:br>
            <a:endParaRPr lang="en-US" dirty="0" smtClean="0"/>
          </a:p>
          <a:p>
            <a:pPr marL="342900" indent="-342900">
              <a:buFont typeface="Arial" pitchFamily="34" charset="0"/>
              <a:buChar char="•"/>
            </a:pPr>
            <a:r>
              <a:rPr lang="en-US" b="1" dirty="0" smtClean="0"/>
              <a:t>Donors:</a:t>
            </a:r>
            <a:r>
              <a:rPr lang="en-US" dirty="0" smtClean="0"/>
              <a:t>  15,021 (we need to HOLD ON to EVERY donor from FY11 and ADD 459 more!)</a:t>
            </a:r>
          </a:p>
          <a:p>
            <a:endParaRPr lang="en-US" dirty="0"/>
          </a:p>
        </p:txBody>
      </p:sp>
    </p:spTree>
    <p:extLst>
      <p:ext uri="{BB962C8B-B14F-4D97-AF65-F5344CB8AC3E}">
        <p14:creationId xmlns:p14="http://schemas.microsoft.com/office/powerpoint/2010/main" val="1587216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ctrTitle"/>
          </p:nvPr>
        </p:nvSpPr>
        <p:spPr>
          <a:xfrm>
            <a:off x="806450" y="1235075"/>
            <a:ext cx="8547100" cy="1533525"/>
          </a:xfrm>
        </p:spPr>
        <p:txBody>
          <a:bodyPr lIns="0" tIns="0" rIns="0" bIns="0"/>
          <a:lstStyle/>
          <a:p>
            <a:pPr>
              <a:lnSpc>
                <a:spcPct val="95000"/>
              </a:lnSpc>
            </a:pPr>
            <a:r>
              <a:rPr lang="en-US" sz="3100" b="1" dirty="0" smtClean="0">
                <a:solidFill>
                  <a:srgbClr val="000000"/>
                </a:solidFill>
              </a:rPr>
              <a:t>The Durant Society</a:t>
            </a:r>
            <a:endParaRPr lang="en-US" sz="3100" b="1" dirty="0">
              <a:solidFill>
                <a:srgbClr val="000000"/>
              </a:solidFill>
            </a:endParaRPr>
          </a:p>
        </p:txBody>
      </p:sp>
      <p:sp>
        <p:nvSpPr>
          <p:cNvPr id="2"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179691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ctrTitle"/>
          </p:nvPr>
        </p:nvSpPr>
        <p:spPr>
          <a:xfrm>
            <a:off x="660400" y="304800"/>
            <a:ext cx="8547100" cy="1533525"/>
          </a:xfrm>
        </p:spPr>
        <p:txBody>
          <a:bodyPr lIns="0" tIns="0" rIns="0" bIns="0"/>
          <a:lstStyle/>
          <a:p>
            <a:pPr algn="l">
              <a:lnSpc>
                <a:spcPct val="95000"/>
              </a:lnSpc>
            </a:pPr>
            <a:r>
              <a:rPr lang="en-US" sz="3100" b="1" dirty="0" smtClean="0">
                <a:solidFill>
                  <a:srgbClr val="000000"/>
                </a:solidFill>
              </a:rPr>
              <a:t>Durant Society Levels</a:t>
            </a:r>
            <a:endParaRPr lang="en-US" sz="3100" b="1" dirty="0">
              <a:solidFill>
                <a:srgbClr val="000000"/>
              </a:solidFill>
            </a:endParaRPr>
          </a:p>
        </p:txBody>
      </p:sp>
      <p:sp>
        <p:nvSpPr>
          <p:cNvPr id="52" name="AutoShape 27"/>
          <p:cNvSpPr>
            <a:spLocks noChangeAspect="1" noChangeArrowheads="1" noTextEdit="1"/>
          </p:cNvSpPr>
          <p:nvPr/>
        </p:nvSpPr>
        <p:spPr bwMode="auto">
          <a:xfrm>
            <a:off x="2225675" y="1221804"/>
            <a:ext cx="6913562" cy="4727575"/>
          </a:xfrm>
          <a:prstGeom prst="rect">
            <a:avLst/>
          </a:prstGeom>
          <a:no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 name="Rectangle 3"/>
          <p:cNvSpPr txBox="1">
            <a:spLocks/>
          </p:cNvSpPr>
          <p:nvPr/>
        </p:nvSpPr>
        <p:spPr bwMode="auto">
          <a:xfrm>
            <a:off x="1498600" y="1594220"/>
            <a:ext cx="6913563" cy="4897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Times" pitchFamily="18"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Times" pitchFamily="18" charset="0"/>
                <a:ea typeface="+mn-ea"/>
                <a:cs typeface="+mn-cs"/>
              </a:defRPr>
            </a:lvl2pPr>
            <a:lvl3pPr marL="1143000" indent="-228600" algn="l" rtl="0" eaLnBrk="0" fontAlgn="base" hangingPunct="0">
              <a:spcBef>
                <a:spcPct val="20000"/>
              </a:spcBef>
              <a:spcAft>
                <a:spcPct val="0"/>
              </a:spcAft>
              <a:buFont typeface="Times" pitchFamily="18" charset="0"/>
              <a:buChar char="–"/>
              <a:defRPr sz="2400" kern="1200">
                <a:solidFill>
                  <a:schemeClr val="tx1"/>
                </a:solidFill>
                <a:latin typeface="Times" pitchFamily="18"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pitchFamily="18"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marR="0" lvl="0" indent="-4572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ysClr val="windowText" lastClr="000000"/>
                </a:solidFill>
                <a:effectLst/>
                <a:uLnTx/>
                <a:uFillTx/>
                <a:latin typeface="Times" pitchFamily="18" charset="0"/>
                <a:ea typeface="+mn-ea"/>
                <a:cs typeface="+mn-cs"/>
              </a:rPr>
              <a:t>$50,000+ 	President’s Circle Partner</a:t>
            </a:r>
          </a:p>
          <a:p>
            <a:pPr marL="457200" marR="0" lvl="0" indent="-4572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ysClr val="windowText" lastClr="000000"/>
                </a:solidFill>
                <a:effectLst/>
                <a:uLnTx/>
                <a:uFillTx/>
                <a:latin typeface="Times" pitchFamily="18" charset="0"/>
                <a:ea typeface="+mn-ea"/>
                <a:cs typeface="+mn-cs"/>
              </a:rPr>
              <a:t>$25,000	President’s Circle Benefactor</a:t>
            </a:r>
          </a:p>
          <a:p>
            <a:pPr marL="457200" marR="0" lvl="0" indent="-4572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ysClr val="windowText" lastClr="000000"/>
                </a:solidFill>
                <a:effectLst/>
                <a:uLnTx/>
                <a:uFillTx/>
                <a:latin typeface="Times" pitchFamily="18" charset="0"/>
                <a:ea typeface="+mn-ea"/>
                <a:cs typeface="+mn-cs"/>
              </a:rPr>
              <a:t>$10,000	President’s Circle</a:t>
            </a:r>
          </a:p>
          <a:p>
            <a:pPr marL="457200" marR="0" lvl="0" indent="-4572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ysClr val="windowText" lastClr="000000"/>
                </a:solidFill>
                <a:effectLst/>
                <a:uLnTx/>
                <a:uFillTx/>
                <a:latin typeface="Times" pitchFamily="18" charset="0"/>
                <a:ea typeface="+mn-ea"/>
                <a:cs typeface="+mn-cs"/>
              </a:rPr>
              <a:t>$5,000	Dean’s Circle</a:t>
            </a:r>
          </a:p>
          <a:p>
            <a:pPr marL="457200" marR="0" lvl="0" indent="-4572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ysClr val="windowText" lastClr="000000"/>
                </a:solidFill>
                <a:effectLst/>
                <a:uLnTx/>
                <a:uFillTx/>
                <a:latin typeface="Times" pitchFamily="18" charset="0"/>
                <a:ea typeface="+mn-ea"/>
                <a:cs typeface="+mn-cs"/>
              </a:rPr>
              <a:t>$2,500	Durant Society Member</a:t>
            </a:r>
          </a:p>
          <a:p>
            <a:pPr marL="457200" marR="0" lvl="0" indent="-457200" algn="l" defTabSz="914400" rtl="0" eaLnBrk="0" fontAlgn="base" latinLnBrk="0" hangingPunct="0">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dirty="0" smtClean="0">
                <a:ln>
                  <a:noFill/>
                </a:ln>
                <a:solidFill>
                  <a:sysClr val="windowText" lastClr="000000"/>
                </a:solidFill>
                <a:effectLst/>
                <a:uLnTx/>
                <a:uFillTx/>
                <a:latin typeface="Times" pitchFamily="18" charset="0"/>
                <a:ea typeface="+mn-ea"/>
                <a:cs typeface="+mn-cs"/>
              </a:rPr>
              <a:t>            $1,000 for ’02-’06 graduates </a:t>
            </a:r>
          </a:p>
          <a:p>
            <a:pPr marL="457200" marR="0" lvl="0" indent="-457200" algn="l" defTabSz="914400" rtl="0" eaLnBrk="0" fontAlgn="base" latinLnBrk="0" hangingPunct="0">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dirty="0" smtClean="0">
                <a:ln>
                  <a:noFill/>
                </a:ln>
                <a:solidFill>
                  <a:sysClr val="windowText" lastClr="000000"/>
                </a:solidFill>
                <a:effectLst/>
                <a:uLnTx/>
                <a:uFillTx/>
                <a:latin typeface="Times" pitchFamily="18" charset="0"/>
                <a:ea typeface="+mn-ea"/>
                <a:cs typeface="+mn-cs"/>
              </a:rPr>
              <a:t>               $500 for ’07-’11 graduates</a:t>
            </a:r>
          </a:p>
        </p:txBody>
      </p:sp>
    </p:spTree>
    <p:extLst>
      <p:ext uri="{BB962C8B-B14F-4D97-AF65-F5344CB8AC3E}">
        <p14:creationId xmlns:p14="http://schemas.microsoft.com/office/powerpoint/2010/main" val="15501447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ctrTitle"/>
          </p:nvPr>
        </p:nvSpPr>
        <p:spPr>
          <a:xfrm>
            <a:off x="660400" y="304800"/>
            <a:ext cx="8547100" cy="1533525"/>
          </a:xfrm>
        </p:spPr>
        <p:txBody>
          <a:bodyPr lIns="0" tIns="0" rIns="0" bIns="0"/>
          <a:lstStyle/>
          <a:p>
            <a:pPr algn="l">
              <a:lnSpc>
                <a:spcPct val="95000"/>
              </a:lnSpc>
            </a:pPr>
            <a:r>
              <a:rPr lang="en-US" sz="3100" b="1" dirty="0" smtClean="0">
                <a:solidFill>
                  <a:srgbClr val="000000"/>
                </a:solidFill>
              </a:rPr>
              <a:t>Durant Society Results from FY11</a:t>
            </a:r>
            <a:endParaRPr lang="en-US" sz="3100" b="1" dirty="0">
              <a:solidFill>
                <a:srgbClr val="000000"/>
              </a:solidFill>
            </a:endParaRPr>
          </a:p>
        </p:txBody>
      </p:sp>
      <p:sp>
        <p:nvSpPr>
          <p:cNvPr id="52" name="AutoShape 27"/>
          <p:cNvSpPr>
            <a:spLocks noChangeAspect="1" noChangeArrowheads="1" noTextEdit="1"/>
          </p:cNvSpPr>
          <p:nvPr/>
        </p:nvSpPr>
        <p:spPr bwMode="auto">
          <a:xfrm>
            <a:off x="1498600" y="1208350"/>
            <a:ext cx="6913562" cy="4727575"/>
          </a:xfrm>
          <a:prstGeom prst="rect">
            <a:avLst/>
          </a:prstGeom>
          <a:no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 name="TextBox 2"/>
          <p:cNvSpPr txBox="1"/>
          <p:nvPr/>
        </p:nvSpPr>
        <p:spPr>
          <a:xfrm>
            <a:off x="1412080" y="1871329"/>
            <a:ext cx="7249319" cy="2677656"/>
          </a:xfrm>
          <a:prstGeom prst="rect">
            <a:avLst/>
          </a:prstGeom>
          <a:noFill/>
        </p:spPr>
        <p:txBody>
          <a:bodyPr wrap="square" rtlCol="0">
            <a:spAutoFit/>
          </a:bodyPr>
          <a:lstStyle/>
          <a:p>
            <a:r>
              <a:rPr lang="en-US" b="1" dirty="0" smtClean="0"/>
              <a:t>Overall</a:t>
            </a:r>
            <a:r>
              <a:rPr lang="en-US" dirty="0" smtClean="0"/>
              <a:t> (</a:t>
            </a:r>
            <a:r>
              <a:rPr lang="en-US" i="1" dirty="0" smtClean="0"/>
              <a:t>gifts for all purposes</a:t>
            </a:r>
            <a:r>
              <a:rPr lang="en-US" dirty="0" smtClean="0"/>
              <a:t>)</a:t>
            </a:r>
          </a:p>
          <a:p>
            <a:pPr marL="342900" indent="-342900">
              <a:buFont typeface="Arial" pitchFamily="34" charset="0"/>
              <a:buChar char="•"/>
            </a:pPr>
            <a:r>
              <a:rPr lang="en-US" dirty="0" smtClean="0"/>
              <a:t>1,358 gifts </a:t>
            </a:r>
          </a:p>
          <a:p>
            <a:pPr marL="342900" indent="-342900">
              <a:buFont typeface="Arial" pitchFamily="34" charset="0"/>
              <a:buChar char="•"/>
            </a:pPr>
            <a:r>
              <a:rPr lang="en-US" dirty="0" smtClean="0"/>
              <a:t>$18.6 million</a:t>
            </a:r>
          </a:p>
          <a:p>
            <a:pPr marL="342900" indent="-342900">
              <a:buFont typeface="Arial" pitchFamily="34" charset="0"/>
              <a:buChar char="•"/>
            </a:pPr>
            <a:endParaRPr lang="en-US" dirty="0"/>
          </a:p>
          <a:p>
            <a:r>
              <a:rPr lang="en-US" b="1" dirty="0" smtClean="0"/>
              <a:t>Wellesley Fund </a:t>
            </a:r>
            <a:r>
              <a:rPr lang="en-US" dirty="0" smtClean="0"/>
              <a:t>(</a:t>
            </a:r>
            <a:r>
              <a:rPr lang="en-US" i="1" dirty="0" smtClean="0"/>
              <a:t>unrestricted, current-use financial aid</a:t>
            </a:r>
            <a:r>
              <a:rPr lang="en-US" dirty="0" smtClean="0"/>
              <a:t>)</a:t>
            </a:r>
          </a:p>
          <a:p>
            <a:pPr marL="342900" indent="-342900">
              <a:buFont typeface="Arial" pitchFamily="34" charset="0"/>
              <a:buChar char="•"/>
            </a:pPr>
            <a:r>
              <a:rPr lang="en-US" dirty="0" smtClean="0"/>
              <a:t>942 gifts (6% of all Wellesley Fund donors)</a:t>
            </a:r>
          </a:p>
          <a:p>
            <a:pPr marL="342900" indent="-342900">
              <a:buFont typeface="Arial" pitchFamily="34" charset="0"/>
              <a:buChar char="•"/>
            </a:pPr>
            <a:r>
              <a:rPr lang="en-US" dirty="0" smtClean="0"/>
              <a:t>$7.4 million (73% of the Wellesley Fund total)</a:t>
            </a:r>
            <a:endParaRPr lang="en-US" dirty="0"/>
          </a:p>
        </p:txBody>
      </p:sp>
    </p:spTree>
    <p:extLst>
      <p:ext uri="{BB962C8B-B14F-4D97-AF65-F5344CB8AC3E}">
        <p14:creationId xmlns:p14="http://schemas.microsoft.com/office/powerpoint/2010/main" val="23679508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ctrTitle"/>
          </p:nvPr>
        </p:nvSpPr>
        <p:spPr>
          <a:xfrm>
            <a:off x="660400" y="304800"/>
            <a:ext cx="8547100" cy="1533525"/>
          </a:xfrm>
        </p:spPr>
        <p:txBody>
          <a:bodyPr lIns="0" tIns="0" rIns="0" bIns="0"/>
          <a:lstStyle/>
          <a:p>
            <a:pPr algn="l">
              <a:lnSpc>
                <a:spcPct val="95000"/>
              </a:lnSpc>
            </a:pPr>
            <a:r>
              <a:rPr lang="en-US" sz="3100" b="1" dirty="0" smtClean="0">
                <a:solidFill>
                  <a:srgbClr val="000000"/>
                </a:solidFill>
              </a:rPr>
              <a:t>Durant Society Benefits</a:t>
            </a:r>
            <a:endParaRPr lang="en-US" sz="3100" b="1" dirty="0">
              <a:solidFill>
                <a:srgbClr val="000000"/>
              </a:solidFill>
            </a:endParaRPr>
          </a:p>
        </p:txBody>
      </p:sp>
      <p:sp>
        <p:nvSpPr>
          <p:cNvPr id="52" name="AutoShape 27"/>
          <p:cNvSpPr>
            <a:spLocks noChangeAspect="1" noChangeArrowheads="1" noTextEdit="1"/>
          </p:cNvSpPr>
          <p:nvPr/>
        </p:nvSpPr>
        <p:spPr bwMode="auto">
          <a:xfrm>
            <a:off x="1498600" y="1208350"/>
            <a:ext cx="6913562" cy="4727575"/>
          </a:xfrm>
          <a:prstGeom prst="rect">
            <a:avLst/>
          </a:prstGeom>
          <a:no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 name="TextBox 3"/>
          <p:cNvSpPr txBox="1"/>
          <p:nvPr/>
        </p:nvSpPr>
        <p:spPr>
          <a:xfrm>
            <a:off x="660400" y="1718101"/>
            <a:ext cx="8733481" cy="5262979"/>
          </a:xfrm>
          <a:prstGeom prst="rect">
            <a:avLst/>
          </a:prstGeom>
          <a:noFill/>
        </p:spPr>
        <p:txBody>
          <a:bodyPr wrap="none" rtlCol="0">
            <a:spAutoFit/>
          </a:bodyPr>
          <a:lstStyle/>
          <a:p>
            <a:r>
              <a:rPr lang="en-US" dirty="0" smtClean="0"/>
              <a:t>Member Benefits</a:t>
            </a:r>
          </a:p>
          <a:p>
            <a:pPr marL="342900" indent="-342900">
              <a:buFont typeface="Arial" pitchFamily="34" charset="0"/>
              <a:buChar char="•"/>
            </a:pPr>
            <a:r>
              <a:rPr lang="en-US" dirty="0" smtClean="0"/>
              <a:t>Invitation to attend the Durant Reception with President </a:t>
            </a:r>
            <a:r>
              <a:rPr lang="en-US" dirty="0" err="1" smtClean="0"/>
              <a:t>Bottomly</a:t>
            </a:r>
            <a:r>
              <a:rPr lang="en-US" dirty="0" smtClean="0"/>
              <a:t> </a:t>
            </a:r>
            <a:br>
              <a:rPr lang="en-US" dirty="0" smtClean="0"/>
            </a:br>
            <a:r>
              <a:rPr lang="en-US" dirty="0" smtClean="0"/>
              <a:t>during Reunion;</a:t>
            </a:r>
          </a:p>
          <a:p>
            <a:pPr marL="342900" indent="-342900">
              <a:buFont typeface="Arial" pitchFamily="34" charset="0"/>
              <a:buChar char="•"/>
            </a:pPr>
            <a:r>
              <a:rPr lang="en-US" dirty="0" smtClean="0"/>
              <a:t>Invitation to attend semi-annual conference calls to hear the</a:t>
            </a:r>
            <a:br>
              <a:rPr lang="en-US" dirty="0" smtClean="0"/>
            </a:br>
            <a:r>
              <a:rPr lang="en-US" dirty="0" smtClean="0"/>
              <a:t>latest campus news from Deans and other members of the </a:t>
            </a:r>
            <a:br>
              <a:rPr lang="en-US" dirty="0" smtClean="0"/>
            </a:br>
            <a:r>
              <a:rPr lang="en-US" dirty="0" err="1" smtClean="0"/>
              <a:t>Colleges’s</a:t>
            </a:r>
            <a:r>
              <a:rPr lang="en-US" dirty="0"/>
              <a:t> </a:t>
            </a:r>
            <a:r>
              <a:rPr lang="en-US" dirty="0" smtClean="0"/>
              <a:t>senior staff; and</a:t>
            </a:r>
          </a:p>
          <a:p>
            <a:pPr marL="342900" indent="-342900">
              <a:buFont typeface="Arial" pitchFamily="34" charset="0"/>
              <a:buChar char="•"/>
            </a:pPr>
            <a:r>
              <a:rPr lang="en-US" dirty="0"/>
              <a:t>Regional events (*new this year!  NYC 11/17/11 is the first one</a:t>
            </a:r>
            <a:r>
              <a:rPr lang="en-US" dirty="0" smtClean="0"/>
              <a:t>).</a:t>
            </a:r>
          </a:p>
          <a:p>
            <a:pPr marL="342900" indent="-342900">
              <a:buFont typeface="Arial" pitchFamily="34" charset="0"/>
              <a:buChar char="•"/>
            </a:pPr>
            <a:endParaRPr lang="en-US" dirty="0"/>
          </a:p>
          <a:p>
            <a:r>
              <a:rPr lang="en-US" dirty="0" smtClean="0"/>
              <a:t>Dean’s Circle &amp; President’s Circle Benefits</a:t>
            </a:r>
          </a:p>
          <a:p>
            <a:pPr marL="342900" indent="-342900">
              <a:buFont typeface="Arial" pitchFamily="34" charset="0"/>
              <a:buChar char="•"/>
            </a:pPr>
            <a:r>
              <a:rPr lang="en-US" dirty="0" smtClean="0"/>
              <a:t>Include all the above, plus invitations to the </a:t>
            </a:r>
            <a:r>
              <a:rPr lang="en-US" dirty="0" err="1" smtClean="0"/>
              <a:t>Ruhlman</a:t>
            </a:r>
            <a:r>
              <a:rPr lang="en-US" dirty="0" smtClean="0"/>
              <a:t> &amp; Tanner </a:t>
            </a:r>
            <a:br>
              <a:rPr lang="en-US" dirty="0" smtClean="0"/>
            </a:br>
            <a:r>
              <a:rPr lang="en-US" dirty="0" smtClean="0"/>
              <a:t>Conferences; participation in the annual State of the College </a:t>
            </a:r>
            <a:br>
              <a:rPr lang="en-US" dirty="0" smtClean="0"/>
            </a:br>
            <a:r>
              <a:rPr lang="en-US" dirty="0" smtClean="0"/>
              <a:t>conference</a:t>
            </a:r>
            <a:r>
              <a:rPr lang="en-US" dirty="0"/>
              <a:t> </a:t>
            </a:r>
            <a:r>
              <a:rPr lang="en-US" dirty="0" smtClean="0"/>
              <a:t>call with President </a:t>
            </a:r>
            <a:r>
              <a:rPr lang="en-US" dirty="0" err="1" smtClean="0"/>
              <a:t>Bottomly</a:t>
            </a:r>
            <a:r>
              <a:rPr lang="en-US" dirty="0" smtClean="0"/>
              <a:t> for President’s Circle </a:t>
            </a:r>
            <a:br>
              <a:rPr lang="en-US" dirty="0" smtClean="0"/>
            </a:br>
            <a:r>
              <a:rPr lang="en-US" dirty="0" smtClean="0"/>
              <a:t>members; and more…</a:t>
            </a:r>
            <a:endParaRPr lang="en-US" dirty="0"/>
          </a:p>
          <a:p>
            <a:endParaRPr lang="en-US" dirty="0"/>
          </a:p>
        </p:txBody>
      </p:sp>
    </p:spTree>
    <p:extLst>
      <p:ext uri="{BB962C8B-B14F-4D97-AF65-F5344CB8AC3E}">
        <p14:creationId xmlns:p14="http://schemas.microsoft.com/office/powerpoint/2010/main" val="42119141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ctrTitle"/>
          </p:nvPr>
        </p:nvSpPr>
        <p:spPr>
          <a:xfrm>
            <a:off x="806450" y="1235075"/>
            <a:ext cx="8547100" cy="1533525"/>
          </a:xfrm>
        </p:spPr>
        <p:txBody>
          <a:bodyPr lIns="0" tIns="0" rIns="0" bIns="0"/>
          <a:lstStyle/>
          <a:p>
            <a:pPr>
              <a:lnSpc>
                <a:spcPct val="95000"/>
              </a:lnSpc>
            </a:pPr>
            <a:r>
              <a:rPr lang="en-US" sz="3100" b="1" dirty="0" smtClean="0">
                <a:solidFill>
                  <a:srgbClr val="000000"/>
                </a:solidFill>
              </a:rPr>
              <a:t>Alumnae Participation</a:t>
            </a:r>
            <a:endParaRPr lang="en-US" sz="3100" b="1" dirty="0">
              <a:solidFill>
                <a:srgbClr val="000000"/>
              </a:solidFill>
            </a:endParaRPr>
          </a:p>
        </p:txBody>
      </p:sp>
      <p:sp>
        <p:nvSpPr>
          <p:cNvPr id="2"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221285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ctrTitle"/>
          </p:nvPr>
        </p:nvSpPr>
        <p:spPr>
          <a:xfrm>
            <a:off x="660400" y="304800"/>
            <a:ext cx="8547100" cy="1533525"/>
          </a:xfrm>
        </p:spPr>
        <p:txBody>
          <a:bodyPr lIns="0" tIns="0" rIns="0" bIns="0"/>
          <a:lstStyle/>
          <a:p>
            <a:pPr algn="l">
              <a:lnSpc>
                <a:spcPct val="95000"/>
              </a:lnSpc>
            </a:pPr>
            <a:r>
              <a:rPr lang="en-US" sz="3100" b="1" dirty="0" smtClean="0">
                <a:solidFill>
                  <a:srgbClr val="000000"/>
                </a:solidFill>
              </a:rPr>
              <a:t>Participation History</a:t>
            </a:r>
            <a:endParaRPr lang="en-US" sz="3100" b="1" dirty="0">
              <a:solidFill>
                <a:srgbClr val="000000"/>
              </a:solidFill>
            </a:endParaRPr>
          </a:p>
        </p:txBody>
      </p:sp>
      <p:sp>
        <p:nvSpPr>
          <p:cNvPr id="52" name="AutoShape 27"/>
          <p:cNvSpPr>
            <a:spLocks noChangeAspect="1" noChangeArrowheads="1" noTextEdit="1"/>
          </p:cNvSpPr>
          <p:nvPr/>
        </p:nvSpPr>
        <p:spPr bwMode="auto">
          <a:xfrm>
            <a:off x="1498600" y="1208350"/>
            <a:ext cx="6913562" cy="4727575"/>
          </a:xfrm>
          <a:prstGeom prst="rect">
            <a:avLst/>
          </a:prstGeom>
          <a:no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9568" y="1371600"/>
            <a:ext cx="6651625" cy="5139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6756400" y="4572000"/>
            <a:ext cx="914400" cy="6096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128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ctrTitle"/>
          </p:nvPr>
        </p:nvSpPr>
        <p:spPr>
          <a:xfrm>
            <a:off x="660400" y="304800"/>
            <a:ext cx="8547100" cy="1533525"/>
          </a:xfrm>
        </p:spPr>
        <p:txBody>
          <a:bodyPr lIns="0" tIns="0" rIns="0" bIns="0"/>
          <a:lstStyle/>
          <a:p>
            <a:pPr algn="l">
              <a:lnSpc>
                <a:spcPct val="95000"/>
              </a:lnSpc>
            </a:pPr>
            <a:r>
              <a:rPr lang="en-US" sz="3100" b="1" dirty="0" smtClean="0">
                <a:solidFill>
                  <a:srgbClr val="000000"/>
                </a:solidFill>
              </a:rPr>
              <a:t>What’s the Big Deal about Participation?</a:t>
            </a:r>
            <a:endParaRPr lang="en-US" sz="3100" b="1" dirty="0">
              <a:solidFill>
                <a:srgbClr val="000000"/>
              </a:solidFill>
            </a:endParaRPr>
          </a:p>
        </p:txBody>
      </p:sp>
      <p:sp>
        <p:nvSpPr>
          <p:cNvPr id="52" name="AutoShape 27"/>
          <p:cNvSpPr>
            <a:spLocks noChangeAspect="1" noChangeArrowheads="1" noTextEdit="1"/>
          </p:cNvSpPr>
          <p:nvPr/>
        </p:nvSpPr>
        <p:spPr bwMode="auto">
          <a:xfrm>
            <a:off x="1498600" y="1208350"/>
            <a:ext cx="6913562" cy="4727575"/>
          </a:xfrm>
          <a:prstGeom prst="rect">
            <a:avLst/>
          </a:prstGeom>
          <a:no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358" y="2286000"/>
            <a:ext cx="2664296" cy="1585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6"/>
          <p:cNvSpPr txBox="1">
            <a:spLocks noChangeArrowheads="1"/>
          </p:cNvSpPr>
          <p:nvPr/>
        </p:nvSpPr>
        <p:spPr bwMode="auto">
          <a:xfrm>
            <a:off x="1716881" y="5414558"/>
            <a:ext cx="6477000" cy="1015663"/>
          </a:xfrm>
          <a:prstGeom prst="rect">
            <a:avLst/>
          </a:prstGeom>
          <a:noFill/>
          <a:ln w="9525">
            <a:noFill/>
            <a:miter lim="800000"/>
            <a:headEnd/>
            <a:tailEnd/>
          </a:ln>
        </p:spPr>
        <p:txBody>
          <a:bodyPr wrap="square">
            <a:spAutoFit/>
          </a:bodyPr>
          <a:lstStyle/>
          <a:p>
            <a:pPr algn="ctr"/>
            <a:r>
              <a:rPr lang="en-US" sz="2000" b="1" dirty="0">
                <a:latin typeface="+mn-lt"/>
                <a:cs typeface="Times New Roman" pitchFamily="18" charset="0"/>
              </a:rPr>
              <a:t>Alumnae participation </a:t>
            </a:r>
            <a:r>
              <a:rPr lang="en-US" sz="2000" b="1" dirty="0" smtClean="0">
                <a:latin typeface="+mn-lt"/>
                <a:cs typeface="Times New Roman" pitchFamily="18" charset="0"/>
              </a:rPr>
              <a:t>is </a:t>
            </a:r>
            <a:r>
              <a:rPr lang="en-US" sz="2000" b="1" dirty="0">
                <a:latin typeface="+mn-lt"/>
                <a:cs typeface="Times New Roman" pitchFamily="18" charset="0"/>
              </a:rPr>
              <a:t>5% of ranking </a:t>
            </a:r>
            <a:r>
              <a:rPr lang="en-US" sz="2000" b="1" dirty="0" smtClean="0">
                <a:latin typeface="+mn-lt"/>
                <a:cs typeface="Times New Roman" pitchFamily="18" charset="0"/>
              </a:rPr>
              <a:t>criteria, </a:t>
            </a:r>
          </a:p>
          <a:p>
            <a:pPr algn="ctr"/>
            <a:r>
              <a:rPr lang="en-US" sz="2000" b="1" dirty="0" smtClean="0">
                <a:latin typeface="+mn-lt"/>
                <a:cs typeface="Times New Roman" pitchFamily="18" charset="0"/>
              </a:rPr>
              <a:t>and a key area where The Wellesley Fund </a:t>
            </a:r>
          </a:p>
          <a:p>
            <a:pPr algn="ctr"/>
            <a:r>
              <a:rPr lang="en-US" sz="2000" b="1" dirty="0" smtClean="0">
                <a:latin typeface="+mn-lt"/>
                <a:cs typeface="Times New Roman" pitchFamily="18" charset="0"/>
              </a:rPr>
              <a:t>and our volunteers can have an impact! </a:t>
            </a:r>
            <a:endParaRPr lang="en-US" sz="2000" b="1" dirty="0">
              <a:latin typeface="+mn-lt"/>
              <a:cs typeface="Times New Roman" pitchFamily="18" charset="0"/>
            </a:endParaRPr>
          </a:p>
        </p:txBody>
      </p:sp>
      <p:sp>
        <p:nvSpPr>
          <p:cNvPr id="3" name="5-Point Star 2"/>
          <p:cNvSpPr/>
          <p:nvPr/>
        </p:nvSpPr>
        <p:spPr>
          <a:xfrm>
            <a:off x="7878762" y="3951767"/>
            <a:ext cx="315119" cy="304800"/>
          </a:xfrm>
          <a:prstGeom prst="star5">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882776148"/>
              </p:ext>
            </p:extLst>
          </p:nvPr>
        </p:nvGraphicFramePr>
        <p:xfrm>
          <a:off x="5080000" y="1600200"/>
          <a:ext cx="3657600" cy="3248025"/>
        </p:xfrm>
        <a:graphic>
          <a:graphicData uri="http://schemas.openxmlformats.org/drawingml/2006/table">
            <a:tbl>
              <a:tblPr/>
              <a:tblGrid>
                <a:gridCol w="850900"/>
                <a:gridCol w="2806700"/>
              </a:tblGrid>
              <a:tr h="295275">
                <a:tc>
                  <a:txBody>
                    <a:bodyPr/>
                    <a:lstStyle/>
                    <a:p>
                      <a:pPr algn="l" fontAlgn="b"/>
                      <a:r>
                        <a:rPr lang="en-US" sz="1800" b="0" i="0" u="none" strike="noStrike" dirty="0">
                          <a:solidFill>
                            <a:srgbClr val="000000"/>
                          </a:solidFill>
                          <a:effectLst/>
                          <a:latin typeface="Times New Roman"/>
                        </a:rPr>
                        <a:t>Ranking</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effectLst/>
                          <a:latin typeface="Times New Roman"/>
                        </a:rPr>
                        <a:t>College (FY11 Participation)</a:t>
                      </a:r>
                    </a:p>
                  </a:txBody>
                  <a:tcPr marL="9525" marR="9525" marT="9525" marB="0" anchor="b">
                    <a:lnL>
                      <a:noFill/>
                    </a:lnL>
                    <a:lnR>
                      <a:noFill/>
                    </a:lnR>
                    <a:lnT>
                      <a:noFill/>
                    </a:lnT>
                    <a:lnB>
                      <a:noFill/>
                    </a:lnB>
                  </a:tcPr>
                </a:tc>
              </a:tr>
              <a:tr h="295275">
                <a:tc>
                  <a:txBody>
                    <a:bodyPr/>
                    <a:lstStyle/>
                    <a:p>
                      <a:pPr algn="l" fontAlgn="b"/>
                      <a:r>
                        <a:rPr lang="en-US" sz="1800" b="0" i="0" u="none" strike="noStrike">
                          <a:solidFill>
                            <a:srgbClr val="000000"/>
                          </a:solidFill>
                          <a:effectLst/>
                          <a:latin typeface="Times New Roman"/>
                        </a:rPr>
                        <a:t>#1</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effectLst/>
                          <a:latin typeface="Times New Roman"/>
                        </a:rPr>
                        <a:t>Williams (62%)</a:t>
                      </a:r>
                    </a:p>
                  </a:txBody>
                  <a:tcPr marL="9525" marR="9525" marT="9525" marB="0" anchor="b">
                    <a:lnL>
                      <a:noFill/>
                    </a:lnL>
                    <a:lnR>
                      <a:noFill/>
                    </a:lnR>
                    <a:lnT>
                      <a:noFill/>
                    </a:lnT>
                    <a:lnB>
                      <a:noFill/>
                    </a:lnB>
                  </a:tcPr>
                </a:tc>
              </a:tr>
              <a:tr h="295275">
                <a:tc>
                  <a:txBody>
                    <a:bodyPr/>
                    <a:lstStyle/>
                    <a:p>
                      <a:pPr algn="l" fontAlgn="b"/>
                      <a:r>
                        <a:rPr lang="en-US" sz="1800" b="0" i="0" u="none" strike="noStrike">
                          <a:solidFill>
                            <a:srgbClr val="000000"/>
                          </a:solidFill>
                          <a:effectLst/>
                          <a:latin typeface="Times New Roman"/>
                        </a:rPr>
                        <a:t>#2</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effectLst/>
                          <a:latin typeface="Times New Roman"/>
                        </a:rPr>
                        <a:t>Amherst (58%)</a:t>
                      </a:r>
                    </a:p>
                  </a:txBody>
                  <a:tcPr marL="9525" marR="9525" marT="9525" marB="0" anchor="b">
                    <a:lnL>
                      <a:noFill/>
                    </a:lnL>
                    <a:lnR>
                      <a:noFill/>
                    </a:lnR>
                    <a:lnT>
                      <a:noFill/>
                    </a:lnT>
                    <a:lnB>
                      <a:noFill/>
                    </a:lnB>
                  </a:tcPr>
                </a:tc>
              </a:tr>
              <a:tr h="295275">
                <a:tc>
                  <a:txBody>
                    <a:bodyPr/>
                    <a:lstStyle/>
                    <a:p>
                      <a:pPr algn="l" fontAlgn="b"/>
                      <a:r>
                        <a:rPr lang="en-US" sz="1800" b="0" i="0" u="none" strike="noStrike">
                          <a:solidFill>
                            <a:srgbClr val="000000"/>
                          </a:solidFill>
                          <a:effectLst/>
                          <a:latin typeface="Times New Roman"/>
                        </a:rPr>
                        <a:t>#3</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effectLst/>
                          <a:latin typeface="Times New Roman"/>
                        </a:rPr>
                        <a:t>Swarthmore (55.8%)</a:t>
                      </a:r>
                    </a:p>
                  </a:txBody>
                  <a:tcPr marL="9525" marR="9525" marT="9525" marB="0" anchor="b">
                    <a:lnL>
                      <a:noFill/>
                    </a:lnL>
                    <a:lnR>
                      <a:noFill/>
                    </a:lnR>
                    <a:lnT>
                      <a:noFill/>
                    </a:lnT>
                    <a:lnB>
                      <a:noFill/>
                    </a:lnB>
                  </a:tcPr>
                </a:tc>
              </a:tr>
              <a:tr h="295275">
                <a:tc>
                  <a:txBody>
                    <a:bodyPr/>
                    <a:lstStyle/>
                    <a:p>
                      <a:pPr algn="l" fontAlgn="b"/>
                      <a:r>
                        <a:rPr lang="en-US" sz="1800" b="0" i="0" u="none" strike="noStrike">
                          <a:solidFill>
                            <a:srgbClr val="000000"/>
                          </a:solidFill>
                          <a:effectLst/>
                          <a:latin typeface="Times New Roman"/>
                        </a:rPr>
                        <a:t>#4</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effectLst/>
                          <a:latin typeface="Times New Roman"/>
                        </a:rPr>
                        <a:t>Pomona (42%)</a:t>
                      </a:r>
                    </a:p>
                  </a:txBody>
                  <a:tcPr marL="9525" marR="9525" marT="9525" marB="0" anchor="b">
                    <a:lnL>
                      <a:noFill/>
                    </a:lnL>
                    <a:lnR>
                      <a:noFill/>
                    </a:lnR>
                    <a:lnT>
                      <a:noFill/>
                    </a:lnT>
                    <a:lnB>
                      <a:noFill/>
                    </a:lnB>
                  </a:tcPr>
                </a:tc>
              </a:tr>
              <a:tr h="295275">
                <a:tc>
                  <a:txBody>
                    <a:bodyPr/>
                    <a:lstStyle/>
                    <a:p>
                      <a:pPr algn="l" fontAlgn="b"/>
                      <a:r>
                        <a:rPr lang="en-US" sz="1800" b="0" i="0" u="none" strike="noStrike">
                          <a:solidFill>
                            <a:srgbClr val="000000"/>
                          </a:solidFill>
                          <a:effectLst/>
                          <a:latin typeface="Times New Roman"/>
                        </a:rPr>
                        <a:t>#5</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effectLst/>
                          <a:latin typeface="Times New Roman"/>
                        </a:rPr>
                        <a:t>Middlebury (57%)</a:t>
                      </a:r>
                    </a:p>
                  </a:txBody>
                  <a:tcPr marL="9525" marR="9525" marT="9525" marB="0" anchor="b">
                    <a:lnL>
                      <a:noFill/>
                    </a:lnL>
                    <a:lnR>
                      <a:noFill/>
                    </a:lnR>
                    <a:lnT>
                      <a:noFill/>
                    </a:lnT>
                    <a:lnB>
                      <a:noFill/>
                    </a:lnB>
                  </a:tcPr>
                </a:tc>
              </a:tr>
              <a:tr h="295275">
                <a:tc>
                  <a:txBody>
                    <a:bodyPr/>
                    <a:lstStyle/>
                    <a:p>
                      <a:pPr algn="l" fontAlgn="b"/>
                      <a:r>
                        <a:rPr lang="en-US" sz="1800" b="0" i="0" u="none" strike="noStrike">
                          <a:solidFill>
                            <a:srgbClr val="000000"/>
                          </a:solidFill>
                          <a:effectLst/>
                          <a:latin typeface="Times New Roman"/>
                        </a:rPr>
                        <a:t>#6</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effectLst/>
                          <a:latin typeface="Times New Roman"/>
                        </a:rPr>
                        <a:t>Bowdoin (56%)</a:t>
                      </a:r>
                    </a:p>
                  </a:txBody>
                  <a:tcPr marL="9525" marR="9525" marT="9525" marB="0" anchor="b">
                    <a:lnL>
                      <a:noFill/>
                    </a:lnL>
                    <a:lnR>
                      <a:noFill/>
                    </a:lnR>
                    <a:lnT>
                      <a:noFill/>
                    </a:lnT>
                    <a:lnB>
                      <a:noFill/>
                    </a:lnB>
                  </a:tcPr>
                </a:tc>
              </a:tr>
              <a:tr h="295275">
                <a:tc>
                  <a:txBody>
                    <a:bodyPr/>
                    <a:lstStyle/>
                    <a:p>
                      <a:pPr algn="l" fontAlgn="b"/>
                      <a:r>
                        <a:rPr lang="en-US" sz="1800" b="0" i="0" u="none" strike="noStrike">
                          <a:solidFill>
                            <a:srgbClr val="000000"/>
                          </a:solidFill>
                          <a:effectLst/>
                          <a:latin typeface="Times New Roman"/>
                        </a:rPr>
                        <a:t>#6</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effectLst/>
                          <a:latin typeface="Times New Roman"/>
                        </a:rPr>
                        <a:t>Carleton (52%)</a:t>
                      </a:r>
                    </a:p>
                  </a:txBody>
                  <a:tcPr marL="9525" marR="9525" marT="9525" marB="0" anchor="b">
                    <a:lnL>
                      <a:noFill/>
                    </a:lnL>
                    <a:lnR>
                      <a:noFill/>
                    </a:lnR>
                    <a:lnT>
                      <a:noFill/>
                    </a:lnT>
                    <a:lnB>
                      <a:noFill/>
                    </a:lnB>
                  </a:tcPr>
                </a:tc>
              </a:tr>
              <a:tr h="295275">
                <a:tc>
                  <a:txBody>
                    <a:bodyPr/>
                    <a:lstStyle/>
                    <a:p>
                      <a:pPr algn="l" fontAlgn="b"/>
                      <a:r>
                        <a:rPr lang="en-US" sz="1800" b="0" i="0" u="none" strike="noStrike">
                          <a:solidFill>
                            <a:srgbClr val="000000"/>
                          </a:solidFill>
                          <a:effectLst/>
                          <a:latin typeface="Times New Roman"/>
                        </a:rPr>
                        <a:t>#6</a:t>
                      </a:r>
                    </a:p>
                  </a:txBody>
                  <a:tcPr marL="9525" marR="9525" marT="9525" marB="0" anchor="b">
                    <a:lnL>
                      <a:noFill/>
                    </a:lnL>
                    <a:lnR>
                      <a:noFill/>
                    </a:lnR>
                    <a:lnT>
                      <a:noFill/>
                    </a:lnT>
                    <a:lnB>
                      <a:noFill/>
                    </a:lnB>
                  </a:tcPr>
                </a:tc>
                <a:tc>
                  <a:txBody>
                    <a:bodyPr/>
                    <a:lstStyle/>
                    <a:p>
                      <a:pPr algn="l" fontAlgn="b"/>
                      <a:r>
                        <a:rPr lang="en-US" sz="1800" b="0" i="0" u="none" strike="noStrike" dirty="0">
                          <a:solidFill>
                            <a:srgbClr val="000000"/>
                          </a:solidFill>
                          <a:effectLst/>
                          <a:latin typeface="Times New Roman"/>
                        </a:rPr>
                        <a:t>Wellesley (46.6%)</a:t>
                      </a:r>
                    </a:p>
                  </a:txBody>
                  <a:tcPr marL="9525" marR="9525" marT="9525" marB="0" anchor="b">
                    <a:lnL>
                      <a:noFill/>
                    </a:lnL>
                    <a:lnR>
                      <a:noFill/>
                    </a:lnR>
                    <a:lnT>
                      <a:noFill/>
                    </a:lnT>
                    <a:lnB>
                      <a:noFill/>
                    </a:lnB>
                  </a:tcPr>
                </a:tc>
              </a:tr>
              <a:tr h="295275">
                <a:tc>
                  <a:txBody>
                    <a:bodyPr/>
                    <a:lstStyle/>
                    <a:p>
                      <a:pPr algn="l" fontAlgn="b"/>
                      <a:r>
                        <a:rPr lang="en-US" sz="1800" b="0" i="0" u="none" strike="noStrike">
                          <a:solidFill>
                            <a:srgbClr val="000000"/>
                          </a:solidFill>
                          <a:effectLst/>
                          <a:latin typeface="Times New Roman"/>
                        </a:rPr>
                        <a:t>#9</a:t>
                      </a:r>
                    </a:p>
                  </a:txBody>
                  <a:tcPr marL="9525" marR="9525" marT="9525" marB="0" anchor="b">
                    <a:lnL>
                      <a:noFill/>
                    </a:lnL>
                    <a:lnR>
                      <a:noFill/>
                    </a:lnR>
                    <a:lnT>
                      <a:noFill/>
                    </a:lnT>
                    <a:lnB>
                      <a:noFill/>
                    </a:lnB>
                  </a:tcPr>
                </a:tc>
                <a:tc>
                  <a:txBody>
                    <a:bodyPr/>
                    <a:lstStyle/>
                    <a:p>
                      <a:pPr algn="l" fontAlgn="b"/>
                      <a:r>
                        <a:rPr lang="en-US" sz="1800" b="0" i="0" u="none" strike="noStrike">
                          <a:solidFill>
                            <a:srgbClr val="000000"/>
                          </a:solidFill>
                          <a:effectLst/>
                          <a:latin typeface="Times New Roman"/>
                        </a:rPr>
                        <a:t>Claremont McKenna (47%)</a:t>
                      </a:r>
                    </a:p>
                  </a:txBody>
                  <a:tcPr marL="9525" marR="9525" marT="9525" marB="0" anchor="b">
                    <a:lnL>
                      <a:noFill/>
                    </a:lnL>
                    <a:lnR>
                      <a:noFill/>
                    </a:lnR>
                    <a:lnT>
                      <a:noFill/>
                    </a:lnT>
                    <a:lnB>
                      <a:noFill/>
                    </a:lnB>
                  </a:tcPr>
                </a:tc>
              </a:tr>
              <a:tr h="295275">
                <a:tc>
                  <a:txBody>
                    <a:bodyPr/>
                    <a:lstStyle/>
                    <a:p>
                      <a:pPr algn="l" fontAlgn="b"/>
                      <a:r>
                        <a:rPr lang="en-US" sz="1800" b="0" i="0" u="none" strike="noStrike">
                          <a:solidFill>
                            <a:srgbClr val="000000"/>
                          </a:solidFill>
                          <a:effectLst/>
                          <a:latin typeface="Times New Roman"/>
                        </a:rPr>
                        <a:t>#10</a:t>
                      </a:r>
                    </a:p>
                  </a:txBody>
                  <a:tcPr marL="9525" marR="9525" marT="9525" marB="0" anchor="b">
                    <a:lnL>
                      <a:noFill/>
                    </a:lnL>
                    <a:lnR>
                      <a:noFill/>
                    </a:lnR>
                    <a:lnT>
                      <a:noFill/>
                    </a:lnT>
                    <a:lnB>
                      <a:noFill/>
                    </a:lnB>
                  </a:tcPr>
                </a:tc>
                <a:tc>
                  <a:txBody>
                    <a:bodyPr/>
                    <a:lstStyle/>
                    <a:p>
                      <a:pPr algn="l" fontAlgn="b"/>
                      <a:r>
                        <a:rPr lang="en-US" sz="1800" b="0" i="0" u="none" strike="noStrike" dirty="0">
                          <a:solidFill>
                            <a:srgbClr val="000000"/>
                          </a:solidFill>
                          <a:effectLst/>
                          <a:latin typeface="Times New Roman"/>
                        </a:rPr>
                        <a:t>Haverford (48%)</a:t>
                      </a:r>
                    </a:p>
                  </a:txBody>
                  <a:tcPr marL="9525" marR="9525" marT="9525" marB="0" anchor="b">
                    <a:lnL>
                      <a:noFill/>
                    </a:lnL>
                    <a:lnR>
                      <a:noFill/>
                    </a:lnR>
                    <a:lnT>
                      <a:noFill/>
                    </a:lnT>
                    <a:lnB>
                      <a:noFill/>
                    </a:lnB>
                  </a:tcPr>
                </a:tc>
              </a:tr>
            </a:tbl>
          </a:graphicData>
        </a:graphic>
      </p:graphicFrame>
    </p:spTree>
    <p:extLst>
      <p:ext uri="{BB962C8B-B14F-4D97-AF65-F5344CB8AC3E}">
        <p14:creationId xmlns:p14="http://schemas.microsoft.com/office/powerpoint/2010/main" val="908457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ctrTitle"/>
          </p:nvPr>
        </p:nvSpPr>
        <p:spPr>
          <a:xfrm>
            <a:off x="660400" y="304800"/>
            <a:ext cx="8547100" cy="1533525"/>
          </a:xfrm>
        </p:spPr>
        <p:txBody>
          <a:bodyPr lIns="0" tIns="0" rIns="0" bIns="0"/>
          <a:lstStyle/>
          <a:p>
            <a:pPr algn="l">
              <a:lnSpc>
                <a:spcPct val="95000"/>
              </a:lnSpc>
            </a:pPr>
            <a:r>
              <a:rPr lang="en-US" sz="3100" b="1" dirty="0" smtClean="0">
                <a:solidFill>
                  <a:srgbClr val="000000"/>
                </a:solidFill>
              </a:rPr>
              <a:t>How do the Classes Stack Up?</a:t>
            </a:r>
            <a:endParaRPr lang="en-US" sz="3100" b="1" dirty="0">
              <a:solidFill>
                <a:srgbClr val="000000"/>
              </a:solidFill>
            </a:endParaRPr>
          </a:p>
        </p:txBody>
      </p:sp>
      <p:sp>
        <p:nvSpPr>
          <p:cNvPr id="52" name="AutoShape 27"/>
          <p:cNvSpPr>
            <a:spLocks noChangeAspect="1" noChangeArrowheads="1" noTextEdit="1"/>
          </p:cNvSpPr>
          <p:nvPr/>
        </p:nvSpPr>
        <p:spPr bwMode="auto">
          <a:xfrm>
            <a:off x="1498600" y="1208350"/>
            <a:ext cx="6913562" cy="4727575"/>
          </a:xfrm>
          <a:prstGeom prst="rect">
            <a:avLst/>
          </a:prstGeom>
          <a:no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563" y="1371600"/>
            <a:ext cx="7799636" cy="566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6944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ctrTitle"/>
          </p:nvPr>
        </p:nvSpPr>
        <p:spPr>
          <a:xfrm>
            <a:off x="660400" y="304800"/>
            <a:ext cx="8547100" cy="1533525"/>
          </a:xfrm>
        </p:spPr>
        <p:txBody>
          <a:bodyPr lIns="0" tIns="0" rIns="0" bIns="0"/>
          <a:lstStyle/>
          <a:p>
            <a:pPr algn="l">
              <a:lnSpc>
                <a:spcPct val="95000"/>
              </a:lnSpc>
            </a:pPr>
            <a:r>
              <a:rPr lang="en-US" sz="3100" b="1" dirty="0" smtClean="0">
                <a:solidFill>
                  <a:srgbClr val="000000"/>
                </a:solidFill>
              </a:rPr>
              <a:t>Meet The Wellesley Fund Staff</a:t>
            </a:r>
            <a:endParaRPr lang="en-US" sz="3100" b="1" dirty="0">
              <a:solidFill>
                <a:srgbClr val="000000"/>
              </a:solidFill>
            </a:endParaRPr>
          </a:p>
        </p:txBody>
      </p:sp>
      <p:grpSp>
        <p:nvGrpSpPr>
          <p:cNvPr id="34" name="Group 2"/>
          <p:cNvGrpSpPr>
            <a:grpSpLocks/>
          </p:cNvGrpSpPr>
          <p:nvPr/>
        </p:nvGrpSpPr>
        <p:grpSpPr bwMode="auto">
          <a:xfrm>
            <a:off x="1258128" y="1635479"/>
            <a:ext cx="7610525" cy="4224147"/>
            <a:chOff x="195327" y="1219200"/>
            <a:chExt cx="8731358" cy="4594860"/>
          </a:xfrm>
        </p:grpSpPr>
        <p:sp>
          <p:nvSpPr>
            <p:cNvPr id="35" name="Line 21"/>
            <p:cNvSpPr>
              <a:spLocks noChangeShapeType="1"/>
            </p:cNvSpPr>
            <p:nvPr/>
          </p:nvSpPr>
          <p:spPr bwMode="auto">
            <a:xfrm>
              <a:off x="715963" y="3103563"/>
              <a:ext cx="0" cy="63023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_s1044"/>
            <p:cNvSpPr>
              <a:spLocks noChangeArrowheads="1"/>
            </p:cNvSpPr>
            <p:nvPr/>
          </p:nvSpPr>
          <p:spPr bwMode="auto">
            <a:xfrm>
              <a:off x="3951778" y="1219200"/>
              <a:ext cx="1160462" cy="831850"/>
            </a:xfrm>
            <a:prstGeom prst="roundRect">
              <a:avLst>
                <a:gd name="adj" fmla="val 16667"/>
              </a:avLst>
            </a:prstGeom>
            <a:blipFill dpi="0" rotWithShape="1">
              <a:blip r:embed="rId4">
                <a:extLst>
                  <a:ext uri="{28A0092B-C50C-407E-A947-70E740481C1C}">
                    <a14:useLocalDpi xmlns:a14="http://schemas.microsoft.com/office/drawing/2010/main" val="0"/>
                  </a:ext>
                </a:extLst>
              </a:blip>
              <a:srcRect/>
              <a:stretch>
                <a:fillRect l="-1217" t="-4962" r="-1217" b="-4962"/>
              </a:stretch>
            </a:blipFill>
            <a:ln w="9525">
              <a:solidFill>
                <a:schemeClr val="tx1"/>
              </a:solidFill>
              <a:round/>
              <a:headEnd/>
              <a:tailEnd/>
            </a:ln>
            <a:effectLst>
              <a:softEdge rad="31750"/>
            </a:effectLst>
          </p:spPr>
          <p:txBody>
            <a:bodyPr wrap="none" lIns="0" tIns="0" rIns="0" bIns="0" anchor="ctr"/>
            <a:lstStyle/>
            <a:p>
              <a:pPr algn="ctr">
                <a:defRPr/>
              </a:pPr>
              <a:endParaRPr lang="en-US" sz="1000" dirty="0"/>
            </a:p>
            <a:p>
              <a:pPr algn="ctr">
                <a:defRPr/>
              </a:pPr>
              <a:endParaRPr lang="en-US" sz="1000" dirty="0"/>
            </a:p>
            <a:p>
              <a:pPr algn="ctr">
                <a:defRPr/>
              </a:pPr>
              <a:endParaRPr lang="en-US" sz="1000" b="1" dirty="0"/>
            </a:p>
            <a:p>
              <a:pPr algn="ctr">
                <a:defRPr/>
              </a:pPr>
              <a:endParaRPr lang="en-US" sz="1000" i="1"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r>
                <a:rPr lang="en-US" sz="1000" b="1" dirty="0"/>
                <a:t>  </a:t>
              </a:r>
              <a:br>
                <a:rPr lang="en-US" sz="1000" b="1" dirty="0"/>
              </a:br>
              <a:r>
                <a:rPr lang="en-US" sz="1000" b="1" dirty="0"/>
                <a:t/>
              </a:r>
              <a:br>
                <a:rPr lang="en-US" sz="1000" b="1" dirty="0"/>
              </a:br>
              <a:r>
                <a:rPr lang="en-US" sz="1000" b="1" dirty="0"/>
                <a:t/>
              </a:r>
              <a:br>
                <a:rPr lang="en-US" sz="1000" b="1" dirty="0"/>
              </a:br>
              <a:r>
                <a:rPr lang="en-US" sz="1000" b="1" dirty="0">
                  <a:latin typeface="Times New Roman" pitchFamily="18" charset="0"/>
                </a:rPr>
                <a:t>Kimberly </a:t>
              </a:r>
              <a:r>
                <a:rPr lang="en-US" sz="1000" b="1" dirty="0" err="1">
                  <a:latin typeface="Times New Roman" pitchFamily="18" charset="0"/>
                </a:rPr>
                <a:t>Hokanson</a:t>
              </a:r>
              <a:endParaRPr lang="en-US" sz="1000" b="1" dirty="0">
                <a:latin typeface="Times New Roman" pitchFamily="18" charset="0"/>
              </a:endParaRPr>
            </a:p>
            <a:p>
              <a:pPr algn="ctr">
                <a:defRPr/>
              </a:pPr>
              <a:r>
                <a:rPr lang="en-US" sz="1000" b="1" dirty="0">
                  <a:latin typeface="Times New Roman" pitchFamily="18" charset="0"/>
                </a:rPr>
                <a:t>Director</a:t>
              </a:r>
            </a:p>
            <a:p>
              <a:pPr algn="ctr">
                <a:defRPr/>
              </a:pPr>
              <a:r>
                <a:rPr lang="en-US" sz="1000" b="1" dirty="0">
                  <a:latin typeface="Times New Roman" pitchFamily="18" charset="0"/>
                </a:rPr>
                <a:t>x2328</a:t>
              </a:r>
              <a:br>
                <a:rPr lang="en-US" sz="1000" b="1" dirty="0">
                  <a:latin typeface="Times New Roman" pitchFamily="18" charset="0"/>
                </a:rPr>
              </a:br>
              <a:endParaRPr lang="en-US" sz="800" b="1" dirty="0">
                <a:latin typeface="Times New Roman" pitchFamily="18" charset="0"/>
              </a:endParaRPr>
            </a:p>
            <a:p>
              <a:pPr algn="ctr">
                <a:defRPr/>
              </a:pPr>
              <a:endParaRPr lang="en-US" sz="800" b="1" dirty="0">
                <a:latin typeface="Times New Roman" pitchFamily="18" charset="0"/>
              </a:endParaRPr>
            </a:p>
          </p:txBody>
        </p:sp>
        <p:sp>
          <p:nvSpPr>
            <p:cNvPr id="38" name="Line 22"/>
            <p:cNvSpPr>
              <a:spLocks noChangeShapeType="1"/>
            </p:cNvSpPr>
            <p:nvPr/>
          </p:nvSpPr>
          <p:spPr bwMode="auto">
            <a:xfrm>
              <a:off x="1998663" y="3094038"/>
              <a:ext cx="0" cy="72548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23"/>
            <p:cNvSpPr>
              <a:spLocks noChangeShapeType="1"/>
            </p:cNvSpPr>
            <p:nvPr/>
          </p:nvSpPr>
          <p:spPr bwMode="auto">
            <a:xfrm>
              <a:off x="3275013" y="3095625"/>
              <a:ext cx="0" cy="725488"/>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24"/>
            <p:cNvSpPr>
              <a:spLocks noChangeShapeType="1"/>
            </p:cNvSpPr>
            <p:nvPr/>
          </p:nvSpPr>
          <p:spPr bwMode="auto">
            <a:xfrm>
              <a:off x="4552950" y="3103563"/>
              <a:ext cx="0" cy="7239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25"/>
            <p:cNvSpPr>
              <a:spLocks noChangeShapeType="1"/>
            </p:cNvSpPr>
            <p:nvPr/>
          </p:nvSpPr>
          <p:spPr bwMode="auto">
            <a:xfrm>
              <a:off x="5851525" y="3103563"/>
              <a:ext cx="0" cy="7239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26"/>
            <p:cNvSpPr>
              <a:spLocks noChangeShapeType="1"/>
            </p:cNvSpPr>
            <p:nvPr/>
          </p:nvSpPr>
          <p:spPr bwMode="auto">
            <a:xfrm>
              <a:off x="7110413" y="3103563"/>
              <a:ext cx="0" cy="7239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27"/>
            <p:cNvSpPr>
              <a:spLocks noChangeShapeType="1"/>
            </p:cNvSpPr>
            <p:nvPr/>
          </p:nvSpPr>
          <p:spPr bwMode="auto">
            <a:xfrm>
              <a:off x="8386763" y="3095625"/>
              <a:ext cx="0" cy="7239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20"/>
            <p:cNvSpPr>
              <a:spLocks noChangeShapeType="1"/>
            </p:cNvSpPr>
            <p:nvPr/>
          </p:nvSpPr>
          <p:spPr bwMode="auto">
            <a:xfrm>
              <a:off x="704850" y="3103563"/>
              <a:ext cx="7672388"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_s1040"/>
            <p:cNvSpPr>
              <a:spLocks noChangeArrowheads="1"/>
            </p:cNvSpPr>
            <p:nvPr/>
          </p:nvSpPr>
          <p:spPr bwMode="auto">
            <a:xfrm>
              <a:off x="2731625" y="3339252"/>
              <a:ext cx="1084757" cy="678180"/>
            </a:xfrm>
            <a:prstGeom prst="roundRect">
              <a:avLst>
                <a:gd name="adj" fmla="val 16667"/>
              </a:avLst>
            </a:prstGeom>
            <a:blipFill dpi="0" rotWithShape="1">
              <a:blip r:embed="rId5">
                <a:extLst>
                  <a:ext uri="{28A0092B-C50C-407E-A947-70E740481C1C}">
                    <a14:useLocalDpi xmlns:a14="http://schemas.microsoft.com/office/drawing/2010/main" val="0"/>
                  </a:ext>
                </a:extLst>
              </a:blip>
              <a:srcRect/>
              <a:stretch>
                <a:fillRect l="24711" t="742" r="24711" b="742"/>
              </a:stretch>
            </a:blipFill>
            <a:ln w="9525">
              <a:solidFill>
                <a:schemeClr val="tx1"/>
              </a:solidFill>
              <a:round/>
              <a:headEnd/>
              <a:tailEnd/>
            </a:ln>
            <a:effectLst>
              <a:softEdge rad="31750"/>
            </a:effectLst>
          </p:spPr>
          <p:txBody>
            <a:bodyPr wrap="none" lIns="0" tIns="0" rIns="0" bIns="0" anchor="ctr"/>
            <a:lstStyle/>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r>
                <a:rPr lang="en-US" sz="1000" b="1" dirty="0">
                  <a:latin typeface="Times New Roman" pitchFamily="18" charset="0"/>
                </a:rPr>
                <a:t/>
              </a:r>
              <a:br>
                <a:rPr lang="en-US" sz="1000" b="1" dirty="0">
                  <a:latin typeface="Times New Roman" pitchFamily="18" charset="0"/>
                </a:rPr>
              </a:br>
              <a:r>
                <a:rPr lang="en-US" sz="1000" b="1" dirty="0">
                  <a:latin typeface="Times New Roman" pitchFamily="18" charset="0"/>
                </a:rPr>
                <a:t/>
              </a:r>
              <a:br>
                <a:rPr lang="en-US" sz="1000" b="1" dirty="0">
                  <a:latin typeface="Times New Roman" pitchFamily="18" charset="0"/>
                </a:rPr>
              </a:br>
              <a:r>
                <a:rPr lang="en-US" sz="1000" b="1" dirty="0">
                  <a:latin typeface="Times New Roman" pitchFamily="18" charset="0"/>
                </a:rPr>
                <a:t/>
              </a:r>
              <a:br>
                <a:rPr lang="en-US" sz="1000" b="1" dirty="0">
                  <a:latin typeface="Times New Roman" pitchFamily="18" charset="0"/>
                </a:rPr>
              </a:br>
              <a:r>
                <a:rPr lang="en-US" sz="1000" b="1" dirty="0">
                  <a:latin typeface="Times New Roman" pitchFamily="18" charset="0"/>
                </a:rPr>
                <a:t/>
              </a:r>
              <a:br>
                <a:rPr lang="en-US" sz="1000" b="1" dirty="0">
                  <a:latin typeface="Times New Roman" pitchFamily="18" charset="0"/>
                </a:rPr>
              </a:br>
              <a:endParaRPr lang="en-US" sz="1000" b="1" dirty="0">
                <a:latin typeface="Times New Roman" pitchFamily="18" charset="0"/>
              </a:endParaRPr>
            </a:p>
            <a:p>
              <a:pPr algn="ctr">
                <a:defRPr/>
              </a:pPr>
              <a:r>
                <a:rPr lang="en-US" sz="1000" b="1" dirty="0">
                  <a:latin typeface="Times New Roman" pitchFamily="18" charset="0"/>
                </a:rPr>
                <a:t>Rachael Lau ‘08</a:t>
              </a:r>
              <a:br>
                <a:rPr lang="en-US" sz="1000" b="1" dirty="0">
                  <a:latin typeface="Times New Roman" pitchFamily="18" charset="0"/>
                </a:rPr>
              </a:br>
              <a:r>
                <a:rPr lang="en-US" sz="1000" b="1" dirty="0">
                  <a:latin typeface="Times New Roman" pitchFamily="18" charset="0"/>
                </a:rPr>
                <a:t>Assistant Director</a:t>
              </a:r>
            </a:p>
            <a:p>
              <a:pPr algn="ctr">
                <a:defRPr/>
              </a:pPr>
              <a:r>
                <a:rPr lang="en-US" sz="1000" b="1" dirty="0">
                  <a:latin typeface="Times New Roman" pitchFamily="18" charset="0"/>
                </a:rPr>
                <a:t>x3335</a:t>
              </a:r>
              <a:br>
                <a:rPr lang="en-US" sz="1000" b="1" dirty="0">
                  <a:latin typeface="Times New Roman" pitchFamily="18" charset="0"/>
                </a:rPr>
              </a:br>
              <a:r>
                <a:rPr lang="en-US" sz="800" b="1" dirty="0">
                  <a:latin typeface="Times New Roman" pitchFamily="18" charset="0"/>
                </a:rPr>
                <a:t/>
              </a:r>
              <a:br>
                <a:rPr lang="en-US" sz="800" b="1" dirty="0">
                  <a:latin typeface="Times New Roman" pitchFamily="18" charset="0"/>
                </a:rPr>
              </a:br>
              <a:endParaRPr lang="en-US" sz="800" b="1" dirty="0">
                <a:latin typeface="Times New Roman" pitchFamily="18" charset="0"/>
              </a:endParaRPr>
            </a:p>
            <a:p>
              <a:pPr algn="ctr">
                <a:defRPr/>
              </a:pPr>
              <a:r>
                <a:rPr lang="en-US" sz="800" b="1" dirty="0">
                  <a:latin typeface="Times New Roman" pitchFamily="18" charset="0"/>
                </a:rPr>
                <a:t/>
              </a:r>
              <a:br>
                <a:rPr lang="en-US" sz="800" b="1" dirty="0">
                  <a:latin typeface="Times New Roman" pitchFamily="18" charset="0"/>
                </a:rPr>
              </a:br>
              <a:endParaRPr lang="en-US" sz="800" b="1" dirty="0">
                <a:latin typeface="Times New Roman" pitchFamily="18" charset="0"/>
              </a:endParaRPr>
            </a:p>
          </p:txBody>
        </p:sp>
        <p:sp>
          <p:nvSpPr>
            <p:cNvPr id="46" name="_s1041"/>
            <p:cNvSpPr>
              <a:spLocks noChangeArrowheads="1"/>
            </p:cNvSpPr>
            <p:nvPr/>
          </p:nvSpPr>
          <p:spPr bwMode="auto">
            <a:xfrm>
              <a:off x="4031570" y="3343159"/>
              <a:ext cx="1065762" cy="672581"/>
            </a:xfrm>
            <a:prstGeom prst="roundRect">
              <a:avLst>
                <a:gd name="adj" fmla="val 16667"/>
              </a:avLst>
            </a:prstGeom>
            <a:blipFill dpi="0" rotWithShape="1">
              <a:blip r:embed="rId6">
                <a:extLst>
                  <a:ext uri="{28A0092B-C50C-407E-A947-70E740481C1C}">
                    <a14:useLocalDpi xmlns:a14="http://schemas.microsoft.com/office/drawing/2010/main" val="0"/>
                  </a:ext>
                </a:extLst>
              </a:blip>
              <a:srcRect/>
              <a:stretch>
                <a:fillRect l="24260" t="742" r="24260" b="742"/>
              </a:stretch>
            </a:blipFill>
            <a:ln w="9525">
              <a:solidFill>
                <a:schemeClr val="tx1"/>
              </a:solidFill>
              <a:round/>
              <a:headEnd/>
              <a:tailEnd/>
            </a:ln>
            <a:effectLst>
              <a:softEdge rad="31750"/>
            </a:effectLst>
          </p:spPr>
          <p:txBody>
            <a:bodyPr wrap="none" lIns="0" tIns="0" rIns="0" bIns="0" anchor="ctr"/>
            <a:lstStyle/>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b="1" dirty="0">
                <a:latin typeface="Times New Roman" pitchFamily="18" charset="0"/>
              </a:endParaRPr>
            </a:p>
            <a:p>
              <a:pPr algn="ctr">
                <a:defRPr/>
              </a:pPr>
              <a:r>
                <a:rPr lang="en-US" sz="1000" b="1" dirty="0">
                  <a:latin typeface="Times New Roman" pitchFamily="18" charset="0"/>
                </a:rPr>
                <a:t>Jessica </a:t>
              </a:r>
              <a:r>
                <a:rPr lang="en-US" sz="1000" b="1" dirty="0" err="1">
                  <a:latin typeface="Times New Roman" pitchFamily="18" charset="0"/>
                </a:rPr>
                <a:t>Telemaque</a:t>
              </a:r>
              <a:endParaRPr lang="en-US" sz="1000" b="1" dirty="0">
                <a:latin typeface="Times New Roman" pitchFamily="18" charset="0"/>
              </a:endParaRPr>
            </a:p>
            <a:p>
              <a:pPr algn="ctr">
                <a:defRPr/>
              </a:pPr>
              <a:r>
                <a:rPr lang="en-US" sz="1000" b="1" dirty="0">
                  <a:latin typeface="Times New Roman" pitchFamily="18" charset="0"/>
                </a:rPr>
                <a:t>Assistant Director</a:t>
              </a:r>
            </a:p>
            <a:p>
              <a:pPr algn="ctr">
                <a:defRPr/>
              </a:pPr>
              <a:r>
                <a:rPr lang="en-US" sz="1000" b="1" dirty="0">
                  <a:latin typeface="Times New Roman" pitchFamily="18" charset="0"/>
                </a:rPr>
                <a:t>x2383</a:t>
              </a:r>
              <a:br>
                <a:rPr lang="en-US" sz="1000" b="1" dirty="0">
                  <a:latin typeface="Times New Roman" pitchFamily="18" charset="0"/>
                </a:rPr>
              </a:br>
              <a:r>
                <a:rPr lang="en-US" sz="800" b="1" dirty="0">
                  <a:latin typeface="Times New Roman" pitchFamily="18" charset="0"/>
                </a:rPr>
                <a:t>                 </a:t>
              </a:r>
            </a:p>
          </p:txBody>
        </p:sp>
        <p:sp>
          <p:nvSpPr>
            <p:cNvPr id="47" name="_s1042"/>
            <p:cNvSpPr>
              <a:spLocks noChangeArrowheads="1"/>
            </p:cNvSpPr>
            <p:nvPr/>
          </p:nvSpPr>
          <p:spPr bwMode="auto">
            <a:xfrm>
              <a:off x="5293210" y="3307081"/>
              <a:ext cx="1065761" cy="740832"/>
            </a:xfrm>
            <a:prstGeom prst="roundRect">
              <a:avLst>
                <a:gd name="adj" fmla="val 16667"/>
              </a:avLst>
            </a:prstGeom>
            <a:blipFill dpi="0" rotWithShape="1">
              <a:blip r:embed="rId7">
                <a:extLst>
                  <a:ext uri="{28A0092B-C50C-407E-A947-70E740481C1C}">
                    <a14:useLocalDpi xmlns:a14="http://schemas.microsoft.com/office/drawing/2010/main" val="0"/>
                  </a:ext>
                </a:extLst>
              </a:blip>
              <a:srcRect/>
              <a:stretch>
                <a:fillRect l="19971" r="19971"/>
              </a:stretch>
            </a:blipFill>
            <a:ln w="9525">
              <a:solidFill>
                <a:schemeClr val="tx1"/>
              </a:solidFill>
              <a:round/>
              <a:headEnd/>
              <a:tailEnd/>
            </a:ln>
            <a:effectLst>
              <a:softEdge rad="31750"/>
            </a:effectLst>
          </p:spPr>
          <p:txBody>
            <a:bodyPr wrap="none" lIns="0" tIns="0" rIns="0" bIns="0" anchor="ctr"/>
            <a:lstStyle/>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defRPr/>
              </a:pPr>
              <a:endParaRPr lang="en-US" sz="1000" b="1" dirty="0">
                <a:latin typeface="Times New Roman" pitchFamily="18" charset="0"/>
              </a:endParaRPr>
            </a:p>
            <a:p>
              <a:pPr>
                <a:defRPr/>
              </a:pPr>
              <a:r>
                <a:rPr lang="en-US" sz="1000" b="1" dirty="0">
                  <a:latin typeface="Times New Roman" pitchFamily="18" charset="0"/>
                </a:rPr>
                <a:t>Courtney Greene</a:t>
              </a:r>
            </a:p>
            <a:p>
              <a:pPr algn="ctr">
                <a:defRPr/>
              </a:pPr>
              <a:r>
                <a:rPr lang="en-US" sz="1000" b="1" dirty="0">
                  <a:latin typeface="Times New Roman" pitchFamily="18" charset="0"/>
                </a:rPr>
                <a:t>Associate Director</a:t>
              </a:r>
            </a:p>
            <a:p>
              <a:pPr algn="ctr">
                <a:defRPr/>
              </a:pPr>
              <a:r>
                <a:rPr lang="en-US" sz="1000" b="1" dirty="0">
                  <a:latin typeface="Times New Roman" pitchFamily="18" charset="0"/>
                </a:rPr>
                <a:t>x2233</a:t>
              </a:r>
            </a:p>
            <a:p>
              <a:pPr algn="ctr">
                <a:defRPr/>
              </a:pPr>
              <a:r>
                <a:rPr lang="en-US" sz="800" b="1" dirty="0">
                  <a:latin typeface="Times New Roman" pitchFamily="18" charset="0"/>
                </a:rPr>
                <a:t>   </a:t>
              </a:r>
            </a:p>
          </p:txBody>
        </p:sp>
        <p:sp>
          <p:nvSpPr>
            <p:cNvPr id="48" name="_s1043"/>
            <p:cNvSpPr>
              <a:spLocks noChangeArrowheads="1"/>
            </p:cNvSpPr>
            <p:nvPr/>
          </p:nvSpPr>
          <p:spPr bwMode="auto">
            <a:xfrm>
              <a:off x="6553200" y="3307081"/>
              <a:ext cx="1093990" cy="740832"/>
            </a:xfrm>
            <a:prstGeom prst="roundRect">
              <a:avLst>
                <a:gd name="adj" fmla="val 16667"/>
              </a:avLst>
            </a:prstGeom>
            <a:blipFill dpi="0" rotWithShape="1">
              <a:blip r:embed="rId8">
                <a:extLst>
                  <a:ext uri="{28A0092B-C50C-407E-A947-70E740481C1C}">
                    <a14:useLocalDpi xmlns:a14="http://schemas.microsoft.com/office/drawing/2010/main" val="0"/>
                  </a:ext>
                </a:extLst>
              </a:blip>
              <a:srcRect/>
              <a:stretch>
                <a:fillRect l="19848" t="-6295" r="19848" b="-6295"/>
              </a:stretch>
            </a:blipFill>
            <a:ln w="9525">
              <a:solidFill>
                <a:schemeClr val="tx1"/>
              </a:solidFill>
              <a:round/>
              <a:headEnd/>
              <a:tailEnd/>
            </a:ln>
            <a:effectLst>
              <a:softEdge rad="31750"/>
            </a:effectLst>
          </p:spPr>
          <p:txBody>
            <a:bodyPr wrap="none" lIns="0" tIns="0" rIns="0" bIns="0" anchor="ctr"/>
            <a:lstStyle/>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200" b="1" dirty="0">
                <a:latin typeface="Garamond Premr Pro" pitchFamily="18" charset="0"/>
              </a:endParaRPr>
            </a:p>
            <a:p>
              <a:pPr algn="ctr">
                <a:defRPr/>
              </a:pPr>
              <a:endParaRPr lang="en-US" sz="1000" b="1" dirty="0">
                <a:latin typeface="Times New Roman" pitchFamily="18" charset="0"/>
              </a:endParaRPr>
            </a:p>
            <a:p>
              <a:pPr algn="ctr">
                <a:defRPr/>
              </a:pPr>
              <a:r>
                <a:rPr lang="en-US" sz="1000" b="1" dirty="0">
                  <a:latin typeface="Times New Roman" pitchFamily="18" charset="0"/>
                </a:rPr>
                <a:t>Laura Christian</a:t>
              </a:r>
              <a:br>
                <a:rPr lang="en-US" sz="1000" b="1" dirty="0">
                  <a:latin typeface="Times New Roman" pitchFamily="18" charset="0"/>
                </a:rPr>
              </a:br>
              <a:r>
                <a:rPr lang="en-US" sz="1000" b="1" dirty="0">
                  <a:latin typeface="Times New Roman" pitchFamily="18" charset="0"/>
                </a:rPr>
                <a:t>Associate Director</a:t>
              </a:r>
            </a:p>
            <a:p>
              <a:pPr algn="ctr">
                <a:defRPr/>
              </a:pPr>
              <a:r>
                <a:rPr lang="en-US" sz="1000" b="1" dirty="0">
                  <a:latin typeface="Times New Roman" pitchFamily="18" charset="0"/>
                </a:rPr>
                <a:t>x3366</a:t>
              </a:r>
              <a:br>
                <a:rPr lang="en-US" sz="1000" b="1" dirty="0">
                  <a:latin typeface="Times New Roman" pitchFamily="18" charset="0"/>
                </a:rPr>
              </a:br>
              <a:endParaRPr lang="en-US" sz="800" b="1" dirty="0">
                <a:latin typeface="Times New Roman" pitchFamily="18" charset="0"/>
              </a:endParaRPr>
            </a:p>
          </p:txBody>
        </p:sp>
        <p:sp>
          <p:nvSpPr>
            <p:cNvPr id="49" name="_s1044"/>
            <p:cNvSpPr>
              <a:spLocks noChangeArrowheads="1"/>
            </p:cNvSpPr>
            <p:nvPr/>
          </p:nvSpPr>
          <p:spPr bwMode="auto">
            <a:xfrm>
              <a:off x="7862378" y="3307082"/>
              <a:ext cx="1064307" cy="680020"/>
            </a:xfrm>
            <a:prstGeom prst="roundRect">
              <a:avLst>
                <a:gd name="adj" fmla="val 16667"/>
              </a:avLst>
            </a:prstGeom>
            <a:blipFill dpi="0" rotWithShape="1">
              <a:blip r:embed="rId9">
                <a:extLst>
                  <a:ext uri="{28A0092B-C50C-407E-A947-70E740481C1C}">
                    <a14:useLocalDpi xmlns:a14="http://schemas.microsoft.com/office/drawing/2010/main" val="0"/>
                  </a:ext>
                </a:extLst>
              </a:blip>
              <a:srcRect/>
              <a:stretch>
                <a:fillRect l="7043" t="-6295" r="7043" b="-6295"/>
              </a:stretch>
            </a:blipFill>
            <a:ln w="9525">
              <a:solidFill>
                <a:schemeClr val="tx1"/>
              </a:solidFill>
              <a:round/>
              <a:headEnd/>
              <a:tailEnd/>
            </a:ln>
            <a:effectLst>
              <a:softEdge rad="31750"/>
            </a:effectLst>
          </p:spPr>
          <p:txBody>
            <a:bodyPr wrap="none" lIns="0" tIns="0" rIns="0" bIns="0" anchor="ctr"/>
            <a:lstStyle/>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b="1" dirty="0">
                <a:latin typeface="Times New Roman" pitchFamily="18" charset="0"/>
              </a:endParaRPr>
            </a:p>
            <a:p>
              <a:pPr algn="ctr">
                <a:defRPr/>
              </a:pPr>
              <a:r>
                <a:rPr lang="en-US" sz="1000" b="1" dirty="0">
                  <a:latin typeface="Times New Roman" pitchFamily="18" charset="0"/>
                </a:rPr>
                <a:t>Emily Randall ’08</a:t>
              </a:r>
              <a:br>
                <a:rPr lang="en-US" sz="1000" b="1" dirty="0">
                  <a:latin typeface="Times New Roman" pitchFamily="18" charset="0"/>
                </a:rPr>
              </a:br>
              <a:r>
                <a:rPr lang="en-US" sz="1000" b="1" dirty="0">
                  <a:latin typeface="Times New Roman" pitchFamily="18" charset="0"/>
                </a:rPr>
                <a:t>Assistant Director</a:t>
              </a:r>
            </a:p>
            <a:p>
              <a:pPr algn="ctr">
                <a:defRPr/>
              </a:pPr>
              <a:r>
                <a:rPr lang="en-US" sz="1000" b="1" dirty="0">
                  <a:latin typeface="Times New Roman" pitchFamily="18" charset="0"/>
                </a:rPr>
                <a:t>x2234</a:t>
              </a:r>
              <a:br>
                <a:rPr lang="en-US" sz="1000" b="1" dirty="0">
                  <a:latin typeface="Times New Roman" pitchFamily="18" charset="0"/>
                </a:rPr>
              </a:br>
              <a:endParaRPr lang="en-US" sz="800" b="1" dirty="0">
                <a:latin typeface="Times New Roman" pitchFamily="18" charset="0"/>
              </a:endParaRPr>
            </a:p>
          </p:txBody>
        </p:sp>
        <p:sp>
          <p:nvSpPr>
            <p:cNvPr id="50" name="_s1044"/>
            <p:cNvSpPr>
              <a:spLocks noChangeArrowheads="1"/>
            </p:cNvSpPr>
            <p:nvPr/>
          </p:nvSpPr>
          <p:spPr bwMode="auto">
            <a:xfrm>
              <a:off x="1475487" y="3361553"/>
              <a:ext cx="1073031" cy="649721"/>
            </a:xfrm>
            <a:prstGeom prst="roundRect">
              <a:avLst>
                <a:gd name="adj" fmla="val 16667"/>
              </a:avLst>
            </a:prstGeom>
            <a:blipFill dpi="0" rotWithShape="1">
              <a:blip r:embed="rId10">
                <a:extLst>
                  <a:ext uri="{28A0092B-C50C-407E-A947-70E740481C1C}">
                    <a14:useLocalDpi xmlns:a14="http://schemas.microsoft.com/office/drawing/2010/main" val="0"/>
                  </a:ext>
                </a:extLst>
              </a:blip>
              <a:srcRect/>
              <a:stretch>
                <a:fillRect l="24435" t="742" r="24435" b="742"/>
              </a:stretch>
            </a:blipFill>
            <a:ln w="9525">
              <a:solidFill>
                <a:schemeClr val="tx1"/>
              </a:solidFill>
              <a:round/>
              <a:headEnd/>
              <a:tailEnd/>
            </a:ln>
            <a:effectLst>
              <a:softEdge rad="25400"/>
            </a:effectLst>
          </p:spPr>
          <p:txBody>
            <a:bodyPr wrap="none" lIns="0" tIns="0" rIns="0" bIns="0" anchor="ctr"/>
            <a:lstStyle/>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b="1" dirty="0">
                <a:latin typeface="Times New Roman" pitchFamily="18" charset="0"/>
              </a:endParaRPr>
            </a:p>
            <a:p>
              <a:pPr algn="ctr">
                <a:defRPr/>
              </a:pPr>
              <a:endParaRPr lang="en-US" sz="1000" b="1" dirty="0">
                <a:latin typeface="Times New Roman" pitchFamily="18" charset="0"/>
              </a:endParaRPr>
            </a:p>
            <a:p>
              <a:pPr algn="ctr">
                <a:defRPr/>
              </a:pPr>
              <a:endParaRPr lang="en-US" sz="1000" b="1" dirty="0">
                <a:latin typeface="Times New Roman" pitchFamily="18" charset="0"/>
              </a:endParaRPr>
            </a:p>
            <a:p>
              <a:pPr algn="ctr">
                <a:defRPr/>
              </a:pPr>
              <a:endParaRPr lang="en-US" sz="1000" b="1" dirty="0">
                <a:latin typeface="Times New Roman" pitchFamily="18" charset="0"/>
              </a:endParaRPr>
            </a:p>
            <a:p>
              <a:pPr algn="ctr">
                <a:defRPr/>
              </a:pPr>
              <a:r>
                <a:rPr lang="en-US" sz="1000" b="1" dirty="0">
                  <a:latin typeface="Times New Roman" pitchFamily="18" charset="0"/>
                </a:rPr>
                <a:t>Kerry </a:t>
              </a:r>
              <a:r>
                <a:rPr lang="en-US" sz="1000" b="1" dirty="0" err="1">
                  <a:latin typeface="Times New Roman" pitchFamily="18" charset="0"/>
                </a:rPr>
                <a:t>Steere</a:t>
              </a:r>
              <a:endParaRPr lang="en-US" sz="1000" b="1" dirty="0">
                <a:latin typeface="Times New Roman" pitchFamily="18" charset="0"/>
              </a:endParaRPr>
            </a:p>
            <a:p>
              <a:pPr algn="ctr">
                <a:defRPr/>
              </a:pPr>
              <a:r>
                <a:rPr lang="en-US" sz="1000" b="1" dirty="0">
                  <a:latin typeface="Times New Roman" pitchFamily="18" charset="0"/>
                </a:rPr>
                <a:t>Associate Director</a:t>
              </a:r>
            </a:p>
            <a:p>
              <a:pPr algn="ctr">
                <a:defRPr/>
              </a:pPr>
              <a:r>
                <a:rPr lang="en-US" sz="1000" b="1" dirty="0">
                  <a:latin typeface="Times New Roman" pitchFamily="18" charset="0"/>
                </a:rPr>
                <a:t>x2329</a:t>
              </a:r>
              <a:br>
                <a:rPr lang="en-US" sz="1000" b="1" dirty="0">
                  <a:latin typeface="Times New Roman" pitchFamily="18" charset="0"/>
                </a:rPr>
              </a:br>
              <a:r>
                <a:rPr lang="en-US" sz="800" b="1" dirty="0">
                  <a:latin typeface="Times New Roman" pitchFamily="18" charset="0"/>
                </a:rPr>
                <a:t/>
              </a:r>
              <a:br>
                <a:rPr lang="en-US" sz="800" b="1" dirty="0">
                  <a:latin typeface="Times New Roman" pitchFamily="18" charset="0"/>
                </a:rPr>
              </a:br>
              <a:r>
                <a:rPr lang="en-US" sz="800" b="1" dirty="0">
                  <a:latin typeface="Times New Roman" pitchFamily="18" charset="0"/>
                </a:rPr>
                <a:t>  </a:t>
              </a:r>
            </a:p>
            <a:p>
              <a:pPr algn="ctr">
                <a:defRPr/>
              </a:pPr>
              <a:r>
                <a:rPr lang="en-US" sz="1000" b="1" dirty="0">
                  <a:latin typeface="Times New Roman" pitchFamily="18" charset="0"/>
                </a:rPr>
                <a:t>  </a:t>
              </a:r>
            </a:p>
          </p:txBody>
        </p:sp>
        <p:grpSp>
          <p:nvGrpSpPr>
            <p:cNvPr id="51" name="Group 2"/>
            <p:cNvGrpSpPr>
              <a:grpSpLocks/>
            </p:cNvGrpSpPr>
            <p:nvPr/>
          </p:nvGrpSpPr>
          <p:grpSpPr bwMode="auto">
            <a:xfrm>
              <a:off x="1970088" y="4695825"/>
              <a:ext cx="6405562" cy="463550"/>
              <a:chOff x="1981200" y="4030980"/>
              <a:chExt cx="6406200" cy="463807"/>
            </a:xfrm>
          </p:grpSpPr>
          <p:sp>
            <p:nvSpPr>
              <p:cNvPr id="58" name="Line 43"/>
              <p:cNvSpPr>
                <a:spLocks noChangeShapeType="1"/>
              </p:cNvSpPr>
              <p:nvPr/>
            </p:nvSpPr>
            <p:spPr bwMode="auto">
              <a:xfrm>
                <a:off x="6706461" y="4213860"/>
                <a:ext cx="0" cy="28092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Line 42"/>
              <p:cNvSpPr>
                <a:spLocks noChangeShapeType="1"/>
              </p:cNvSpPr>
              <p:nvPr/>
            </p:nvSpPr>
            <p:spPr bwMode="auto">
              <a:xfrm>
                <a:off x="5067834" y="4213860"/>
                <a:ext cx="0" cy="28092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40"/>
              <p:cNvSpPr>
                <a:spLocks noChangeShapeType="1"/>
              </p:cNvSpPr>
              <p:nvPr/>
            </p:nvSpPr>
            <p:spPr bwMode="auto">
              <a:xfrm>
                <a:off x="3435024" y="4213860"/>
                <a:ext cx="0" cy="28092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Line 49"/>
              <p:cNvSpPr>
                <a:spLocks noChangeShapeType="1"/>
              </p:cNvSpPr>
              <p:nvPr/>
            </p:nvSpPr>
            <p:spPr bwMode="auto">
              <a:xfrm>
                <a:off x="1981200" y="4206240"/>
                <a:ext cx="64062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51"/>
              <p:cNvSpPr>
                <a:spLocks noChangeShapeType="1"/>
              </p:cNvSpPr>
              <p:nvPr/>
            </p:nvSpPr>
            <p:spPr bwMode="auto">
              <a:xfrm>
                <a:off x="1989924" y="4030980"/>
                <a:ext cx="0" cy="18192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Line 55"/>
              <p:cNvSpPr>
                <a:spLocks noChangeShapeType="1"/>
              </p:cNvSpPr>
              <p:nvPr/>
            </p:nvSpPr>
            <p:spPr bwMode="auto">
              <a:xfrm>
                <a:off x="8378677" y="4030980"/>
                <a:ext cx="0" cy="18068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2" name="_s1044"/>
            <p:cNvSpPr>
              <a:spLocks noChangeArrowheads="1"/>
            </p:cNvSpPr>
            <p:nvPr/>
          </p:nvSpPr>
          <p:spPr bwMode="auto">
            <a:xfrm>
              <a:off x="195327" y="3367710"/>
              <a:ext cx="1073031" cy="747089"/>
            </a:xfrm>
            <a:prstGeom prst="roundRect">
              <a:avLst>
                <a:gd name="adj" fmla="val 16667"/>
              </a:avLst>
            </a:prstGeom>
            <a:blipFill dpi="0" rotWithShape="1">
              <a:blip r:embed="rId11">
                <a:extLst>
                  <a:ext uri="{28A0092B-C50C-407E-A947-70E740481C1C}">
                    <a14:useLocalDpi xmlns:a14="http://schemas.microsoft.com/office/drawing/2010/main" val="0"/>
                  </a:ext>
                </a:extLst>
              </a:blip>
              <a:srcRect/>
              <a:stretch>
                <a:fillRect l="3131" t="-6295" r="3131" b="-6295"/>
              </a:stretch>
            </a:blipFill>
            <a:ln w="9525">
              <a:solidFill>
                <a:schemeClr val="tx1"/>
              </a:solidFill>
              <a:round/>
              <a:headEnd/>
              <a:tailEnd/>
            </a:ln>
            <a:effectLst>
              <a:softEdge rad="25400"/>
            </a:effectLst>
          </p:spPr>
          <p:txBody>
            <a:bodyPr wrap="none" lIns="0" tIns="0" rIns="0" bIns="0" anchor="ctr"/>
            <a:lstStyle/>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b="1" dirty="0">
                <a:latin typeface="Times New Roman" pitchFamily="18" charset="0"/>
              </a:endParaRPr>
            </a:p>
            <a:p>
              <a:pPr algn="ctr">
                <a:defRPr/>
              </a:pPr>
              <a:endParaRPr lang="en-US" sz="1000" b="1" dirty="0">
                <a:latin typeface="Times New Roman" pitchFamily="18" charset="0"/>
              </a:endParaRPr>
            </a:p>
            <a:p>
              <a:pPr algn="ctr">
                <a:defRPr/>
              </a:pPr>
              <a:endParaRPr lang="en-US" sz="1000" b="1" dirty="0">
                <a:latin typeface="Times New Roman" pitchFamily="18" charset="0"/>
              </a:endParaRPr>
            </a:p>
            <a:p>
              <a:pPr algn="ctr">
                <a:defRPr/>
              </a:pPr>
              <a:r>
                <a:rPr lang="en-US" sz="1000" b="1" dirty="0">
                  <a:latin typeface="Times New Roman" pitchFamily="18" charset="0"/>
                </a:rPr>
                <a:t>Kristy Grinder</a:t>
              </a:r>
            </a:p>
            <a:p>
              <a:pPr algn="ctr">
                <a:defRPr/>
              </a:pPr>
              <a:r>
                <a:rPr lang="en-US" sz="1000" b="1" dirty="0">
                  <a:latin typeface="Times New Roman" pitchFamily="18" charset="0"/>
                </a:rPr>
                <a:t>Assistant Director</a:t>
              </a:r>
              <a:br>
                <a:rPr lang="en-US" sz="1000" b="1" dirty="0">
                  <a:latin typeface="Times New Roman" pitchFamily="18" charset="0"/>
                </a:rPr>
              </a:br>
              <a:r>
                <a:rPr lang="en-US" sz="1000" b="1" dirty="0">
                  <a:latin typeface="Times New Roman" pitchFamily="18" charset="0"/>
                </a:rPr>
                <a:t>Friends Marketing</a:t>
              </a:r>
              <a:r>
                <a:rPr lang="en-US" sz="800" b="1" dirty="0">
                  <a:latin typeface="Times New Roman" pitchFamily="18" charset="0"/>
                </a:rPr>
                <a:t> </a:t>
              </a:r>
            </a:p>
            <a:p>
              <a:pPr algn="ctr">
                <a:defRPr/>
              </a:pPr>
              <a:r>
                <a:rPr lang="en-US" sz="1000" b="1" dirty="0">
                  <a:latin typeface="Times New Roman" pitchFamily="18" charset="0"/>
                </a:rPr>
                <a:t>x2872 </a:t>
              </a:r>
            </a:p>
            <a:p>
              <a:pPr algn="ctr">
                <a:defRPr/>
              </a:pPr>
              <a:r>
                <a:rPr lang="en-US" sz="1000" b="1" dirty="0">
                  <a:latin typeface="Times New Roman" pitchFamily="18" charset="0"/>
                </a:rPr>
                <a:t>  </a:t>
              </a:r>
            </a:p>
          </p:txBody>
        </p:sp>
        <p:sp>
          <p:nvSpPr>
            <p:cNvPr id="53" name="_s1047"/>
            <p:cNvSpPr>
              <a:spLocks noChangeArrowheads="1"/>
            </p:cNvSpPr>
            <p:nvPr/>
          </p:nvSpPr>
          <p:spPr bwMode="auto">
            <a:xfrm>
              <a:off x="6167094" y="5099472"/>
              <a:ext cx="1074486" cy="653628"/>
            </a:xfrm>
            <a:prstGeom prst="roundRect">
              <a:avLst>
                <a:gd name="adj" fmla="val 16667"/>
              </a:avLst>
            </a:prstGeom>
            <a:blipFill dpi="0" rotWithShape="1">
              <a:blip r:embed="rId12">
                <a:extLst>
                  <a:ext uri="{28A0092B-C50C-407E-A947-70E740481C1C}">
                    <a14:useLocalDpi xmlns:a14="http://schemas.microsoft.com/office/drawing/2010/main" val="0"/>
                  </a:ext>
                </a:extLst>
              </a:blip>
              <a:srcRect/>
              <a:stretch>
                <a:fillRect l="11704" r="11704"/>
              </a:stretch>
            </a:blipFill>
            <a:ln w="9525">
              <a:solidFill>
                <a:schemeClr val="tx1"/>
              </a:solidFill>
              <a:round/>
              <a:headEnd/>
              <a:tailEnd/>
            </a:ln>
            <a:effectLst>
              <a:softEdge rad="31750"/>
            </a:effectLst>
          </p:spPr>
          <p:txBody>
            <a:bodyPr wrap="none" lIns="0" tIns="0" rIns="0" bIns="0" anchor="ctr"/>
            <a:lstStyle/>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r>
                <a:rPr lang="en-US" sz="1000" b="1" dirty="0">
                  <a:latin typeface="Times New Roman" pitchFamily="18" charset="0"/>
                </a:rPr>
                <a:t>Nancy </a:t>
              </a:r>
              <a:r>
                <a:rPr lang="en-US" sz="1000" b="1" dirty="0" err="1">
                  <a:latin typeface="Times New Roman" pitchFamily="18" charset="0"/>
                </a:rPr>
                <a:t>Brind</a:t>
              </a:r>
              <a:r>
                <a:rPr lang="en-US" sz="1000" b="1" dirty="0">
                  <a:latin typeface="Times New Roman" pitchFamily="18" charset="0"/>
                </a:rPr>
                <a:t/>
              </a:r>
              <a:br>
                <a:rPr lang="en-US" sz="1000" b="1" dirty="0">
                  <a:latin typeface="Times New Roman" pitchFamily="18" charset="0"/>
                </a:rPr>
              </a:br>
              <a:r>
                <a:rPr lang="en-US" sz="1000" b="1" dirty="0">
                  <a:latin typeface="Times New Roman" pitchFamily="18" charset="0"/>
                </a:rPr>
                <a:t>Administrative Assistant</a:t>
              </a:r>
            </a:p>
            <a:p>
              <a:pPr algn="ctr">
                <a:defRPr/>
              </a:pPr>
              <a:r>
                <a:rPr lang="en-US" sz="1000" b="1" dirty="0">
                  <a:latin typeface="Times New Roman" pitchFamily="18" charset="0"/>
                </a:rPr>
                <a:t>x2218</a:t>
              </a:r>
            </a:p>
          </p:txBody>
        </p:sp>
        <p:sp>
          <p:nvSpPr>
            <p:cNvPr id="54" name="_s1048"/>
            <p:cNvSpPr>
              <a:spLocks noChangeArrowheads="1"/>
            </p:cNvSpPr>
            <p:nvPr/>
          </p:nvSpPr>
          <p:spPr bwMode="auto">
            <a:xfrm>
              <a:off x="2819400" y="5079949"/>
              <a:ext cx="1126025" cy="734111"/>
            </a:xfrm>
            <a:prstGeom prst="roundRect">
              <a:avLst>
                <a:gd name="adj" fmla="val 16667"/>
              </a:avLst>
            </a:prstGeom>
            <a:blipFill dpi="0" rotWithShape="1">
              <a:blip r:embed="rId13">
                <a:extLst>
                  <a:ext uri="{28A0092B-C50C-407E-A947-70E740481C1C}">
                    <a14:useLocalDpi xmlns:a14="http://schemas.microsoft.com/office/drawing/2010/main" val="0"/>
                  </a:ext>
                </a:extLst>
              </a:blip>
              <a:srcRect/>
              <a:stretch>
                <a:fillRect l="28463" r="28463"/>
              </a:stretch>
            </a:blipFill>
            <a:ln w="9525">
              <a:solidFill>
                <a:schemeClr val="tx1"/>
              </a:solidFill>
              <a:round/>
              <a:headEnd/>
              <a:tailEnd/>
            </a:ln>
            <a:effectLst>
              <a:softEdge rad="31750"/>
            </a:effectLst>
          </p:spPr>
          <p:txBody>
            <a:bodyPr wrap="none" lIns="0" tIns="0" rIns="0" bIns="0" anchor="ctr"/>
            <a:lstStyle/>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latin typeface="Times New Roman" pitchFamily="18" charset="0"/>
              </a:endParaRPr>
            </a:p>
            <a:p>
              <a:pPr algn="ctr">
                <a:defRPr/>
              </a:pPr>
              <a:endParaRPr lang="en-US" sz="1000" b="1" dirty="0">
                <a:latin typeface="Times New Roman" pitchFamily="18" charset="0"/>
              </a:endParaRPr>
            </a:p>
            <a:p>
              <a:pPr algn="ctr">
                <a:defRPr/>
              </a:pPr>
              <a:r>
                <a:rPr lang="en-US" sz="1000" b="1" dirty="0">
                  <a:latin typeface="Times New Roman" pitchFamily="18" charset="0"/>
                </a:rPr>
                <a:t/>
              </a:r>
              <a:br>
                <a:rPr lang="en-US" sz="1000" b="1" dirty="0">
                  <a:latin typeface="Times New Roman" pitchFamily="18" charset="0"/>
                </a:rPr>
              </a:br>
              <a:r>
                <a:rPr lang="en-US" sz="1000" b="1" dirty="0">
                  <a:latin typeface="Times New Roman" pitchFamily="18" charset="0"/>
                </a:rPr>
                <a:t>Barbara Colonna</a:t>
              </a:r>
            </a:p>
            <a:p>
              <a:pPr algn="ctr">
                <a:defRPr/>
              </a:pPr>
              <a:r>
                <a:rPr lang="en-US" sz="1000" b="1" dirty="0">
                  <a:latin typeface="Times New Roman" pitchFamily="18" charset="0"/>
                </a:rPr>
                <a:t>Administrative Assistant</a:t>
              </a:r>
            </a:p>
            <a:p>
              <a:pPr algn="ctr">
                <a:defRPr/>
              </a:pPr>
              <a:r>
                <a:rPr lang="en-US" sz="1000" b="1" dirty="0">
                  <a:latin typeface="Times New Roman" pitchFamily="18" charset="0"/>
                </a:rPr>
                <a:t>x2222</a:t>
              </a:r>
              <a:br>
                <a:rPr lang="en-US" sz="1000" b="1" dirty="0">
                  <a:latin typeface="Times New Roman" pitchFamily="18" charset="0"/>
                </a:rPr>
              </a:br>
              <a:endParaRPr lang="en-US" sz="1000" b="1" dirty="0">
                <a:latin typeface="Times New Roman" pitchFamily="18" charset="0"/>
              </a:endParaRPr>
            </a:p>
          </p:txBody>
        </p:sp>
        <p:sp>
          <p:nvSpPr>
            <p:cNvPr id="55" name="_s1046"/>
            <p:cNvSpPr>
              <a:spLocks noChangeArrowheads="1"/>
            </p:cNvSpPr>
            <p:nvPr/>
          </p:nvSpPr>
          <p:spPr bwMode="auto">
            <a:xfrm>
              <a:off x="4500842" y="5107092"/>
              <a:ext cx="1097280" cy="653628"/>
            </a:xfrm>
            <a:prstGeom prst="roundRect">
              <a:avLst>
                <a:gd name="adj" fmla="val 16667"/>
              </a:avLst>
            </a:prstGeom>
            <a:blipFill dpi="0" rotWithShape="1">
              <a:blip r:embed="rId14">
                <a:extLst>
                  <a:ext uri="{28A0092B-C50C-407E-A947-70E740481C1C}">
                    <a14:useLocalDpi xmlns:a14="http://schemas.microsoft.com/office/drawing/2010/main" val="0"/>
                  </a:ext>
                </a:extLst>
              </a:blip>
              <a:srcRect/>
              <a:stretch>
                <a:fillRect l="12500" t="-12953" r="12500" b="-12953"/>
              </a:stretch>
            </a:blipFill>
            <a:ln w="9525">
              <a:solidFill>
                <a:schemeClr val="tx1"/>
              </a:solidFill>
              <a:round/>
              <a:headEnd/>
              <a:tailEnd/>
            </a:ln>
            <a:effectLst>
              <a:softEdge rad="31750"/>
            </a:effectLst>
          </p:spPr>
          <p:txBody>
            <a:bodyPr wrap="none" lIns="0" tIns="0" rIns="0" bIns="0" anchor="ctr"/>
            <a:lstStyle/>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dirty="0"/>
            </a:p>
            <a:p>
              <a:pPr algn="ctr">
                <a:defRPr/>
              </a:pPr>
              <a:endParaRPr lang="en-US" sz="1000" b="1" dirty="0"/>
            </a:p>
            <a:p>
              <a:pPr algn="ctr">
                <a:defRPr/>
              </a:pPr>
              <a:r>
                <a:rPr lang="en-US" sz="1000" b="1" dirty="0">
                  <a:latin typeface="Times New Roman" pitchFamily="18" charset="0"/>
                </a:rPr>
                <a:t>Mimi </a:t>
              </a:r>
              <a:r>
                <a:rPr lang="en-US" sz="1000" b="1" dirty="0" err="1">
                  <a:latin typeface="Times New Roman" pitchFamily="18" charset="0"/>
                </a:rPr>
                <a:t>Brinkhaus</a:t>
              </a:r>
              <a:endParaRPr lang="en-US" sz="1000" b="1" dirty="0">
                <a:latin typeface="Times New Roman" pitchFamily="18" charset="0"/>
              </a:endParaRPr>
            </a:p>
            <a:p>
              <a:pPr algn="ctr">
                <a:defRPr/>
              </a:pPr>
              <a:r>
                <a:rPr lang="en-US" sz="1000" b="1" dirty="0">
                  <a:latin typeface="Times New Roman" pitchFamily="18" charset="0"/>
                </a:rPr>
                <a:t>Administrative Assistant</a:t>
              </a:r>
            </a:p>
            <a:p>
              <a:pPr algn="ctr">
                <a:defRPr/>
              </a:pPr>
              <a:r>
                <a:rPr lang="en-US" sz="1000" b="1" dirty="0">
                  <a:latin typeface="Times New Roman" pitchFamily="18" charset="0"/>
                </a:rPr>
                <a:t>x2228</a:t>
              </a:r>
            </a:p>
          </p:txBody>
        </p:sp>
        <p:sp>
          <p:nvSpPr>
            <p:cNvPr id="56" name="Line 51"/>
            <p:cNvSpPr>
              <a:spLocks noChangeShapeType="1"/>
            </p:cNvSpPr>
            <p:nvPr/>
          </p:nvSpPr>
          <p:spPr bwMode="auto">
            <a:xfrm>
              <a:off x="4552950" y="2674938"/>
              <a:ext cx="0" cy="4572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988940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ctrTitle"/>
          </p:nvPr>
        </p:nvSpPr>
        <p:spPr>
          <a:xfrm>
            <a:off x="681831" y="117475"/>
            <a:ext cx="8547100" cy="1533525"/>
          </a:xfrm>
        </p:spPr>
        <p:txBody>
          <a:bodyPr lIns="0" tIns="0" rIns="0" bIns="0"/>
          <a:lstStyle/>
          <a:p>
            <a:pPr algn="l">
              <a:lnSpc>
                <a:spcPct val="95000"/>
              </a:lnSpc>
            </a:pPr>
            <a:r>
              <a:rPr lang="en-US" sz="3100" b="1" dirty="0" smtClean="0">
                <a:solidFill>
                  <a:srgbClr val="000000"/>
                </a:solidFill>
              </a:rPr>
              <a:t>Young Alumnae Participation Needs a Boost:</a:t>
            </a:r>
            <a:br>
              <a:rPr lang="en-US" sz="3100" b="1" dirty="0" smtClean="0">
                <a:solidFill>
                  <a:srgbClr val="000000"/>
                </a:solidFill>
              </a:rPr>
            </a:br>
            <a:r>
              <a:rPr lang="en-US" sz="3100" b="1" dirty="0" smtClean="0">
                <a:solidFill>
                  <a:srgbClr val="000000"/>
                </a:solidFill>
              </a:rPr>
              <a:t>Count Me In!</a:t>
            </a:r>
            <a:endParaRPr lang="en-US" sz="3100" b="1" dirty="0">
              <a:solidFill>
                <a:srgbClr val="000000"/>
              </a:solidFill>
            </a:endParaRPr>
          </a:p>
        </p:txBody>
      </p:sp>
      <p:sp>
        <p:nvSpPr>
          <p:cNvPr id="52" name="AutoShape 27"/>
          <p:cNvSpPr>
            <a:spLocks noChangeAspect="1" noChangeArrowheads="1" noTextEdit="1"/>
          </p:cNvSpPr>
          <p:nvPr/>
        </p:nvSpPr>
        <p:spPr bwMode="auto">
          <a:xfrm>
            <a:off x="1498600" y="1208350"/>
            <a:ext cx="6913562" cy="4727575"/>
          </a:xfrm>
          <a:prstGeom prst="rect">
            <a:avLst/>
          </a:prstGeom>
          <a:no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2" name="Group 1"/>
          <p:cNvGrpSpPr/>
          <p:nvPr/>
        </p:nvGrpSpPr>
        <p:grpSpPr>
          <a:xfrm>
            <a:off x="1244305" y="1549400"/>
            <a:ext cx="7058025" cy="5429250"/>
            <a:chOff x="1835150" y="1125538"/>
            <a:chExt cx="7058025" cy="5429250"/>
          </a:xfrm>
        </p:grpSpPr>
        <p:sp>
          <p:nvSpPr>
            <p:cNvPr id="5" name="Rectangle 3"/>
            <p:cNvSpPr txBox="1">
              <a:spLocks/>
            </p:cNvSpPr>
            <p:nvPr/>
          </p:nvSpPr>
          <p:spPr bwMode="auto">
            <a:xfrm>
              <a:off x="1979613" y="1268413"/>
              <a:ext cx="6913562" cy="4857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Times" pitchFamily="18"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Times" pitchFamily="18" charset="0"/>
                  <a:ea typeface="+mn-ea"/>
                  <a:cs typeface="+mn-cs"/>
                </a:defRPr>
              </a:lvl2pPr>
              <a:lvl3pPr marL="1143000" indent="-228600" algn="l" rtl="0" eaLnBrk="0" fontAlgn="base" hangingPunct="0">
                <a:spcBef>
                  <a:spcPct val="20000"/>
                </a:spcBef>
                <a:spcAft>
                  <a:spcPct val="0"/>
                </a:spcAft>
                <a:buFont typeface="Times" pitchFamily="18" charset="0"/>
                <a:buChar char="–"/>
                <a:defRPr sz="2400" kern="1200">
                  <a:solidFill>
                    <a:schemeClr val="tx1"/>
                  </a:solidFill>
                  <a:latin typeface="Times" pitchFamily="18"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pitchFamily="18"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3200" b="0" i="0" u="none" strike="noStrike" kern="1200" cap="none" spc="0" normalizeH="0" baseline="0" noProof="0" smtClean="0">
                <a:ln>
                  <a:noFill/>
                </a:ln>
                <a:solidFill>
                  <a:sysClr val="windowText" lastClr="000000"/>
                </a:solidFill>
                <a:effectLst/>
                <a:uLnTx/>
                <a:uFillTx/>
                <a:latin typeface="Times" pitchFamily="18"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endParaRPr kumimoji="0" lang="en-US" sz="3200" b="0" i="0" u="none" strike="noStrike" kern="1200" cap="none" spc="0" normalizeH="0" baseline="0" noProof="0" smtClean="0">
                <a:ln>
                  <a:noFill/>
                </a:ln>
                <a:solidFill>
                  <a:sysClr val="windowText" lastClr="000000"/>
                </a:solidFill>
                <a:effectLst/>
                <a:uLnTx/>
                <a:uFillTx/>
                <a:latin typeface="Times" pitchFamily="18" charset="0"/>
                <a:ea typeface="+mn-ea"/>
                <a:cs typeface="+mn-cs"/>
              </a:endParaRPr>
            </a:p>
          </p:txBody>
        </p:sp>
        <p:pic>
          <p:nvPicPr>
            <p:cNvPr id="6" name="Picture 3" descr="Picture 7.png"/>
            <p:cNvPicPr>
              <a:picLocks noChangeAspect="1"/>
            </p:cNvPicPr>
            <p:nvPr/>
          </p:nvPicPr>
          <p:blipFill>
            <a:blip r:embed="rId4" cstate="print"/>
            <a:srcRect/>
            <a:stretch>
              <a:fillRect/>
            </a:stretch>
          </p:blipFill>
          <p:spPr bwMode="auto">
            <a:xfrm>
              <a:off x="1979613" y="4005263"/>
              <a:ext cx="3455987" cy="2146300"/>
            </a:xfrm>
            <a:prstGeom prst="rect">
              <a:avLst/>
            </a:prstGeom>
            <a:noFill/>
            <a:ln w="9525">
              <a:noFill/>
              <a:miter lim="800000"/>
              <a:headEnd/>
              <a:tailEnd/>
            </a:ln>
          </p:spPr>
        </p:pic>
        <p:pic>
          <p:nvPicPr>
            <p:cNvPr id="7" name="Picture 6" descr="Picture 2.png"/>
            <p:cNvPicPr>
              <a:picLocks noChangeAspect="1"/>
            </p:cNvPicPr>
            <p:nvPr/>
          </p:nvPicPr>
          <p:blipFill>
            <a:blip r:embed="rId5" cstate="print"/>
            <a:srcRect/>
            <a:stretch>
              <a:fillRect/>
            </a:stretch>
          </p:blipFill>
          <p:spPr bwMode="auto">
            <a:xfrm>
              <a:off x="1835150" y="1125538"/>
              <a:ext cx="1873250" cy="2447925"/>
            </a:xfrm>
            <a:prstGeom prst="rect">
              <a:avLst/>
            </a:prstGeom>
            <a:noFill/>
            <a:ln w="9525">
              <a:noFill/>
              <a:miter lim="800000"/>
              <a:headEnd/>
              <a:tailEnd/>
            </a:ln>
          </p:spPr>
        </p:pic>
        <p:pic>
          <p:nvPicPr>
            <p:cNvPr id="8" name="Picture 7" descr="Picture 1.png"/>
            <p:cNvPicPr>
              <a:picLocks noChangeAspect="1"/>
            </p:cNvPicPr>
            <p:nvPr/>
          </p:nvPicPr>
          <p:blipFill>
            <a:blip r:embed="rId6" cstate="print"/>
            <a:srcRect/>
            <a:stretch>
              <a:fillRect/>
            </a:stretch>
          </p:blipFill>
          <p:spPr bwMode="auto">
            <a:xfrm>
              <a:off x="3779838" y="1125538"/>
              <a:ext cx="1976437" cy="2447925"/>
            </a:xfrm>
            <a:prstGeom prst="rect">
              <a:avLst/>
            </a:prstGeom>
            <a:noFill/>
            <a:ln w="9525">
              <a:noFill/>
              <a:miter lim="800000"/>
              <a:headEnd/>
              <a:tailEnd/>
            </a:ln>
          </p:spPr>
        </p:pic>
        <p:sp>
          <p:nvSpPr>
            <p:cNvPr id="9" name="TextBox 8"/>
            <p:cNvSpPr txBox="1">
              <a:spLocks noChangeArrowheads="1"/>
            </p:cNvSpPr>
            <p:nvPr/>
          </p:nvSpPr>
          <p:spPr bwMode="auto">
            <a:xfrm>
              <a:off x="2555875" y="3716338"/>
              <a:ext cx="2438400" cy="246062"/>
            </a:xfrm>
            <a:prstGeom prst="rect">
              <a:avLst/>
            </a:prstGeom>
            <a:noFill/>
            <a:ln w="9525">
              <a:noFill/>
              <a:miter lim="800000"/>
              <a:headEnd/>
              <a:tailEnd/>
            </a:ln>
          </p:spPr>
          <p:txBody>
            <a:bodyPr>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rPr>
                <a:t>Magazine ad: released January</a:t>
              </a:r>
            </a:p>
          </p:txBody>
        </p:sp>
        <p:pic>
          <p:nvPicPr>
            <p:cNvPr id="11" name="Picture 4" descr="Picture 10.png"/>
            <p:cNvPicPr>
              <a:picLocks noChangeAspect="1"/>
            </p:cNvPicPr>
            <p:nvPr/>
          </p:nvPicPr>
          <p:blipFill>
            <a:blip r:embed="rId7" cstate="print"/>
            <a:srcRect/>
            <a:stretch>
              <a:fillRect/>
            </a:stretch>
          </p:blipFill>
          <p:spPr bwMode="auto">
            <a:xfrm>
              <a:off x="6659563" y="1268413"/>
              <a:ext cx="1879600" cy="2663825"/>
            </a:xfrm>
            <a:prstGeom prst="rect">
              <a:avLst/>
            </a:prstGeom>
            <a:noFill/>
            <a:ln w="9525">
              <a:noFill/>
              <a:miter lim="800000"/>
              <a:headEnd/>
              <a:tailEnd/>
            </a:ln>
          </p:spPr>
        </p:pic>
        <p:sp>
          <p:nvSpPr>
            <p:cNvPr id="12" name="TextBox 8"/>
            <p:cNvSpPr txBox="1">
              <a:spLocks noChangeArrowheads="1"/>
            </p:cNvSpPr>
            <p:nvPr/>
          </p:nvSpPr>
          <p:spPr bwMode="auto">
            <a:xfrm>
              <a:off x="2843213" y="6308725"/>
              <a:ext cx="1081087" cy="246063"/>
            </a:xfrm>
            <a:prstGeom prst="rect">
              <a:avLst/>
            </a:prstGeom>
            <a:noFill/>
            <a:ln w="9525">
              <a:noFill/>
              <a:miter lim="800000"/>
              <a:headEnd/>
              <a:tailEnd/>
            </a:ln>
          </p:spPr>
          <p:txBody>
            <a:bodyPr>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rPr>
                <a:t>Online Site</a:t>
              </a:r>
            </a:p>
          </p:txBody>
        </p:sp>
        <p:sp>
          <p:nvSpPr>
            <p:cNvPr id="13" name="TextBox 8"/>
            <p:cNvSpPr txBox="1">
              <a:spLocks noChangeArrowheads="1"/>
            </p:cNvSpPr>
            <p:nvPr/>
          </p:nvSpPr>
          <p:spPr bwMode="auto">
            <a:xfrm>
              <a:off x="7235825" y="4005263"/>
              <a:ext cx="1008063" cy="244475"/>
            </a:xfrm>
            <a:prstGeom prst="rect">
              <a:avLst/>
            </a:prstGeom>
            <a:noFill/>
            <a:ln w="9525">
              <a:noFill/>
              <a:miter lim="800000"/>
              <a:headEnd/>
              <a:tailEnd/>
            </a:ln>
          </p:spPr>
          <p:txBody>
            <a:bodyPr>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rPr>
                <a:t>Email</a:t>
              </a:r>
            </a:p>
          </p:txBody>
        </p:sp>
        <p:pic>
          <p:nvPicPr>
            <p:cNvPr id="14" name="Picture 4" descr="Picture 6.png"/>
            <p:cNvPicPr>
              <a:picLocks noChangeAspect="1"/>
            </p:cNvPicPr>
            <p:nvPr/>
          </p:nvPicPr>
          <p:blipFill>
            <a:blip r:embed="rId8" cstate="print"/>
            <a:srcRect/>
            <a:stretch>
              <a:fillRect/>
            </a:stretch>
          </p:blipFill>
          <p:spPr bwMode="auto">
            <a:xfrm>
              <a:off x="5435600" y="4365625"/>
              <a:ext cx="3419475" cy="1781175"/>
            </a:xfrm>
            <a:prstGeom prst="rect">
              <a:avLst/>
            </a:prstGeom>
            <a:noFill/>
            <a:ln w="9525">
              <a:noFill/>
              <a:miter lim="800000"/>
              <a:headEnd/>
              <a:tailEnd/>
            </a:ln>
          </p:spPr>
        </p:pic>
        <p:sp>
          <p:nvSpPr>
            <p:cNvPr id="15" name="TextBox 8"/>
            <p:cNvSpPr txBox="1">
              <a:spLocks noChangeArrowheads="1"/>
            </p:cNvSpPr>
            <p:nvPr/>
          </p:nvSpPr>
          <p:spPr bwMode="auto">
            <a:xfrm>
              <a:off x="6732588" y="6308725"/>
              <a:ext cx="1008062" cy="244475"/>
            </a:xfrm>
            <a:prstGeom prst="rect">
              <a:avLst/>
            </a:prstGeom>
            <a:noFill/>
            <a:ln w="9525">
              <a:noFill/>
              <a:miter lim="800000"/>
              <a:headEnd/>
              <a:tailEnd/>
            </a:ln>
          </p:spPr>
          <p:txBody>
            <a:bodyPr>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rPr>
                <a:t>Facebook</a:t>
              </a:r>
            </a:p>
          </p:txBody>
        </p:sp>
      </p:grpSp>
    </p:spTree>
    <p:extLst>
      <p:ext uri="{BB962C8B-B14F-4D97-AF65-F5344CB8AC3E}">
        <p14:creationId xmlns:p14="http://schemas.microsoft.com/office/powerpoint/2010/main" val="12034593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ctrTitle"/>
          </p:nvPr>
        </p:nvSpPr>
        <p:spPr>
          <a:xfrm>
            <a:off x="681831" y="304800"/>
            <a:ext cx="8547100" cy="1533525"/>
          </a:xfrm>
        </p:spPr>
        <p:txBody>
          <a:bodyPr lIns="0" tIns="0" rIns="0" bIns="0"/>
          <a:lstStyle/>
          <a:p>
            <a:pPr algn="l">
              <a:lnSpc>
                <a:spcPct val="95000"/>
              </a:lnSpc>
            </a:pPr>
            <a:r>
              <a:rPr lang="en-US" sz="3100" b="1" dirty="0" smtClean="0">
                <a:solidFill>
                  <a:srgbClr val="000000"/>
                </a:solidFill>
              </a:rPr>
              <a:t>Count Me In:  Middlebury Match-up</a:t>
            </a:r>
            <a:br>
              <a:rPr lang="en-US" sz="3100" b="1" dirty="0" smtClean="0">
                <a:solidFill>
                  <a:srgbClr val="000000"/>
                </a:solidFill>
              </a:rPr>
            </a:br>
            <a:endParaRPr lang="en-US" sz="3100" b="1" dirty="0">
              <a:solidFill>
                <a:srgbClr val="000000"/>
              </a:solidFill>
            </a:endParaRPr>
          </a:p>
        </p:txBody>
      </p:sp>
      <p:sp>
        <p:nvSpPr>
          <p:cNvPr id="52" name="AutoShape 27"/>
          <p:cNvSpPr>
            <a:spLocks noChangeAspect="1" noChangeArrowheads="1" noTextEdit="1"/>
          </p:cNvSpPr>
          <p:nvPr/>
        </p:nvSpPr>
        <p:spPr bwMode="auto">
          <a:xfrm>
            <a:off x="1498600" y="1208350"/>
            <a:ext cx="6913562" cy="4727575"/>
          </a:xfrm>
          <a:prstGeom prst="rect">
            <a:avLst/>
          </a:prstGeom>
          <a:no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16" name="Picture 15"/>
          <p:cNvPicPr/>
          <p:nvPr/>
        </p:nvPicPr>
        <p:blipFill rotWithShape="1">
          <a:blip r:embed="rId4"/>
          <a:srcRect r="63385"/>
          <a:stretch/>
        </p:blipFill>
        <p:spPr bwMode="auto">
          <a:xfrm>
            <a:off x="2108200" y="1600200"/>
            <a:ext cx="5943600" cy="4495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2453801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ctrTitle"/>
          </p:nvPr>
        </p:nvSpPr>
        <p:spPr>
          <a:xfrm>
            <a:off x="681831" y="304800"/>
            <a:ext cx="8547100" cy="1533525"/>
          </a:xfrm>
        </p:spPr>
        <p:txBody>
          <a:bodyPr lIns="0" tIns="0" rIns="0" bIns="0"/>
          <a:lstStyle/>
          <a:p>
            <a:pPr algn="l">
              <a:lnSpc>
                <a:spcPct val="95000"/>
              </a:lnSpc>
            </a:pPr>
            <a:r>
              <a:rPr lang="en-US" sz="3100" b="1" dirty="0" smtClean="0">
                <a:solidFill>
                  <a:srgbClr val="000000"/>
                </a:solidFill>
              </a:rPr>
              <a:t>Count Me In:  Middlebury Match-up</a:t>
            </a:r>
            <a:br>
              <a:rPr lang="en-US" sz="3100" b="1" dirty="0" smtClean="0">
                <a:solidFill>
                  <a:srgbClr val="000000"/>
                </a:solidFill>
              </a:rPr>
            </a:br>
            <a:endParaRPr lang="en-US" sz="3100" b="1" dirty="0">
              <a:solidFill>
                <a:srgbClr val="000000"/>
              </a:solidFill>
            </a:endParaRPr>
          </a:p>
        </p:txBody>
      </p:sp>
      <p:sp>
        <p:nvSpPr>
          <p:cNvPr id="52" name="AutoShape 27"/>
          <p:cNvSpPr>
            <a:spLocks noChangeAspect="1" noChangeArrowheads="1" noTextEdit="1"/>
          </p:cNvSpPr>
          <p:nvPr/>
        </p:nvSpPr>
        <p:spPr bwMode="auto">
          <a:xfrm>
            <a:off x="1498600" y="1208350"/>
            <a:ext cx="6913562" cy="4727575"/>
          </a:xfrm>
          <a:prstGeom prst="rect">
            <a:avLst/>
          </a:prstGeom>
          <a:no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aphicFrame>
        <p:nvGraphicFramePr>
          <p:cNvPr id="5" name="Chart 4"/>
          <p:cNvGraphicFramePr>
            <a:graphicFrameLocks noGrp="1"/>
          </p:cNvGraphicFramePr>
          <p:nvPr>
            <p:extLst>
              <p:ext uri="{D42A27DB-BD31-4B8C-83A1-F6EECF244321}">
                <p14:modId xmlns:p14="http://schemas.microsoft.com/office/powerpoint/2010/main" val="3815980445"/>
              </p:ext>
            </p:extLst>
          </p:nvPr>
        </p:nvGraphicFramePr>
        <p:xfrm>
          <a:off x="1498600" y="1460796"/>
          <a:ext cx="7239000" cy="516860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248924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ctrTitle"/>
          </p:nvPr>
        </p:nvSpPr>
        <p:spPr>
          <a:xfrm>
            <a:off x="660400" y="304800"/>
            <a:ext cx="8547100" cy="1533525"/>
          </a:xfrm>
        </p:spPr>
        <p:txBody>
          <a:bodyPr lIns="0" tIns="0" rIns="0" bIns="0"/>
          <a:lstStyle/>
          <a:p>
            <a:pPr algn="l">
              <a:lnSpc>
                <a:spcPct val="95000"/>
              </a:lnSpc>
            </a:pPr>
            <a:r>
              <a:rPr lang="en-US" sz="3100" b="1" dirty="0" smtClean="0">
                <a:solidFill>
                  <a:srgbClr val="000000"/>
                </a:solidFill>
              </a:rPr>
              <a:t>FY12 Wellesley Fund Goals</a:t>
            </a:r>
            <a:endParaRPr lang="en-US" sz="3100" b="1" dirty="0">
              <a:solidFill>
                <a:srgbClr val="000000"/>
              </a:solidFill>
            </a:endParaRPr>
          </a:p>
        </p:txBody>
      </p:sp>
      <p:sp>
        <p:nvSpPr>
          <p:cNvPr id="52" name="AutoShape 27"/>
          <p:cNvSpPr>
            <a:spLocks noChangeAspect="1" noChangeArrowheads="1" noTextEdit="1"/>
          </p:cNvSpPr>
          <p:nvPr/>
        </p:nvSpPr>
        <p:spPr bwMode="auto">
          <a:xfrm>
            <a:off x="2225675" y="1221804"/>
            <a:ext cx="6913562" cy="4727575"/>
          </a:xfrm>
          <a:prstGeom prst="rect">
            <a:avLst/>
          </a:prstGeom>
          <a:no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 name="TextBox 1"/>
          <p:cNvSpPr txBox="1"/>
          <p:nvPr/>
        </p:nvSpPr>
        <p:spPr>
          <a:xfrm>
            <a:off x="1498600" y="2057400"/>
            <a:ext cx="7086600" cy="3416320"/>
          </a:xfrm>
          <a:prstGeom prst="rect">
            <a:avLst/>
          </a:prstGeom>
          <a:noFill/>
        </p:spPr>
        <p:txBody>
          <a:bodyPr wrap="square" rtlCol="0">
            <a:spAutoFit/>
          </a:bodyPr>
          <a:lstStyle/>
          <a:p>
            <a:pPr marL="342900" indent="-342900">
              <a:buFont typeface="Arial" pitchFamily="34" charset="0"/>
              <a:buChar char="•"/>
            </a:pPr>
            <a:r>
              <a:rPr lang="en-US" b="1" dirty="0" smtClean="0"/>
              <a:t>Dollars:</a:t>
            </a:r>
            <a:r>
              <a:rPr lang="en-US" dirty="0" smtClean="0"/>
              <a:t>  $10,800,000</a:t>
            </a:r>
            <a:br>
              <a:rPr lang="en-US" dirty="0" smtClean="0"/>
            </a:br>
            <a:endParaRPr lang="en-US" dirty="0" smtClean="0"/>
          </a:p>
          <a:p>
            <a:pPr marL="342900" indent="-342900">
              <a:buFont typeface="Arial" pitchFamily="34" charset="0"/>
              <a:buChar char="•"/>
            </a:pPr>
            <a:r>
              <a:rPr lang="en-US" b="1" dirty="0" err="1" smtClean="0"/>
              <a:t>Durants</a:t>
            </a:r>
            <a:r>
              <a:rPr lang="en-US" b="1" dirty="0" smtClean="0"/>
              <a:t>:</a:t>
            </a:r>
            <a:r>
              <a:rPr lang="en-US" dirty="0" smtClean="0"/>
              <a:t>  $7.9 million from 1,000 Durant-level gifts</a:t>
            </a:r>
            <a:br>
              <a:rPr lang="en-US" dirty="0" smtClean="0"/>
            </a:br>
            <a:endParaRPr lang="en-US" dirty="0" smtClean="0"/>
          </a:p>
          <a:p>
            <a:pPr marL="342900" indent="-342900">
              <a:buFont typeface="Arial" pitchFamily="34" charset="0"/>
              <a:buChar char="•"/>
            </a:pPr>
            <a:r>
              <a:rPr lang="en-US" b="1" dirty="0" smtClean="0"/>
              <a:t>Participation:</a:t>
            </a:r>
            <a:r>
              <a:rPr lang="en-US" dirty="0" smtClean="0"/>
              <a:t>  48% participation</a:t>
            </a:r>
            <a:br>
              <a:rPr lang="en-US" dirty="0" smtClean="0"/>
            </a:br>
            <a:endParaRPr lang="en-US" dirty="0" smtClean="0"/>
          </a:p>
          <a:p>
            <a:pPr marL="342900" indent="-342900">
              <a:buFont typeface="Arial" pitchFamily="34" charset="0"/>
              <a:buChar char="•"/>
            </a:pPr>
            <a:r>
              <a:rPr lang="en-US" b="1" dirty="0" smtClean="0"/>
              <a:t>Donors:</a:t>
            </a:r>
            <a:r>
              <a:rPr lang="en-US" dirty="0" smtClean="0"/>
              <a:t>  15,021 (we need to HOLD ON to EVERY donor from FY11 and ADD 459 more!)</a:t>
            </a:r>
          </a:p>
          <a:p>
            <a:endParaRPr lang="en-US" dirty="0"/>
          </a:p>
        </p:txBody>
      </p:sp>
    </p:spTree>
    <p:extLst>
      <p:ext uri="{BB962C8B-B14F-4D97-AF65-F5344CB8AC3E}">
        <p14:creationId xmlns:p14="http://schemas.microsoft.com/office/powerpoint/2010/main" val="8786843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ctrTitle"/>
          </p:nvPr>
        </p:nvSpPr>
        <p:spPr>
          <a:xfrm>
            <a:off x="660400" y="304800"/>
            <a:ext cx="8547100" cy="1533525"/>
          </a:xfrm>
        </p:spPr>
        <p:txBody>
          <a:bodyPr lIns="0" tIns="0" rIns="0" bIns="0"/>
          <a:lstStyle/>
          <a:p>
            <a:pPr algn="l">
              <a:lnSpc>
                <a:spcPct val="95000"/>
              </a:lnSpc>
            </a:pPr>
            <a:r>
              <a:rPr lang="en-US" sz="3100" b="1" dirty="0" smtClean="0">
                <a:solidFill>
                  <a:srgbClr val="000000"/>
                </a:solidFill>
              </a:rPr>
              <a:t>FY12 Wellesley Fund Goals</a:t>
            </a:r>
            <a:endParaRPr lang="en-US" sz="3100" b="1" dirty="0">
              <a:solidFill>
                <a:srgbClr val="000000"/>
              </a:solidFill>
            </a:endParaRPr>
          </a:p>
        </p:txBody>
      </p:sp>
      <p:sp>
        <p:nvSpPr>
          <p:cNvPr id="52" name="AutoShape 27"/>
          <p:cNvSpPr>
            <a:spLocks noChangeAspect="1" noChangeArrowheads="1" noTextEdit="1"/>
          </p:cNvSpPr>
          <p:nvPr/>
        </p:nvSpPr>
        <p:spPr bwMode="auto">
          <a:xfrm>
            <a:off x="2225675" y="1221804"/>
            <a:ext cx="6913562" cy="4727575"/>
          </a:xfrm>
          <a:prstGeom prst="rect">
            <a:avLst/>
          </a:prstGeom>
          <a:no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000" y="1447800"/>
            <a:ext cx="3798181" cy="517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2912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ctrTitle"/>
          </p:nvPr>
        </p:nvSpPr>
        <p:spPr>
          <a:xfrm>
            <a:off x="660400" y="304800"/>
            <a:ext cx="8547100" cy="1533525"/>
          </a:xfrm>
        </p:spPr>
        <p:txBody>
          <a:bodyPr lIns="0" tIns="0" rIns="0" bIns="0"/>
          <a:lstStyle/>
          <a:p>
            <a:pPr algn="l">
              <a:lnSpc>
                <a:spcPct val="95000"/>
              </a:lnSpc>
            </a:pPr>
            <a:r>
              <a:rPr lang="en-US" sz="3100" b="1" dirty="0" smtClean="0">
                <a:solidFill>
                  <a:srgbClr val="000000"/>
                </a:solidFill>
              </a:rPr>
              <a:t>Take-</a:t>
            </a:r>
            <a:r>
              <a:rPr lang="en-US" sz="3100" b="1" dirty="0" err="1" smtClean="0">
                <a:solidFill>
                  <a:srgbClr val="000000"/>
                </a:solidFill>
              </a:rPr>
              <a:t>Aways</a:t>
            </a:r>
            <a:endParaRPr lang="en-US" sz="3100" b="1" dirty="0">
              <a:solidFill>
                <a:srgbClr val="000000"/>
              </a:solidFill>
            </a:endParaRPr>
          </a:p>
        </p:txBody>
      </p:sp>
      <p:sp>
        <p:nvSpPr>
          <p:cNvPr id="52" name="AutoShape 27"/>
          <p:cNvSpPr>
            <a:spLocks noChangeAspect="1" noChangeArrowheads="1" noTextEdit="1"/>
          </p:cNvSpPr>
          <p:nvPr/>
        </p:nvSpPr>
        <p:spPr bwMode="auto">
          <a:xfrm>
            <a:off x="2225675" y="1221804"/>
            <a:ext cx="6913562" cy="4727575"/>
          </a:xfrm>
          <a:prstGeom prst="rect">
            <a:avLst/>
          </a:prstGeom>
          <a:no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 name="TextBox 1"/>
          <p:cNvSpPr txBox="1"/>
          <p:nvPr/>
        </p:nvSpPr>
        <p:spPr>
          <a:xfrm>
            <a:off x="1803400" y="1752600"/>
            <a:ext cx="4214872" cy="1938992"/>
          </a:xfrm>
          <a:prstGeom prst="rect">
            <a:avLst/>
          </a:prstGeom>
          <a:noFill/>
        </p:spPr>
        <p:txBody>
          <a:bodyPr wrap="none" rtlCol="0">
            <a:spAutoFit/>
          </a:bodyPr>
          <a:lstStyle/>
          <a:p>
            <a:pPr marL="342900" indent="-342900">
              <a:buFont typeface="Arial" pitchFamily="34" charset="0"/>
              <a:buChar char="•"/>
            </a:pPr>
            <a:r>
              <a:rPr lang="en-US" dirty="0" smtClean="0"/>
              <a:t>Every gift </a:t>
            </a:r>
            <a:r>
              <a:rPr lang="en-US" dirty="0"/>
              <a:t>c</a:t>
            </a:r>
            <a:r>
              <a:rPr lang="en-US" dirty="0" smtClean="0"/>
              <a:t>ounts</a:t>
            </a:r>
          </a:p>
          <a:p>
            <a:pPr marL="342900" indent="-342900">
              <a:buFont typeface="Arial" pitchFamily="34" charset="0"/>
              <a:buChar char="•"/>
            </a:pPr>
            <a:endParaRPr lang="en-US" dirty="0" smtClean="0"/>
          </a:p>
          <a:p>
            <a:pPr marL="342900" indent="-342900">
              <a:buFont typeface="Arial" pitchFamily="34" charset="0"/>
              <a:buChar char="•"/>
            </a:pPr>
            <a:r>
              <a:rPr lang="en-US" dirty="0" smtClean="0"/>
              <a:t>We couldn’t do it without you</a:t>
            </a:r>
          </a:p>
          <a:p>
            <a:pPr marL="342900" indent="-342900">
              <a:buFont typeface="Arial" pitchFamily="34" charset="0"/>
              <a:buChar char="•"/>
            </a:pPr>
            <a:endParaRPr lang="en-US" dirty="0" smtClean="0"/>
          </a:p>
          <a:p>
            <a:pPr marL="342900" indent="-342900">
              <a:buFont typeface="Arial" pitchFamily="34" charset="0"/>
              <a:buChar char="•"/>
            </a:pPr>
            <a:r>
              <a:rPr lang="en-US" dirty="0" smtClean="0"/>
              <a:t>THANK YOU!</a:t>
            </a:r>
            <a:endParaRPr lang="en-US" dirty="0"/>
          </a:p>
        </p:txBody>
      </p:sp>
    </p:spTree>
    <p:extLst>
      <p:ext uri="{BB962C8B-B14F-4D97-AF65-F5344CB8AC3E}">
        <p14:creationId xmlns:p14="http://schemas.microsoft.com/office/powerpoint/2010/main" val="35475480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ctrTitle"/>
          </p:nvPr>
        </p:nvSpPr>
        <p:spPr>
          <a:xfrm>
            <a:off x="660400" y="304800"/>
            <a:ext cx="8547100" cy="1533525"/>
          </a:xfrm>
        </p:spPr>
        <p:txBody>
          <a:bodyPr lIns="0" tIns="0" rIns="0" bIns="0"/>
          <a:lstStyle/>
          <a:p>
            <a:pPr algn="l">
              <a:lnSpc>
                <a:spcPct val="95000"/>
              </a:lnSpc>
            </a:pPr>
            <a:r>
              <a:rPr lang="en-US" sz="3100" b="1" dirty="0" smtClean="0">
                <a:solidFill>
                  <a:srgbClr val="000000"/>
                </a:solidFill>
              </a:rPr>
              <a:t>Questions &amp; Answers</a:t>
            </a:r>
            <a:endParaRPr lang="en-US" sz="3100" b="1" dirty="0">
              <a:solidFill>
                <a:srgbClr val="000000"/>
              </a:solidFill>
            </a:endParaRPr>
          </a:p>
        </p:txBody>
      </p:sp>
      <p:sp>
        <p:nvSpPr>
          <p:cNvPr id="52" name="AutoShape 27"/>
          <p:cNvSpPr>
            <a:spLocks noChangeAspect="1" noChangeArrowheads="1" noTextEdit="1"/>
          </p:cNvSpPr>
          <p:nvPr/>
        </p:nvSpPr>
        <p:spPr bwMode="auto">
          <a:xfrm>
            <a:off x="2225675" y="1221804"/>
            <a:ext cx="6913562" cy="4727575"/>
          </a:xfrm>
          <a:prstGeom prst="rect">
            <a:avLst/>
          </a:prstGeom>
          <a:no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6520843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ctrTitle"/>
          </p:nvPr>
        </p:nvSpPr>
        <p:spPr>
          <a:xfrm>
            <a:off x="806450" y="1235075"/>
            <a:ext cx="8547100" cy="1533525"/>
          </a:xfrm>
        </p:spPr>
        <p:txBody>
          <a:bodyPr lIns="0" tIns="0" rIns="0" bIns="0"/>
          <a:lstStyle/>
          <a:p>
            <a:pPr>
              <a:lnSpc>
                <a:spcPct val="95000"/>
              </a:lnSpc>
            </a:pPr>
            <a:r>
              <a:rPr lang="en-US" sz="3100" b="1" dirty="0" smtClean="0">
                <a:solidFill>
                  <a:srgbClr val="000000"/>
                </a:solidFill>
              </a:rPr>
              <a:t>The Role of The Wellesley Fund</a:t>
            </a:r>
            <a:br>
              <a:rPr lang="en-US" sz="3100" b="1" dirty="0" smtClean="0">
                <a:solidFill>
                  <a:srgbClr val="000000"/>
                </a:solidFill>
              </a:rPr>
            </a:br>
            <a:r>
              <a:rPr lang="en-US" sz="3100" b="1" dirty="0" smtClean="0">
                <a:solidFill>
                  <a:srgbClr val="000000"/>
                </a:solidFill>
              </a:rPr>
              <a:t>in Keeping Wellesley Financially Strong</a:t>
            </a:r>
            <a:endParaRPr lang="en-US" sz="3100" b="1" dirty="0">
              <a:solidFill>
                <a:srgbClr val="000000"/>
              </a:solidFill>
            </a:endParaRPr>
          </a:p>
        </p:txBody>
      </p:sp>
      <p:sp>
        <p:nvSpPr>
          <p:cNvPr id="2" name="Subtitle 1"/>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2444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ctrTitle"/>
          </p:nvPr>
        </p:nvSpPr>
        <p:spPr>
          <a:xfrm>
            <a:off x="660400" y="304800"/>
            <a:ext cx="8547100" cy="1533525"/>
          </a:xfrm>
        </p:spPr>
        <p:txBody>
          <a:bodyPr lIns="0" tIns="0" rIns="0" bIns="0"/>
          <a:lstStyle/>
          <a:p>
            <a:pPr algn="l">
              <a:lnSpc>
                <a:spcPct val="95000"/>
              </a:lnSpc>
            </a:pPr>
            <a:r>
              <a:rPr lang="en-US" sz="3100" b="1" dirty="0" smtClean="0">
                <a:solidFill>
                  <a:srgbClr val="000000"/>
                </a:solidFill>
              </a:rPr>
              <a:t>2010-11 Wellesley Fund Results</a:t>
            </a:r>
            <a:endParaRPr lang="en-US" sz="3100" b="1" dirty="0">
              <a:solidFill>
                <a:srgbClr val="00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828461425"/>
              </p:ext>
            </p:extLst>
          </p:nvPr>
        </p:nvGraphicFramePr>
        <p:xfrm>
          <a:off x="1422400" y="1437351"/>
          <a:ext cx="6858000" cy="4850037"/>
        </p:xfrm>
        <a:graphic>
          <a:graphicData uri="http://schemas.openxmlformats.org/drawingml/2006/table">
            <a:tbl>
              <a:tblPr/>
              <a:tblGrid>
                <a:gridCol w="1134695"/>
                <a:gridCol w="751351"/>
                <a:gridCol w="966024"/>
                <a:gridCol w="1104027"/>
                <a:gridCol w="1671374"/>
                <a:gridCol w="1230529"/>
              </a:tblGrid>
              <a:tr h="518201">
                <a:tc>
                  <a:txBody>
                    <a:bodyPr/>
                    <a:lstStyle/>
                    <a:p>
                      <a:pPr algn="ctr" fontAlgn="b"/>
                      <a:r>
                        <a:rPr lang="en-US" sz="1000" b="1" i="0" u="none" strike="noStrike" dirty="0">
                          <a:effectLst/>
                          <a:latin typeface="Arial"/>
                        </a:rPr>
                        <a:t> </a:t>
                      </a:r>
                    </a:p>
                  </a:txBody>
                  <a:tcPr marL="7635" marR="7635" marT="763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algn="ctr" fontAlgn="b"/>
                      <a:r>
                        <a:rPr lang="en-US" sz="1000" b="1" i="0" u="none" strike="noStrike">
                          <a:effectLst/>
                          <a:latin typeface="Arial"/>
                        </a:rPr>
                        <a:t> </a:t>
                      </a:r>
                    </a:p>
                  </a:txBody>
                  <a:tcPr marL="7635" marR="7635" marT="76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algn="ctr" fontAlgn="b"/>
                      <a:r>
                        <a:rPr lang="en-US" sz="1000" b="1" i="0" u="none" strike="noStrike">
                          <a:effectLst/>
                          <a:latin typeface="Arial"/>
                        </a:rPr>
                        <a:t>Donors</a:t>
                      </a:r>
                    </a:p>
                  </a:txBody>
                  <a:tcPr marL="7635" marR="7635" marT="763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algn="ctr" fontAlgn="b"/>
                      <a:r>
                        <a:rPr lang="en-US" sz="1000" b="1" i="0" u="none" strike="noStrike">
                          <a:effectLst/>
                          <a:latin typeface="Arial"/>
                        </a:rPr>
                        <a:t>% of total donors</a:t>
                      </a:r>
                    </a:p>
                  </a:txBody>
                  <a:tcPr marL="7635" marR="7635" marT="7635" marB="0" anchor="b">
                    <a:lnL>
                      <a:noFill/>
                    </a:lnL>
                    <a:lnR>
                      <a:noFill/>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algn="ctr" fontAlgn="b"/>
                      <a:r>
                        <a:rPr lang="en-US" sz="1000" b="1" i="0" u="none" strike="noStrike">
                          <a:effectLst/>
                          <a:latin typeface="Arial"/>
                        </a:rPr>
                        <a:t>Dollars</a:t>
                      </a:r>
                    </a:p>
                  </a:txBody>
                  <a:tcPr marL="7635" marR="7635" marT="7635" marB="0" anchor="b">
                    <a:lnL>
                      <a:noFill/>
                    </a:lnL>
                    <a:lnR>
                      <a:noFill/>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algn="ctr" fontAlgn="b"/>
                      <a:r>
                        <a:rPr lang="en-US" sz="1000" b="1" i="0" u="none" strike="noStrike">
                          <a:effectLst/>
                          <a:latin typeface="Arial"/>
                        </a:rPr>
                        <a:t>% of total $</a:t>
                      </a:r>
                    </a:p>
                  </a:txBody>
                  <a:tcPr marL="7635" marR="7635" marT="763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0C0C0"/>
                    </a:solidFill>
                  </a:tcPr>
                </a:tc>
              </a:tr>
              <a:tr h="178132">
                <a:tc>
                  <a:txBody>
                    <a:bodyPr/>
                    <a:lstStyle/>
                    <a:p>
                      <a:pPr algn="l" fontAlgn="b"/>
                      <a:r>
                        <a:rPr lang="en-US" sz="1000" b="1" i="0" u="none" strike="noStrike">
                          <a:effectLst/>
                          <a:latin typeface="Arial"/>
                        </a:rPr>
                        <a:t>Gift Range</a:t>
                      </a:r>
                    </a:p>
                  </a:txBody>
                  <a:tcPr marL="7635" marR="7635" marT="763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0C0C0"/>
                    </a:solidFill>
                  </a:tcPr>
                </a:tc>
                <a:tc rowSpan="8">
                  <a:txBody>
                    <a:bodyPr/>
                    <a:lstStyle/>
                    <a:p>
                      <a:pPr algn="ctr" fontAlgn="ctr"/>
                      <a:r>
                        <a:rPr lang="en-US" sz="1000" b="1" i="0" u="none" strike="noStrike">
                          <a:effectLst/>
                          <a:latin typeface="Arial"/>
                        </a:rPr>
                        <a:t>Durant Society Donors</a:t>
                      </a:r>
                    </a:p>
                  </a:txBody>
                  <a:tcPr marL="7635" marR="7635" marT="7635"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b"/>
                      <a:r>
                        <a:rPr lang="en-US" sz="1000" b="0" i="0" u="none" strike="noStrike">
                          <a:effectLst/>
                          <a:latin typeface="Arial"/>
                        </a:rPr>
                        <a:t> </a:t>
                      </a:r>
                    </a:p>
                  </a:txBody>
                  <a:tcPr marL="7635" marR="7635" marT="763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EBF1DE"/>
                    </a:solidFill>
                  </a:tcPr>
                </a:tc>
                <a:tc>
                  <a:txBody>
                    <a:bodyPr/>
                    <a:lstStyle/>
                    <a:p>
                      <a:pPr algn="ctr" fontAlgn="b"/>
                      <a:r>
                        <a:rPr lang="en-US" sz="1000" b="0" i="0" u="none" strike="noStrike">
                          <a:effectLst/>
                          <a:latin typeface="Arial"/>
                        </a:rPr>
                        <a:t> </a:t>
                      </a:r>
                    </a:p>
                  </a:txBody>
                  <a:tcPr marL="7635" marR="7635" marT="7635" marB="0" anchor="b">
                    <a:lnL>
                      <a:noFill/>
                    </a:lnL>
                    <a:lnR>
                      <a:noFill/>
                    </a:lnR>
                    <a:lnT w="12700" cap="flat" cmpd="sng" algn="ctr">
                      <a:solidFill>
                        <a:srgbClr val="000000"/>
                      </a:solidFill>
                      <a:prstDash val="solid"/>
                      <a:round/>
                      <a:headEnd type="none" w="med" len="med"/>
                      <a:tailEnd type="none" w="med" len="med"/>
                    </a:lnT>
                    <a:lnB>
                      <a:noFill/>
                    </a:lnB>
                    <a:solidFill>
                      <a:srgbClr val="EBF1DE"/>
                    </a:solidFill>
                  </a:tcPr>
                </a:tc>
                <a:tc>
                  <a:txBody>
                    <a:bodyPr/>
                    <a:lstStyle/>
                    <a:p>
                      <a:pPr algn="l" fontAlgn="b"/>
                      <a:r>
                        <a:rPr lang="en-US" sz="1000" b="0" i="0" u="none" strike="noStrike">
                          <a:effectLst/>
                          <a:latin typeface="Arial"/>
                        </a:rPr>
                        <a:t> </a:t>
                      </a:r>
                    </a:p>
                  </a:txBody>
                  <a:tcPr marL="7635" marR="7635" marT="7635" marB="0" anchor="b">
                    <a:lnL>
                      <a:noFill/>
                    </a:lnL>
                    <a:lnR>
                      <a:noFill/>
                    </a:lnR>
                    <a:lnT w="12700" cap="flat" cmpd="sng" algn="ctr">
                      <a:solidFill>
                        <a:srgbClr val="000000"/>
                      </a:solidFill>
                      <a:prstDash val="solid"/>
                      <a:round/>
                      <a:headEnd type="none" w="med" len="med"/>
                      <a:tailEnd type="none" w="med" len="med"/>
                    </a:lnT>
                    <a:lnB>
                      <a:noFill/>
                    </a:lnB>
                    <a:solidFill>
                      <a:srgbClr val="EBF1DE"/>
                    </a:solidFill>
                  </a:tcPr>
                </a:tc>
                <a:tc>
                  <a:txBody>
                    <a:bodyPr/>
                    <a:lstStyle/>
                    <a:p>
                      <a:pPr algn="ctr" fontAlgn="b"/>
                      <a:r>
                        <a:rPr lang="en-US" sz="1000" b="0" i="0" u="none" strike="noStrike">
                          <a:effectLst/>
                          <a:latin typeface="Arial"/>
                        </a:rPr>
                        <a:t> </a:t>
                      </a:r>
                    </a:p>
                  </a:txBody>
                  <a:tcPr marL="7635" marR="7635" marT="763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BF1DE"/>
                    </a:solidFill>
                  </a:tcPr>
                </a:tc>
              </a:tr>
              <a:tr h="218616">
                <a:tc>
                  <a:txBody>
                    <a:bodyPr/>
                    <a:lstStyle/>
                    <a:p>
                      <a:pPr algn="r" fontAlgn="b"/>
                      <a:r>
                        <a:rPr lang="en-US" sz="1000" b="0" i="0" u="none" strike="noStrike">
                          <a:effectLst/>
                          <a:latin typeface="Arial"/>
                        </a:rPr>
                        <a:t>$250,000 </a:t>
                      </a:r>
                    </a:p>
                  </a:txBody>
                  <a:tcPr marL="7635" marR="7635" marT="7635" marB="0" anchor="b">
                    <a:lnL>
                      <a:noFill/>
                    </a:lnL>
                    <a:lnR w="12700" cap="flat" cmpd="sng" algn="ctr">
                      <a:solidFill>
                        <a:srgbClr val="000000"/>
                      </a:solidFill>
                      <a:prstDash val="solid"/>
                      <a:round/>
                      <a:headEnd type="none" w="med" len="med"/>
                      <a:tailEnd type="none" w="med" len="med"/>
                    </a:lnR>
                    <a:lnT>
                      <a:noFill/>
                    </a:lnT>
                    <a:lnB>
                      <a:noFill/>
                    </a:lnB>
                    <a:solidFill>
                      <a:srgbClr val="C0C0C0"/>
                    </a:solidFill>
                  </a:tcPr>
                </a:tc>
                <a:tc vMerge="1">
                  <a:txBody>
                    <a:bodyPr/>
                    <a:lstStyle/>
                    <a:p>
                      <a:endParaRPr lang="en-US"/>
                    </a:p>
                  </a:txBody>
                  <a:tcPr/>
                </a:tc>
                <a:tc>
                  <a:txBody>
                    <a:bodyPr/>
                    <a:lstStyle/>
                    <a:p>
                      <a:pPr algn="r" fontAlgn="b"/>
                      <a:r>
                        <a:rPr lang="en-US" sz="1000" b="0" i="0" u="none" strike="noStrike">
                          <a:effectLst/>
                          <a:latin typeface="Arial"/>
                        </a:rPr>
                        <a:t>2</a:t>
                      </a:r>
                    </a:p>
                  </a:txBody>
                  <a:tcPr marL="7635" marR="7635" marT="7635" marB="0" anchor="b">
                    <a:lnL w="12700" cap="flat" cmpd="sng" algn="ctr">
                      <a:solidFill>
                        <a:srgbClr val="000000"/>
                      </a:solidFill>
                      <a:prstDash val="solid"/>
                      <a:round/>
                      <a:headEnd type="none" w="med" len="med"/>
                      <a:tailEnd type="none" w="med" len="med"/>
                    </a:lnL>
                    <a:lnR>
                      <a:noFill/>
                    </a:lnR>
                    <a:lnT>
                      <a:noFill/>
                    </a:lnT>
                    <a:lnB>
                      <a:noFill/>
                    </a:lnB>
                    <a:solidFill>
                      <a:srgbClr val="EBF1DE"/>
                    </a:solidFill>
                  </a:tcPr>
                </a:tc>
                <a:tc>
                  <a:txBody>
                    <a:bodyPr/>
                    <a:lstStyle/>
                    <a:p>
                      <a:pPr algn="ctr" fontAlgn="b"/>
                      <a:r>
                        <a:rPr lang="en-US" sz="1000" b="0" i="0" u="none" strike="noStrike">
                          <a:effectLst/>
                          <a:latin typeface="Arial"/>
                        </a:rPr>
                        <a:t> </a:t>
                      </a:r>
                    </a:p>
                  </a:txBody>
                  <a:tcPr marL="7635" marR="7635" marT="7635" marB="0" anchor="b">
                    <a:lnL>
                      <a:noFill/>
                    </a:lnL>
                    <a:lnR>
                      <a:noFill/>
                    </a:lnR>
                    <a:lnT>
                      <a:noFill/>
                    </a:lnT>
                    <a:lnB>
                      <a:noFill/>
                    </a:lnB>
                    <a:solidFill>
                      <a:srgbClr val="EBF1DE"/>
                    </a:solidFill>
                  </a:tcPr>
                </a:tc>
                <a:tc>
                  <a:txBody>
                    <a:bodyPr/>
                    <a:lstStyle/>
                    <a:p>
                      <a:pPr algn="r" fontAlgn="b"/>
                      <a:r>
                        <a:rPr lang="en-US" sz="1000" b="0" i="0" u="none" strike="noStrike">
                          <a:effectLst/>
                          <a:latin typeface="Arial"/>
                        </a:rPr>
                        <a:t>$510,000</a:t>
                      </a:r>
                    </a:p>
                  </a:txBody>
                  <a:tcPr marL="7635" marR="7635" marT="7635" marB="0" anchor="b">
                    <a:lnL>
                      <a:noFill/>
                    </a:lnL>
                    <a:lnR>
                      <a:noFill/>
                    </a:lnR>
                    <a:lnT>
                      <a:noFill/>
                    </a:lnT>
                    <a:lnB>
                      <a:noFill/>
                    </a:lnB>
                    <a:solidFill>
                      <a:srgbClr val="EBF1DE"/>
                    </a:solidFill>
                  </a:tcPr>
                </a:tc>
                <a:tc>
                  <a:txBody>
                    <a:bodyPr/>
                    <a:lstStyle/>
                    <a:p>
                      <a:pPr algn="ctr" fontAlgn="b"/>
                      <a:r>
                        <a:rPr lang="en-US" sz="1000" b="0" i="0" u="none" strike="noStrike">
                          <a:effectLst/>
                          <a:latin typeface="Arial"/>
                        </a:rPr>
                        <a:t> </a:t>
                      </a:r>
                    </a:p>
                  </a:txBody>
                  <a:tcPr marL="7635" marR="7635" marT="7635" marB="0" anchor="b">
                    <a:lnL>
                      <a:noFill/>
                    </a:lnL>
                    <a:lnR w="12700" cap="flat" cmpd="sng" algn="ctr">
                      <a:solidFill>
                        <a:srgbClr val="000000"/>
                      </a:solidFill>
                      <a:prstDash val="solid"/>
                      <a:round/>
                      <a:headEnd type="none" w="med" len="med"/>
                      <a:tailEnd type="none" w="med" len="med"/>
                    </a:lnR>
                    <a:lnT>
                      <a:noFill/>
                    </a:lnT>
                    <a:lnB>
                      <a:noFill/>
                    </a:lnB>
                    <a:solidFill>
                      <a:srgbClr val="EBF1DE"/>
                    </a:solidFill>
                  </a:tcPr>
                </a:tc>
              </a:tr>
              <a:tr h="218616">
                <a:tc>
                  <a:txBody>
                    <a:bodyPr/>
                    <a:lstStyle/>
                    <a:p>
                      <a:pPr algn="r" fontAlgn="b"/>
                      <a:r>
                        <a:rPr lang="en-US" sz="1000" b="0" i="0" u="none" strike="noStrike">
                          <a:effectLst/>
                          <a:latin typeface="Arial"/>
                        </a:rPr>
                        <a:t>$100,000 </a:t>
                      </a:r>
                    </a:p>
                  </a:txBody>
                  <a:tcPr marL="7635" marR="7635" marT="7635" marB="0" anchor="b">
                    <a:lnL>
                      <a:noFill/>
                    </a:lnL>
                    <a:lnR w="12700" cap="flat" cmpd="sng" algn="ctr">
                      <a:solidFill>
                        <a:srgbClr val="000000"/>
                      </a:solidFill>
                      <a:prstDash val="solid"/>
                      <a:round/>
                      <a:headEnd type="none" w="med" len="med"/>
                      <a:tailEnd type="none" w="med" len="med"/>
                    </a:lnR>
                    <a:lnT>
                      <a:noFill/>
                    </a:lnT>
                    <a:lnB>
                      <a:noFill/>
                    </a:lnB>
                    <a:solidFill>
                      <a:srgbClr val="C0C0C0"/>
                    </a:solidFill>
                  </a:tcPr>
                </a:tc>
                <a:tc vMerge="1">
                  <a:txBody>
                    <a:bodyPr/>
                    <a:lstStyle/>
                    <a:p>
                      <a:endParaRPr lang="en-US"/>
                    </a:p>
                  </a:txBody>
                  <a:tcPr/>
                </a:tc>
                <a:tc>
                  <a:txBody>
                    <a:bodyPr/>
                    <a:lstStyle/>
                    <a:p>
                      <a:pPr algn="r" fontAlgn="b"/>
                      <a:r>
                        <a:rPr lang="en-US" sz="1000" b="0" i="0" u="none" strike="noStrike">
                          <a:effectLst/>
                          <a:latin typeface="Arial"/>
                        </a:rPr>
                        <a:t>8</a:t>
                      </a:r>
                    </a:p>
                  </a:txBody>
                  <a:tcPr marL="7635" marR="7635" marT="7635" marB="0" anchor="b">
                    <a:lnL w="12700" cap="flat" cmpd="sng" algn="ctr">
                      <a:solidFill>
                        <a:srgbClr val="000000"/>
                      </a:solidFill>
                      <a:prstDash val="solid"/>
                      <a:round/>
                      <a:headEnd type="none" w="med" len="med"/>
                      <a:tailEnd type="none" w="med" len="med"/>
                    </a:lnL>
                    <a:lnR>
                      <a:noFill/>
                    </a:lnR>
                    <a:lnT>
                      <a:noFill/>
                    </a:lnT>
                    <a:lnB>
                      <a:noFill/>
                    </a:lnB>
                    <a:solidFill>
                      <a:srgbClr val="EBF1DE"/>
                    </a:solidFill>
                  </a:tcPr>
                </a:tc>
                <a:tc>
                  <a:txBody>
                    <a:bodyPr/>
                    <a:lstStyle/>
                    <a:p>
                      <a:pPr algn="ctr" fontAlgn="b"/>
                      <a:r>
                        <a:rPr lang="en-US" sz="1000" b="0" i="0" u="none" strike="noStrike">
                          <a:effectLst/>
                          <a:latin typeface="Arial"/>
                        </a:rPr>
                        <a:t> </a:t>
                      </a:r>
                    </a:p>
                  </a:txBody>
                  <a:tcPr marL="7635" marR="7635" marT="7635" marB="0" anchor="b">
                    <a:lnL>
                      <a:noFill/>
                    </a:lnL>
                    <a:lnR>
                      <a:noFill/>
                    </a:lnR>
                    <a:lnT>
                      <a:noFill/>
                    </a:lnT>
                    <a:lnB>
                      <a:noFill/>
                    </a:lnB>
                    <a:solidFill>
                      <a:srgbClr val="EBF1DE"/>
                    </a:solidFill>
                  </a:tcPr>
                </a:tc>
                <a:tc>
                  <a:txBody>
                    <a:bodyPr/>
                    <a:lstStyle/>
                    <a:p>
                      <a:pPr algn="r" fontAlgn="b"/>
                      <a:r>
                        <a:rPr lang="en-US" sz="1000" b="0" i="0" u="none" strike="noStrike">
                          <a:effectLst/>
                          <a:latin typeface="Arial"/>
                        </a:rPr>
                        <a:t>$891,669</a:t>
                      </a:r>
                    </a:p>
                  </a:txBody>
                  <a:tcPr marL="7635" marR="7635" marT="7635" marB="0" anchor="b">
                    <a:lnL>
                      <a:noFill/>
                    </a:lnL>
                    <a:lnR>
                      <a:noFill/>
                    </a:lnR>
                    <a:lnT>
                      <a:noFill/>
                    </a:lnT>
                    <a:lnB>
                      <a:noFill/>
                    </a:lnB>
                    <a:solidFill>
                      <a:srgbClr val="EBF1DE"/>
                    </a:solidFill>
                  </a:tcPr>
                </a:tc>
                <a:tc>
                  <a:txBody>
                    <a:bodyPr/>
                    <a:lstStyle/>
                    <a:p>
                      <a:pPr algn="ctr" fontAlgn="b"/>
                      <a:r>
                        <a:rPr lang="en-US" sz="1000" b="0" i="0" u="none" strike="noStrike">
                          <a:effectLst/>
                          <a:latin typeface="Arial"/>
                        </a:rPr>
                        <a:t> </a:t>
                      </a:r>
                    </a:p>
                  </a:txBody>
                  <a:tcPr marL="7635" marR="7635" marT="7635" marB="0" anchor="b">
                    <a:lnL>
                      <a:noFill/>
                    </a:lnL>
                    <a:lnR w="12700" cap="flat" cmpd="sng" algn="ctr">
                      <a:solidFill>
                        <a:srgbClr val="000000"/>
                      </a:solidFill>
                      <a:prstDash val="solid"/>
                      <a:round/>
                      <a:headEnd type="none" w="med" len="med"/>
                      <a:tailEnd type="none" w="med" len="med"/>
                    </a:lnR>
                    <a:lnT>
                      <a:noFill/>
                    </a:lnT>
                    <a:lnB>
                      <a:noFill/>
                    </a:lnB>
                    <a:solidFill>
                      <a:srgbClr val="EBF1DE"/>
                    </a:solidFill>
                  </a:tcPr>
                </a:tc>
              </a:tr>
              <a:tr h="218616">
                <a:tc>
                  <a:txBody>
                    <a:bodyPr/>
                    <a:lstStyle/>
                    <a:p>
                      <a:pPr algn="r" fontAlgn="b"/>
                      <a:r>
                        <a:rPr lang="en-US" sz="1000" b="0" i="0" u="none" strike="noStrike">
                          <a:effectLst/>
                          <a:latin typeface="Arial"/>
                        </a:rPr>
                        <a:t>$50,000 </a:t>
                      </a:r>
                    </a:p>
                  </a:txBody>
                  <a:tcPr marL="7635" marR="7635" marT="7635" marB="0" anchor="b">
                    <a:lnL>
                      <a:noFill/>
                    </a:lnL>
                    <a:lnR w="12700" cap="flat" cmpd="sng" algn="ctr">
                      <a:solidFill>
                        <a:srgbClr val="000000"/>
                      </a:solidFill>
                      <a:prstDash val="solid"/>
                      <a:round/>
                      <a:headEnd type="none" w="med" len="med"/>
                      <a:tailEnd type="none" w="med" len="med"/>
                    </a:lnR>
                    <a:lnT>
                      <a:noFill/>
                    </a:lnT>
                    <a:lnB>
                      <a:noFill/>
                    </a:lnB>
                    <a:solidFill>
                      <a:srgbClr val="C0C0C0"/>
                    </a:solidFill>
                  </a:tcPr>
                </a:tc>
                <a:tc vMerge="1">
                  <a:txBody>
                    <a:bodyPr/>
                    <a:lstStyle/>
                    <a:p>
                      <a:endParaRPr lang="en-US"/>
                    </a:p>
                  </a:txBody>
                  <a:tcPr/>
                </a:tc>
                <a:tc>
                  <a:txBody>
                    <a:bodyPr/>
                    <a:lstStyle/>
                    <a:p>
                      <a:pPr algn="r" fontAlgn="b"/>
                      <a:r>
                        <a:rPr lang="en-US" sz="1000" b="0" i="0" u="none" strike="noStrike">
                          <a:effectLst/>
                          <a:latin typeface="Arial"/>
                        </a:rPr>
                        <a:t>14</a:t>
                      </a:r>
                    </a:p>
                  </a:txBody>
                  <a:tcPr marL="7635" marR="7635" marT="7635" marB="0" anchor="b">
                    <a:lnL w="12700" cap="flat" cmpd="sng" algn="ctr">
                      <a:solidFill>
                        <a:srgbClr val="000000"/>
                      </a:solidFill>
                      <a:prstDash val="solid"/>
                      <a:round/>
                      <a:headEnd type="none" w="med" len="med"/>
                      <a:tailEnd type="none" w="med" len="med"/>
                    </a:lnL>
                    <a:lnR>
                      <a:noFill/>
                    </a:lnR>
                    <a:lnT>
                      <a:noFill/>
                    </a:lnT>
                    <a:lnB>
                      <a:noFill/>
                    </a:lnB>
                    <a:solidFill>
                      <a:srgbClr val="EBF1DE"/>
                    </a:solidFill>
                  </a:tcPr>
                </a:tc>
                <a:tc>
                  <a:txBody>
                    <a:bodyPr/>
                    <a:lstStyle/>
                    <a:p>
                      <a:pPr algn="ctr" fontAlgn="b"/>
                      <a:r>
                        <a:rPr lang="en-US" sz="1000" b="0" i="0" u="none" strike="noStrike">
                          <a:effectLst/>
                          <a:latin typeface="Arial"/>
                        </a:rPr>
                        <a:t> </a:t>
                      </a:r>
                    </a:p>
                  </a:txBody>
                  <a:tcPr marL="7635" marR="7635" marT="7635" marB="0" anchor="b">
                    <a:lnL>
                      <a:noFill/>
                    </a:lnL>
                    <a:lnR>
                      <a:noFill/>
                    </a:lnR>
                    <a:lnT>
                      <a:noFill/>
                    </a:lnT>
                    <a:lnB>
                      <a:noFill/>
                    </a:lnB>
                    <a:solidFill>
                      <a:srgbClr val="EBF1DE"/>
                    </a:solidFill>
                  </a:tcPr>
                </a:tc>
                <a:tc>
                  <a:txBody>
                    <a:bodyPr/>
                    <a:lstStyle/>
                    <a:p>
                      <a:pPr algn="r" fontAlgn="b"/>
                      <a:r>
                        <a:rPr lang="en-US" sz="1000" b="0" i="0" u="none" strike="noStrike">
                          <a:effectLst/>
                          <a:latin typeface="Arial"/>
                        </a:rPr>
                        <a:t>$778,970</a:t>
                      </a:r>
                    </a:p>
                  </a:txBody>
                  <a:tcPr marL="7635" marR="7635" marT="7635" marB="0" anchor="b">
                    <a:lnL>
                      <a:noFill/>
                    </a:lnL>
                    <a:lnR>
                      <a:noFill/>
                    </a:lnR>
                    <a:lnT>
                      <a:noFill/>
                    </a:lnT>
                    <a:lnB>
                      <a:noFill/>
                    </a:lnB>
                    <a:solidFill>
                      <a:srgbClr val="EBF1DE"/>
                    </a:solidFill>
                  </a:tcPr>
                </a:tc>
                <a:tc>
                  <a:txBody>
                    <a:bodyPr/>
                    <a:lstStyle/>
                    <a:p>
                      <a:pPr algn="ctr" fontAlgn="b"/>
                      <a:r>
                        <a:rPr lang="en-US" sz="1000" b="0" i="0" u="none" strike="noStrike">
                          <a:effectLst/>
                          <a:latin typeface="Arial"/>
                        </a:rPr>
                        <a:t> </a:t>
                      </a:r>
                    </a:p>
                  </a:txBody>
                  <a:tcPr marL="7635" marR="7635" marT="7635" marB="0" anchor="b">
                    <a:lnL>
                      <a:noFill/>
                    </a:lnL>
                    <a:lnR w="12700" cap="flat" cmpd="sng" algn="ctr">
                      <a:solidFill>
                        <a:srgbClr val="000000"/>
                      </a:solidFill>
                      <a:prstDash val="solid"/>
                      <a:round/>
                      <a:headEnd type="none" w="med" len="med"/>
                      <a:tailEnd type="none" w="med" len="med"/>
                    </a:lnR>
                    <a:lnT>
                      <a:noFill/>
                    </a:lnT>
                    <a:lnB>
                      <a:noFill/>
                    </a:lnB>
                    <a:solidFill>
                      <a:srgbClr val="EBF1DE"/>
                    </a:solidFill>
                  </a:tcPr>
                </a:tc>
              </a:tr>
              <a:tr h="218616">
                <a:tc>
                  <a:txBody>
                    <a:bodyPr/>
                    <a:lstStyle/>
                    <a:p>
                      <a:pPr algn="r" fontAlgn="b"/>
                      <a:r>
                        <a:rPr lang="en-US" sz="1000" b="0" i="0" u="none" strike="noStrike">
                          <a:effectLst/>
                          <a:latin typeface="Arial"/>
                        </a:rPr>
                        <a:t>$25,000 </a:t>
                      </a:r>
                    </a:p>
                  </a:txBody>
                  <a:tcPr marL="7635" marR="7635" marT="7635" marB="0" anchor="b">
                    <a:lnL>
                      <a:noFill/>
                    </a:lnL>
                    <a:lnR w="12700" cap="flat" cmpd="sng" algn="ctr">
                      <a:solidFill>
                        <a:srgbClr val="000000"/>
                      </a:solidFill>
                      <a:prstDash val="solid"/>
                      <a:round/>
                      <a:headEnd type="none" w="med" len="med"/>
                      <a:tailEnd type="none" w="med" len="med"/>
                    </a:lnR>
                    <a:lnT>
                      <a:noFill/>
                    </a:lnT>
                    <a:lnB>
                      <a:noFill/>
                    </a:lnB>
                    <a:solidFill>
                      <a:srgbClr val="C0C0C0"/>
                    </a:solidFill>
                  </a:tcPr>
                </a:tc>
                <a:tc vMerge="1">
                  <a:txBody>
                    <a:bodyPr/>
                    <a:lstStyle/>
                    <a:p>
                      <a:endParaRPr lang="en-US"/>
                    </a:p>
                  </a:txBody>
                  <a:tcPr/>
                </a:tc>
                <a:tc>
                  <a:txBody>
                    <a:bodyPr/>
                    <a:lstStyle/>
                    <a:p>
                      <a:pPr algn="r" fontAlgn="b"/>
                      <a:r>
                        <a:rPr lang="en-US" sz="1000" b="0" i="0" u="none" strike="noStrike">
                          <a:effectLst/>
                          <a:latin typeface="Arial"/>
                        </a:rPr>
                        <a:t>39</a:t>
                      </a:r>
                    </a:p>
                  </a:txBody>
                  <a:tcPr marL="7635" marR="7635" marT="7635" marB="0" anchor="b">
                    <a:lnL w="12700" cap="flat" cmpd="sng" algn="ctr">
                      <a:solidFill>
                        <a:srgbClr val="000000"/>
                      </a:solidFill>
                      <a:prstDash val="solid"/>
                      <a:round/>
                      <a:headEnd type="none" w="med" len="med"/>
                      <a:tailEnd type="none" w="med" len="med"/>
                    </a:lnL>
                    <a:lnR>
                      <a:noFill/>
                    </a:lnR>
                    <a:lnT>
                      <a:noFill/>
                    </a:lnT>
                    <a:lnB>
                      <a:noFill/>
                    </a:lnB>
                    <a:solidFill>
                      <a:srgbClr val="EBF1DE"/>
                    </a:solidFill>
                  </a:tcPr>
                </a:tc>
                <a:tc>
                  <a:txBody>
                    <a:bodyPr/>
                    <a:lstStyle/>
                    <a:p>
                      <a:pPr algn="ctr" fontAlgn="b"/>
                      <a:r>
                        <a:rPr lang="en-US" sz="1000" b="0" i="0" u="none" strike="noStrike">
                          <a:effectLst/>
                          <a:latin typeface="Arial"/>
                        </a:rPr>
                        <a:t> </a:t>
                      </a:r>
                    </a:p>
                  </a:txBody>
                  <a:tcPr marL="7635" marR="7635" marT="7635" marB="0" anchor="b">
                    <a:lnL>
                      <a:noFill/>
                    </a:lnL>
                    <a:lnR>
                      <a:noFill/>
                    </a:lnR>
                    <a:lnT>
                      <a:noFill/>
                    </a:lnT>
                    <a:lnB>
                      <a:noFill/>
                    </a:lnB>
                    <a:solidFill>
                      <a:srgbClr val="EBF1DE"/>
                    </a:solidFill>
                  </a:tcPr>
                </a:tc>
                <a:tc>
                  <a:txBody>
                    <a:bodyPr/>
                    <a:lstStyle/>
                    <a:p>
                      <a:pPr algn="r" fontAlgn="b"/>
                      <a:r>
                        <a:rPr lang="en-US" sz="1000" b="0" i="0" u="none" strike="noStrike">
                          <a:effectLst/>
                          <a:latin typeface="Arial"/>
                        </a:rPr>
                        <a:t>$1,100,611</a:t>
                      </a:r>
                    </a:p>
                  </a:txBody>
                  <a:tcPr marL="7635" marR="7635" marT="7635" marB="0" anchor="b">
                    <a:lnL>
                      <a:noFill/>
                    </a:lnL>
                    <a:lnR>
                      <a:noFill/>
                    </a:lnR>
                    <a:lnT>
                      <a:noFill/>
                    </a:lnT>
                    <a:lnB>
                      <a:noFill/>
                    </a:lnB>
                    <a:solidFill>
                      <a:srgbClr val="EBF1DE"/>
                    </a:solidFill>
                  </a:tcPr>
                </a:tc>
                <a:tc>
                  <a:txBody>
                    <a:bodyPr/>
                    <a:lstStyle/>
                    <a:p>
                      <a:pPr algn="ctr" fontAlgn="b"/>
                      <a:r>
                        <a:rPr lang="en-US" sz="1000" b="0" i="0" u="none" strike="noStrike">
                          <a:effectLst/>
                          <a:latin typeface="Arial"/>
                        </a:rPr>
                        <a:t> </a:t>
                      </a:r>
                    </a:p>
                  </a:txBody>
                  <a:tcPr marL="7635" marR="7635" marT="7635" marB="0" anchor="b">
                    <a:lnL>
                      <a:noFill/>
                    </a:lnL>
                    <a:lnR w="12700" cap="flat" cmpd="sng" algn="ctr">
                      <a:solidFill>
                        <a:srgbClr val="000000"/>
                      </a:solidFill>
                      <a:prstDash val="solid"/>
                      <a:round/>
                      <a:headEnd type="none" w="med" len="med"/>
                      <a:tailEnd type="none" w="med" len="med"/>
                    </a:lnR>
                    <a:lnT>
                      <a:noFill/>
                    </a:lnT>
                    <a:lnB>
                      <a:noFill/>
                    </a:lnB>
                    <a:solidFill>
                      <a:srgbClr val="EBF1DE"/>
                    </a:solidFill>
                  </a:tcPr>
                </a:tc>
              </a:tr>
              <a:tr h="218616">
                <a:tc>
                  <a:txBody>
                    <a:bodyPr/>
                    <a:lstStyle/>
                    <a:p>
                      <a:pPr algn="r" fontAlgn="b"/>
                      <a:r>
                        <a:rPr lang="en-US" sz="1000" b="0" i="0" u="none" strike="noStrike">
                          <a:effectLst/>
                          <a:latin typeface="Arial"/>
                        </a:rPr>
                        <a:t>$10,000 </a:t>
                      </a:r>
                    </a:p>
                  </a:txBody>
                  <a:tcPr marL="7635" marR="7635" marT="7635" marB="0" anchor="b">
                    <a:lnL>
                      <a:noFill/>
                    </a:lnL>
                    <a:lnR w="12700" cap="flat" cmpd="sng" algn="ctr">
                      <a:solidFill>
                        <a:srgbClr val="000000"/>
                      </a:solidFill>
                      <a:prstDash val="solid"/>
                      <a:round/>
                      <a:headEnd type="none" w="med" len="med"/>
                      <a:tailEnd type="none" w="med" len="med"/>
                    </a:lnR>
                    <a:lnT>
                      <a:noFill/>
                    </a:lnT>
                    <a:lnB>
                      <a:noFill/>
                    </a:lnB>
                    <a:solidFill>
                      <a:srgbClr val="C0C0C0"/>
                    </a:solidFill>
                  </a:tcPr>
                </a:tc>
                <a:tc vMerge="1">
                  <a:txBody>
                    <a:bodyPr/>
                    <a:lstStyle/>
                    <a:p>
                      <a:endParaRPr lang="en-US"/>
                    </a:p>
                  </a:txBody>
                  <a:tcPr/>
                </a:tc>
                <a:tc>
                  <a:txBody>
                    <a:bodyPr/>
                    <a:lstStyle/>
                    <a:p>
                      <a:pPr algn="r" fontAlgn="b"/>
                      <a:r>
                        <a:rPr lang="en-US" sz="1000" b="0" i="0" u="none" strike="noStrike">
                          <a:effectLst/>
                          <a:latin typeface="Arial"/>
                        </a:rPr>
                        <a:t>132</a:t>
                      </a:r>
                    </a:p>
                  </a:txBody>
                  <a:tcPr marL="7635" marR="7635" marT="7635" marB="0" anchor="b">
                    <a:lnL w="12700" cap="flat" cmpd="sng" algn="ctr">
                      <a:solidFill>
                        <a:srgbClr val="000000"/>
                      </a:solidFill>
                      <a:prstDash val="solid"/>
                      <a:round/>
                      <a:headEnd type="none" w="med" len="med"/>
                      <a:tailEnd type="none" w="med" len="med"/>
                    </a:lnL>
                    <a:lnR>
                      <a:noFill/>
                    </a:lnR>
                    <a:lnT>
                      <a:noFill/>
                    </a:lnT>
                    <a:lnB>
                      <a:noFill/>
                    </a:lnB>
                    <a:solidFill>
                      <a:srgbClr val="EBF1DE"/>
                    </a:solidFill>
                  </a:tcPr>
                </a:tc>
                <a:tc>
                  <a:txBody>
                    <a:bodyPr/>
                    <a:lstStyle/>
                    <a:p>
                      <a:pPr algn="ctr" fontAlgn="b"/>
                      <a:r>
                        <a:rPr lang="en-US" sz="1000" b="0" i="0" u="none" strike="noStrike">
                          <a:effectLst/>
                          <a:latin typeface="Arial"/>
                        </a:rPr>
                        <a:t> </a:t>
                      </a:r>
                    </a:p>
                  </a:txBody>
                  <a:tcPr marL="7635" marR="7635" marT="7635" marB="0" anchor="b">
                    <a:lnL>
                      <a:noFill/>
                    </a:lnL>
                    <a:lnR>
                      <a:noFill/>
                    </a:lnR>
                    <a:lnT>
                      <a:noFill/>
                    </a:lnT>
                    <a:lnB>
                      <a:noFill/>
                    </a:lnB>
                    <a:solidFill>
                      <a:srgbClr val="EBF1DE"/>
                    </a:solidFill>
                  </a:tcPr>
                </a:tc>
                <a:tc>
                  <a:txBody>
                    <a:bodyPr/>
                    <a:lstStyle/>
                    <a:p>
                      <a:pPr algn="r" fontAlgn="b"/>
                      <a:r>
                        <a:rPr lang="en-US" sz="1000" b="0" i="0" u="none" strike="noStrike">
                          <a:effectLst/>
                          <a:latin typeface="Arial"/>
                        </a:rPr>
                        <a:t>$1,552,806</a:t>
                      </a:r>
                    </a:p>
                  </a:txBody>
                  <a:tcPr marL="7635" marR="7635" marT="7635" marB="0" anchor="b">
                    <a:lnL>
                      <a:noFill/>
                    </a:lnL>
                    <a:lnR>
                      <a:noFill/>
                    </a:lnR>
                    <a:lnT>
                      <a:noFill/>
                    </a:lnT>
                    <a:lnB>
                      <a:noFill/>
                    </a:lnB>
                    <a:solidFill>
                      <a:srgbClr val="EBF1DE"/>
                    </a:solidFill>
                  </a:tcPr>
                </a:tc>
                <a:tc>
                  <a:txBody>
                    <a:bodyPr/>
                    <a:lstStyle/>
                    <a:p>
                      <a:pPr algn="ctr" fontAlgn="b"/>
                      <a:r>
                        <a:rPr lang="en-US" sz="1000" b="0" i="0" u="none" strike="noStrike">
                          <a:effectLst/>
                          <a:latin typeface="Arial"/>
                        </a:rPr>
                        <a:t> </a:t>
                      </a:r>
                    </a:p>
                  </a:txBody>
                  <a:tcPr marL="7635" marR="7635" marT="7635" marB="0" anchor="b">
                    <a:lnL>
                      <a:noFill/>
                    </a:lnL>
                    <a:lnR w="12700" cap="flat" cmpd="sng" algn="ctr">
                      <a:solidFill>
                        <a:srgbClr val="000000"/>
                      </a:solidFill>
                      <a:prstDash val="solid"/>
                      <a:round/>
                      <a:headEnd type="none" w="med" len="med"/>
                      <a:tailEnd type="none" w="med" len="med"/>
                    </a:lnR>
                    <a:lnT>
                      <a:noFill/>
                    </a:lnT>
                    <a:lnB>
                      <a:noFill/>
                    </a:lnB>
                    <a:solidFill>
                      <a:srgbClr val="EBF1DE"/>
                    </a:solidFill>
                  </a:tcPr>
                </a:tc>
              </a:tr>
              <a:tr h="218616">
                <a:tc>
                  <a:txBody>
                    <a:bodyPr/>
                    <a:lstStyle/>
                    <a:p>
                      <a:pPr algn="r" fontAlgn="b"/>
                      <a:r>
                        <a:rPr lang="en-US" sz="1000" b="0" i="0" u="none" strike="noStrike">
                          <a:effectLst/>
                          <a:latin typeface="Arial"/>
                        </a:rPr>
                        <a:t>$5,000 </a:t>
                      </a:r>
                    </a:p>
                  </a:txBody>
                  <a:tcPr marL="7635" marR="7635" marT="7635" marB="0" anchor="b">
                    <a:lnL>
                      <a:noFill/>
                    </a:lnL>
                    <a:lnR w="12700" cap="flat" cmpd="sng" algn="ctr">
                      <a:solidFill>
                        <a:srgbClr val="000000"/>
                      </a:solidFill>
                      <a:prstDash val="solid"/>
                      <a:round/>
                      <a:headEnd type="none" w="med" len="med"/>
                      <a:tailEnd type="none" w="med" len="med"/>
                    </a:lnR>
                    <a:lnT>
                      <a:noFill/>
                    </a:lnT>
                    <a:lnB>
                      <a:noFill/>
                    </a:lnB>
                    <a:solidFill>
                      <a:srgbClr val="C0C0C0"/>
                    </a:solidFill>
                  </a:tcPr>
                </a:tc>
                <a:tc vMerge="1">
                  <a:txBody>
                    <a:bodyPr/>
                    <a:lstStyle/>
                    <a:p>
                      <a:endParaRPr lang="en-US"/>
                    </a:p>
                  </a:txBody>
                  <a:tcPr/>
                </a:tc>
                <a:tc>
                  <a:txBody>
                    <a:bodyPr/>
                    <a:lstStyle/>
                    <a:p>
                      <a:pPr algn="r" fontAlgn="b"/>
                      <a:r>
                        <a:rPr lang="en-US" sz="1000" b="0" i="0" u="none" strike="noStrike">
                          <a:effectLst/>
                          <a:latin typeface="Arial"/>
                        </a:rPr>
                        <a:t>209</a:t>
                      </a:r>
                    </a:p>
                  </a:txBody>
                  <a:tcPr marL="7635" marR="7635" marT="7635" marB="0" anchor="b">
                    <a:lnL w="12700" cap="flat" cmpd="sng" algn="ctr">
                      <a:solidFill>
                        <a:srgbClr val="000000"/>
                      </a:solidFill>
                      <a:prstDash val="solid"/>
                      <a:round/>
                      <a:headEnd type="none" w="med" len="med"/>
                      <a:tailEnd type="none" w="med" len="med"/>
                    </a:lnL>
                    <a:lnR>
                      <a:noFill/>
                    </a:lnR>
                    <a:lnT>
                      <a:noFill/>
                    </a:lnT>
                    <a:lnB>
                      <a:noFill/>
                    </a:lnB>
                    <a:solidFill>
                      <a:srgbClr val="EBF1DE"/>
                    </a:solidFill>
                  </a:tcPr>
                </a:tc>
                <a:tc>
                  <a:txBody>
                    <a:bodyPr/>
                    <a:lstStyle/>
                    <a:p>
                      <a:pPr algn="ctr" fontAlgn="b"/>
                      <a:r>
                        <a:rPr lang="en-US" sz="1000" b="0" i="0" u="none" strike="noStrike">
                          <a:effectLst/>
                          <a:latin typeface="Arial"/>
                        </a:rPr>
                        <a:t> </a:t>
                      </a:r>
                    </a:p>
                  </a:txBody>
                  <a:tcPr marL="7635" marR="7635" marT="7635" marB="0" anchor="b">
                    <a:lnL>
                      <a:noFill/>
                    </a:lnL>
                    <a:lnR>
                      <a:noFill/>
                    </a:lnR>
                    <a:lnT>
                      <a:noFill/>
                    </a:lnT>
                    <a:lnB>
                      <a:noFill/>
                    </a:lnB>
                    <a:solidFill>
                      <a:srgbClr val="EBF1DE"/>
                    </a:solidFill>
                  </a:tcPr>
                </a:tc>
                <a:tc>
                  <a:txBody>
                    <a:bodyPr/>
                    <a:lstStyle/>
                    <a:p>
                      <a:pPr algn="r" fontAlgn="b"/>
                      <a:r>
                        <a:rPr lang="en-US" sz="1000" b="0" i="0" u="none" strike="noStrike">
                          <a:effectLst/>
                          <a:latin typeface="Arial"/>
                        </a:rPr>
                        <a:t>$1,142,278</a:t>
                      </a:r>
                    </a:p>
                  </a:txBody>
                  <a:tcPr marL="7635" marR="7635" marT="7635" marB="0" anchor="b">
                    <a:lnL>
                      <a:noFill/>
                    </a:lnL>
                    <a:lnR>
                      <a:noFill/>
                    </a:lnR>
                    <a:lnT>
                      <a:noFill/>
                    </a:lnT>
                    <a:lnB>
                      <a:noFill/>
                    </a:lnB>
                    <a:solidFill>
                      <a:srgbClr val="EBF1DE"/>
                    </a:solidFill>
                  </a:tcPr>
                </a:tc>
                <a:tc>
                  <a:txBody>
                    <a:bodyPr/>
                    <a:lstStyle/>
                    <a:p>
                      <a:pPr algn="ctr" fontAlgn="b"/>
                      <a:r>
                        <a:rPr lang="en-US" sz="1000" b="0" i="0" u="none" strike="noStrike">
                          <a:effectLst/>
                          <a:latin typeface="Arial"/>
                        </a:rPr>
                        <a:t> </a:t>
                      </a:r>
                    </a:p>
                  </a:txBody>
                  <a:tcPr marL="7635" marR="7635" marT="7635" marB="0" anchor="b">
                    <a:lnL>
                      <a:noFill/>
                    </a:lnL>
                    <a:lnR w="12700" cap="flat" cmpd="sng" algn="ctr">
                      <a:solidFill>
                        <a:srgbClr val="000000"/>
                      </a:solidFill>
                      <a:prstDash val="solid"/>
                      <a:round/>
                      <a:headEnd type="none" w="med" len="med"/>
                      <a:tailEnd type="none" w="med" len="med"/>
                    </a:lnR>
                    <a:lnT>
                      <a:noFill/>
                    </a:lnT>
                    <a:lnB>
                      <a:noFill/>
                    </a:lnB>
                    <a:solidFill>
                      <a:srgbClr val="EBF1DE"/>
                    </a:solidFill>
                  </a:tcPr>
                </a:tc>
              </a:tr>
              <a:tr h="218616">
                <a:tc>
                  <a:txBody>
                    <a:bodyPr/>
                    <a:lstStyle/>
                    <a:p>
                      <a:pPr algn="r" fontAlgn="b"/>
                      <a:r>
                        <a:rPr lang="en-US" sz="1000" b="0" i="0" u="none" strike="noStrike">
                          <a:effectLst/>
                          <a:latin typeface="Arial"/>
                        </a:rPr>
                        <a:t>$2,500 </a:t>
                      </a:r>
                    </a:p>
                  </a:txBody>
                  <a:tcPr marL="7635" marR="7635" marT="7635"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0C0C0"/>
                    </a:solidFill>
                  </a:tcPr>
                </a:tc>
                <a:tc vMerge="1">
                  <a:txBody>
                    <a:bodyPr/>
                    <a:lstStyle/>
                    <a:p>
                      <a:endParaRPr lang="en-US"/>
                    </a:p>
                  </a:txBody>
                  <a:tcPr/>
                </a:tc>
                <a:tc>
                  <a:txBody>
                    <a:bodyPr/>
                    <a:lstStyle/>
                    <a:p>
                      <a:pPr algn="r" fontAlgn="b"/>
                      <a:r>
                        <a:rPr lang="en-US" sz="1000" b="0" i="0" u="none" strike="noStrike">
                          <a:effectLst/>
                          <a:latin typeface="Arial"/>
                        </a:rPr>
                        <a:t>538</a:t>
                      </a:r>
                    </a:p>
                  </a:txBody>
                  <a:tcPr marL="7635" marR="7635" marT="7635"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EBF1DE"/>
                    </a:solidFill>
                  </a:tcPr>
                </a:tc>
                <a:tc>
                  <a:txBody>
                    <a:bodyPr/>
                    <a:lstStyle/>
                    <a:p>
                      <a:pPr algn="ctr" fontAlgn="b"/>
                      <a:r>
                        <a:rPr lang="en-US" sz="1000" b="0" i="0" u="none" strike="noStrike">
                          <a:effectLst/>
                          <a:latin typeface="Arial"/>
                        </a:rPr>
                        <a:t> </a:t>
                      </a:r>
                    </a:p>
                  </a:txBody>
                  <a:tcPr marL="7635" marR="7635" marT="7635" marB="0" anchor="b">
                    <a:lnL>
                      <a:noFill/>
                    </a:lnL>
                    <a:lnR>
                      <a:noFill/>
                    </a:lnR>
                    <a:lnT>
                      <a:noFill/>
                    </a:lnT>
                    <a:lnB w="6350" cap="flat" cmpd="sng" algn="ctr">
                      <a:solidFill>
                        <a:srgbClr val="000000"/>
                      </a:solidFill>
                      <a:prstDash val="solid"/>
                      <a:round/>
                      <a:headEnd type="none" w="med" len="med"/>
                      <a:tailEnd type="none" w="med" len="med"/>
                    </a:lnB>
                    <a:solidFill>
                      <a:srgbClr val="EBF1DE"/>
                    </a:solidFill>
                  </a:tcPr>
                </a:tc>
                <a:tc>
                  <a:txBody>
                    <a:bodyPr/>
                    <a:lstStyle/>
                    <a:p>
                      <a:pPr algn="r" fontAlgn="b"/>
                      <a:r>
                        <a:rPr lang="en-US" sz="1000" b="0" i="0" u="none" strike="noStrike">
                          <a:effectLst/>
                          <a:latin typeface="Arial"/>
                        </a:rPr>
                        <a:t>$1,445,652</a:t>
                      </a:r>
                    </a:p>
                  </a:txBody>
                  <a:tcPr marL="7635" marR="7635" marT="7635" marB="0" anchor="b">
                    <a:lnL>
                      <a:noFill/>
                    </a:lnL>
                    <a:lnR>
                      <a:noFill/>
                    </a:lnR>
                    <a:lnT>
                      <a:noFill/>
                    </a:lnT>
                    <a:lnB w="6350" cap="flat" cmpd="sng" algn="ctr">
                      <a:solidFill>
                        <a:srgbClr val="000000"/>
                      </a:solidFill>
                      <a:prstDash val="solid"/>
                      <a:round/>
                      <a:headEnd type="none" w="med" len="med"/>
                      <a:tailEnd type="none" w="med" len="med"/>
                    </a:lnB>
                    <a:solidFill>
                      <a:srgbClr val="EBF1DE"/>
                    </a:solidFill>
                  </a:tcPr>
                </a:tc>
                <a:tc>
                  <a:txBody>
                    <a:bodyPr/>
                    <a:lstStyle/>
                    <a:p>
                      <a:pPr algn="ctr" fontAlgn="b"/>
                      <a:r>
                        <a:rPr lang="en-US" sz="1000" b="0" i="0" u="none" strike="noStrike">
                          <a:effectLst/>
                          <a:latin typeface="Arial"/>
                        </a:rPr>
                        <a:t> </a:t>
                      </a:r>
                    </a:p>
                  </a:txBody>
                  <a:tcPr marL="7635" marR="7635" marT="7635"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BF1DE"/>
                    </a:solidFill>
                  </a:tcPr>
                </a:tc>
              </a:tr>
              <a:tr h="218616">
                <a:tc>
                  <a:txBody>
                    <a:bodyPr/>
                    <a:lstStyle/>
                    <a:p>
                      <a:pPr algn="l" fontAlgn="b"/>
                      <a:r>
                        <a:rPr lang="en-US" sz="1000" b="1" i="1" u="none" strike="noStrike">
                          <a:effectLst/>
                          <a:latin typeface="Arial"/>
                        </a:rPr>
                        <a:t>Subtotal</a:t>
                      </a:r>
                    </a:p>
                  </a:txBody>
                  <a:tcPr marL="7635" marR="7635" marT="7635"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0C0C0"/>
                    </a:solidFill>
                  </a:tcPr>
                </a:tc>
                <a:tc>
                  <a:txBody>
                    <a:bodyPr/>
                    <a:lstStyle/>
                    <a:p>
                      <a:pPr algn="l" fontAlgn="b"/>
                      <a:r>
                        <a:rPr lang="en-US" sz="1000" b="1" i="1" u="none" strike="noStrike">
                          <a:effectLst/>
                          <a:latin typeface="Arial"/>
                        </a:rPr>
                        <a:t> </a:t>
                      </a:r>
                    </a:p>
                  </a:txBody>
                  <a:tcPr marL="7635" marR="7635" marT="76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BF1DE"/>
                    </a:solidFill>
                  </a:tcPr>
                </a:tc>
                <a:tc>
                  <a:txBody>
                    <a:bodyPr/>
                    <a:lstStyle/>
                    <a:p>
                      <a:pPr algn="r" fontAlgn="b"/>
                      <a:r>
                        <a:rPr lang="en-US" sz="1000" b="1" i="1" u="none" strike="noStrike">
                          <a:effectLst/>
                          <a:latin typeface="Arial"/>
                        </a:rPr>
                        <a:t>942</a:t>
                      </a:r>
                    </a:p>
                  </a:txBody>
                  <a:tcPr marL="7635" marR="7635" marT="763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EBF1DE"/>
                    </a:solidFill>
                  </a:tcPr>
                </a:tc>
                <a:tc>
                  <a:txBody>
                    <a:bodyPr/>
                    <a:lstStyle/>
                    <a:p>
                      <a:pPr algn="ctr" fontAlgn="b"/>
                      <a:r>
                        <a:rPr lang="en-US" sz="1000" b="1" i="1" u="none" strike="noStrike">
                          <a:effectLst/>
                          <a:latin typeface="Arial"/>
                        </a:rPr>
                        <a:t>6%</a:t>
                      </a:r>
                    </a:p>
                  </a:txBody>
                  <a:tcPr marL="7635" marR="7635" marT="7635" marB="0" anchor="b">
                    <a:lnL>
                      <a:noFill/>
                    </a:lnL>
                    <a:lnR>
                      <a:noFill/>
                    </a:lnR>
                    <a:lnT w="6350" cap="flat" cmpd="sng" algn="ctr">
                      <a:solidFill>
                        <a:srgbClr val="000000"/>
                      </a:solidFill>
                      <a:prstDash val="solid"/>
                      <a:round/>
                      <a:headEnd type="none" w="med" len="med"/>
                      <a:tailEnd type="none" w="med" len="med"/>
                    </a:lnT>
                    <a:lnB>
                      <a:noFill/>
                    </a:lnB>
                    <a:solidFill>
                      <a:srgbClr val="EBF1DE"/>
                    </a:solidFill>
                  </a:tcPr>
                </a:tc>
                <a:tc>
                  <a:txBody>
                    <a:bodyPr/>
                    <a:lstStyle/>
                    <a:p>
                      <a:pPr algn="r" fontAlgn="b"/>
                      <a:r>
                        <a:rPr lang="en-US" sz="1000" b="1" i="1" u="none" strike="noStrike">
                          <a:effectLst/>
                          <a:latin typeface="Arial"/>
                        </a:rPr>
                        <a:t>$7,421,986</a:t>
                      </a:r>
                    </a:p>
                  </a:txBody>
                  <a:tcPr marL="7635" marR="7635" marT="7635" marB="0" anchor="b">
                    <a:lnL>
                      <a:noFill/>
                    </a:lnL>
                    <a:lnR>
                      <a:noFill/>
                    </a:lnR>
                    <a:lnT w="6350" cap="flat" cmpd="sng" algn="ctr">
                      <a:solidFill>
                        <a:srgbClr val="000000"/>
                      </a:solidFill>
                      <a:prstDash val="solid"/>
                      <a:round/>
                      <a:headEnd type="none" w="med" len="med"/>
                      <a:tailEnd type="none" w="med" len="med"/>
                    </a:lnT>
                    <a:lnB>
                      <a:noFill/>
                    </a:lnB>
                    <a:solidFill>
                      <a:srgbClr val="EBF1DE"/>
                    </a:solidFill>
                  </a:tcPr>
                </a:tc>
                <a:tc>
                  <a:txBody>
                    <a:bodyPr/>
                    <a:lstStyle/>
                    <a:p>
                      <a:pPr algn="ctr" fontAlgn="b"/>
                      <a:r>
                        <a:rPr lang="en-US" sz="1000" b="1" i="1" u="none" strike="noStrike">
                          <a:effectLst/>
                          <a:latin typeface="Arial"/>
                        </a:rPr>
                        <a:t>73%</a:t>
                      </a:r>
                    </a:p>
                  </a:txBody>
                  <a:tcPr marL="7635" marR="7635" marT="7635"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BF1DE"/>
                    </a:solidFill>
                  </a:tcPr>
                </a:tc>
              </a:tr>
              <a:tr h="218616">
                <a:tc>
                  <a:txBody>
                    <a:bodyPr/>
                    <a:lstStyle/>
                    <a:p>
                      <a:pPr algn="l" fontAlgn="b"/>
                      <a:r>
                        <a:rPr lang="en-US" sz="1000" b="0" i="0" u="none" strike="noStrike">
                          <a:effectLst/>
                          <a:latin typeface="Arial"/>
                        </a:rPr>
                        <a:t> </a:t>
                      </a:r>
                    </a:p>
                  </a:txBody>
                  <a:tcPr marL="7635" marR="7635" marT="7635" marB="0" anchor="b">
                    <a:lnL>
                      <a:noFill/>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algn="l" fontAlgn="b"/>
                      <a:r>
                        <a:rPr lang="en-US" sz="1000" b="0" i="0" u="none" strike="noStrike">
                          <a:effectLst/>
                          <a:latin typeface="Arial"/>
                        </a:rPr>
                        <a:t> </a:t>
                      </a:r>
                    </a:p>
                  </a:txBody>
                  <a:tcPr marL="7635" marR="7635" marT="76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a:endParaRPr>
                    </a:p>
                  </a:txBody>
                  <a:tcPr marL="7635" marR="7635" marT="763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0" i="0" u="none" strike="noStrike">
                        <a:effectLst/>
                        <a:latin typeface="Arial"/>
                      </a:endParaRPr>
                    </a:p>
                  </a:txBody>
                  <a:tcPr marL="7635" marR="7635" marT="7635" marB="0" anchor="b">
                    <a:lnL>
                      <a:noFill/>
                    </a:lnL>
                    <a:lnR>
                      <a:noFill/>
                    </a:lnR>
                    <a:lnT>
                      <a:noFill/>
                    </a:lnT>
                    <a:lnB>
                      <a:noFill/>
                    </a:lnB>
                  </a:tcPr>
                </a:tc>
                <a:tc>
                  <a:txBody>
                    <a:bodyPr/>
                    <a:lstStyle/>
                    <a:p>
                      <a:pPr algn="l" fontAlgn="b"/>
                      <a:endParaRPr lang="en-US" sz="1000" b="0" i="0" u="none" strike="noStrike">
                        <a:effectLst/>
                        <a:latin typeface="Arial"/>
                      </a:endParaRPr>
                    </a:p>
                  </a:txBody>
                  <a:tcPr marL="7635" marR="7635" marT="7635" marB="0" anchor="b">
                    <a:lnL>
                      <a:noFill/>
                    </a:lnL>
                    <a:lnR>
                      <a:noFill/>
                    </a:lnR>
                    <a:lnT>
                      <a:noFill/>
                    </a:lnT>
                    <a:lnB>
                      <a:noFill/>
                    </a:lnB>
                  </a:tcPr>
                </a:tc>
                <a:tc>
                  <a:txBody>
                    <a:bodyPr/>
                    <a:lstStyle/>
                    <a:p>
                      <a:pPr algn="ctr" fontAlgn="b"/>
                      <a:r>
                        <a:rPr lang="en-US" sz="1000" b="0" i="0" u="none" strike="noStrike">
                          <a:effectLst/>
                          <a:latin typeface="Arial"/>
                        </a:rPr>
                        <a:t> </a:t>
                      </a:r>
                    </a:p>
                  </a:txBody>
                  <a:tcPr marL="7635" marR="7635" marT="7635" marB="0" anchor="b">
                    <a:lnL>
                      <a:noFill/>
                    </a:lnL>
                    <a:lnR w="12700" cap="flat" cmpd="sng" algn="ctr">
                      <a:solidFill>
                        <a:srgbClr val="000000"/>
                      </a:solidFill>
                      <a:prstDash val="solid"/>
                      <a:round/>
                      <a:headEnd type="none" w="med" len="med"/>
                      <a:tailEnd type="none" w="med" len="med"/>
                    </a:lnR>
                    <a:lnT>
                      <a:noFill/>
                    </a:lnT>
                    <a:lnB>
                      <a:noFill/>
                    </a:lnB>
                  </a:tcPr>
                </a:tc>
              </a:tr>
              <a:tr h="218616">
                <a:tc>
                  <a:txBody>
                    <a:bodyPr/>
                    <a:lstStyle/>
                    <a:p>
                      <a:pPr algn="r" fontAlgn="b"/>
                      <a:r>
                        <a:rPr lang="en-US" sz="1000" b="0" i="0" u="none" strike="noStrike">
                          <a:effectLst/>
                          <a:latin typeface="Arial"/>
                        </a:rPr>
                        <a:t>$1,000 </a:t>
                      </a:r>
                    </a:p>
                  </a:txBody>
                  <a:tcPr marL="7635" marR="7635" marT="7635" marB="0" anchor="b">
                    <a:lnL>
                      <a:noFill/>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algn="l" fontAlgn="b"/>
                      <a:r>
                        <a:rPr lang="en-US" sz="1000" b="0" i="0" u="none" strike="noStrike">
                          <a:effectLst/>
                          <a:latin typeface="Arial"/>
                        </a:rPr>
                        <a:t> </a:t>
                      </a:r>
                    </a:p>
                  </a:txBody>
                  <a:tcPr marL="7635" marR="7635" marT="76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864</a:t>
                      </a:r>
                    </a:p>
                  </a:txBody>
                  <a:tcPr marL="7635" marR="7635" marT="763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0" i="0" u="none" strike="noStrike">
                        <a:effectLst/>
                        <a:latin typeface="Arial"/>
                      </a:endParaRPr>
                    </a:p>
                  </a:txBody>
                  <a:tcPr marL="7635" marR="7635" marT="7635" marB="0" anchor="b">
                    <a:lnL>
                      <a:noFill/>
                    </a:lnL>
                    <a:lnR>
                      <a:noFill/>
                    </a:lnR>
                    <a:lnT>
                      <a:noFill/>
                    </a:lnT>
                    <a:lnB>
                      <a:noFill/>
                    </a:lnB>
                  </a:tcPr>
                </a:tc>
                <a:tc>
                  <a:txBody>
                    <a:bodyPr/>
                    <a:lstStyle/>
                    <a:p>
                      <a:pPr algn="r" fontAlgn="b"/>
                      <a:r>
                        <a:rPr lang="en-US" sz="1000" b="0" i="0" u="none" strike="noStrike">
                          <a:effectLst/>
                          <a:latin typeface="Arial"/>
                        </a:rPr>
                        <a:t>$1,040,069</a:t>
                      </a:r>
                    </a:p>
                  </a:txBody>
                  <a:tcPr marL="7635" marR="7635" marT="7635" marB="0" anchor="b">
                    <a:lnL>
                      <a:noFill/>
                    </a:lnL>
                    <a:lnR>
                      <a:noFill/>
                    </a:lnR>
                    <a:lnT>
                      <a:noFill/>
                    </a:lnT>
                    <a:lnB>
                      <a:noFill/>
                    </a:lnB>
                  </a:tcPr>
                </a:tc>
                <a:tc>
                  <a:txBody>
                    <a:bodyPr/>
                    <a:lstStyle/>
                    <a:p>
                      <a:pPr algn="ctr" fontAlgn="b"/>
                      <a:r>
                        <a:rPr lang="en-US" sz="1000" b="0" i="0" u="none" strike="noStrike">
                          <a:effectLst/>
                          <a:latin typeface="Arial"/>
                        </a:rPr>
                        <a:t> </a:t>
                      </a:r>
                    </a:p>
                  </a:txBody>
                  <a:tcPr marL="7635" marR="7635" marT="7635" marB="0" anchor="b">
                    <a:lnL>
                      <a:noFill/>
                    </a:lnL>
                    <a:lnR w="12700" cap="flat" cmpd="sng" algn="ctr">
                      <a:solidFill>
                        <a:srgbClr val="000000"/>
                      </a:solidFill>
                      <a:prstDash val="solid"/>
                      <a:round/>
                      <a:headEnd type="none" w="med" len="med"/>
                      <a:tailEnd type="none" w="med" len="med"/>
                    </a:lnR>
                    <a:lnT>
                      <a:noFill/>
                    </a:lnT>
                    <a:lnB>
                      <a:noFill/>
                    </a:lnB>
                  </a:tcPr>
                </a:tc>
              </a:tr>
              <a:tr h="218616">
                <a:tc>
                  <a:txBody>
                    <a:bodyPr/>
                    <a:lstStyle/>
                    <a:p>
                      <a:pPr algn="r" fontAlgn="b"/>
                      <a:r>
                        <a:rPr lang="en-US" sz="1000" b="0" i="0" u="none" strike="noStrike">
                          <a:effectLst/>
                          <a:latin typeface="Arial"/>
                        </a:rPr>
                        <a:t>$500 </a:t>
                      </a:r>
                    </a:p>
                  </a:txBody>
                  <a:tcPr marL="7635" marR="7635" marT="7635" marB="0" anchor="b">
                    <a:lnL>
                      <a:noFill/>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algn="l" fontAlgn="b"/>
                      <a:r>
                        <a:rPr lang="en-US" sz="1000" b="0" i="0" u="none" strike="noStrike">
                          <a:effectLst/>
                          <a:latin typeface="Arial"/>
                        </a:rPr>
                        <a:t> </a:t>
                      </a:r>
                    </a:p>
                  </a:txBody>
                  <a:tcPr marL="7635" marR="7635" marT="76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980</a:t>
                      </a:r>
                    </a:p>
                  </a:txBody>
                  <a:tcPr marL="7635" marR="7635" marT="763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0" i="0" u="none" strike="noStrike">
                        <a:effectLst/>
                        <a:latin typeface="Arial"/>
                      </a:endParaRPr>
                    </a:p>
                  </a:txBody>
                  <a:tcPr marL="7635" marR="7635" marT="7635" marB="0" anchor="b">
                    <a:lnL>
                      <a:noFill/>
                    </a:lnL>
                    <a:lnR>
                      <a:noFill/>
                    </a:lnR>
                    <a:lnT>
                      <a:noFill/>
                    </a:lnT>
                    <a:lnB>
                      <a:noFill/>
                    </a:lnB>
                  </a:tcPr>
                </a:tc>
                <a:tc>
                  <a:txBody>
                    <a:bodyPr/>
                    <a:lstStyle/>
                    <a:p>
                      <a:pPr algn="r" fontAlgn="b"/>
                      <a:r>
                        <a:rPr lang="en-US" sz="1000" b="0" i="0" u="none" strike="noStrike">
                          <a:effectLst/>
                          <a:latin typeface="Arial"/>
                        </a:rPr>
                        <a:t>$527,168</a:t>
                      </a:r>
                    </a:p>
                  </a:txBody>
                  <a:tcPr marL="7635" marR="7635" marT="7635" marB="0" anchor="b">
                    <a:lnL>
                      <a:noFill/>
                    </a:lnL>
                    <a:lnR>
                      <a:noFill/>
                    </a:lnR>
                    <a:lnT>
                      <a:noFill/>
                    </a:lnT>
                    <a:lnB>
                      <a:noFill/>
                    </a:lnB>
                  </a:tcPr>
                </a:tc>
                <a:tc>
                  <a:txBody>
                    <a:bodyPr/>
                    <a:lstStyle/>
                    <a:p>
                      <a:pPr algn="ctr" fontAlgn="b"/>
                      <a:r>
                        <a:rPr lang="en-US" sz="1000" b="0" i="0" u="none" strike="noStrike">
                          <a:effectLst/>
                          <a:latin typeface="Arial"/>
                        </a:rPr>
                        <a:t> </a:t>
                      </a:r>
                    </a:p>
                  </a:txBody>
                  <a:tcPr marL="7635" marR="7635" marT="7635" marB="0" anchor="b">
                    <a:lnL>
                      <a:noFill/>
                    </a:lnL>
                    <a:lnR w="12700" cap="flat" cmpd="sng" algn="ctr">
                      <a:solidFill>
                        <a:srgbClr val="000000"/>
                      </a:solidFill>
                      <a:prstDash val="solid"/>
                      <a:round/>
                      <a:headEnd type="none" w="med" len="med"/>
                      <a:tailEnd type="none" w="med" len="med"/>
                    </a:lnR>
                    <a:lnT>
                      <a:noFill/>
                    </a:lnT>
                    <a:lnB>
                      <a:noFill/>
                    </a:lnB>
                  </a:tcPr>
                </a:tc>
              </a:tr>
              <a:tr h="218616">
                <a:tc>
                  <a:txBody>
                    <a:bodyPr/>
                    <a:lstStyle/>
                    <a:p>
                      <a:pPr algn="r" fontAlgn="b"/>
                      <a:r>
                        <a:rPr lang="en-US" sz="1000" b="0" i="0" u="none" strike="noStrike">
                          <a:effectLst/>
                          <a:latin typeface="Arial"/>
                        </a:rPr>
                        <a:t>$250 </a:t>
                      </a:r>
                    </a:p>
                  </a:txBody>
                  <a:tcPr marL="7635" marR="7635" marT="7635"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0C0C0"/>
                    </a:solidFill>
                  </a:tcPr>
                </a:tc>
                <a:tc>
                  <a:txBody>
                    <a:bodyPr/>
                    <a:lstStyle/>
                    <a:p>
                      <a:pPr algn="l" fontAlgn="b"/>
                      <a:r>
                        <a:rPr lang="en-US" sz="1000" b="0" i="0" u="none" strike="noStrike">
                          <a:effectLst/>
                          <a:latin typeface="Arial"/>
                        </a:rPr>
                        <a:t> </a:t>
                      </a:r>
                    </a:p>
                  </a:txBody>
                  <a:tcPr marL="7635" marR="7635" marT="76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1,203</a:t>
                      </a:r>
                    </a:p>
                  </a:txBody>
                  <a:tcPr marL="7635" marR="7635" marT="7635"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000" b="0" i="0" u="none" strike="noStrike">
                        <a:effectLst/>
                        <a:latin typeface="Arial"/>
                      </a:endParaRPr>
                    </a:p>
                  </a:txBody>
                  <a:tcPr marL="7635" marR="7635" marT="763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$343,032</a:t>
                      </a:r>
                    </a:p>
                  </a:txBody>
                  <a:tcPr marL="7635" marR="7635" marT="763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effectLst/>
                          <a:latin typeface="Arial"/>
                        </a:rPr>
                        <a:t> </a:t>
                      </a:r>
                    </a:p>
                  </a:txBody>
                  <a:tcPr marL="7635" marR="7635" marT="7635"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218616">
                <a:tc>
                  <a:txBody>
                    <a:bodyPr/>
                    <a:lstStyle/>
                    <a:p>
                      <a:pPr algn="l" fontAlgn="b"/>
                      <a:r>
                        <a:rPr lang="en-US" sz="1000" b="1" i="1" u="none" strike="noStrike">
                          <a:effectLst/>
                          <a:latin typeface="Arial"/>
                        </a:rPr>
                        <a:t>Subtotal</a:t>
                      </a:r>
                    </a:p>
                  </a:txBody>
                  <a:tcPr marL="7635" marR="7635" marT="7635"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0C0C0"/>
                    </a:solidFill>
                  </a:tcPr>
                </a:tc>
                <a:tc>
                  <a:txBody>
                    <a:bodyPr/>
                    <a:lstStyle/>
                    <a:p>
                      <a:pPr algn="l" fontAlgn="b"/>
                      <a:r>
                        <a:rPr lang="en-US" sz="1000" b="1" i="1" u="none" strike="noStrike">
                          <a:effectLst/>
                          <a:latin typeface="Arial"/>
                        </a:rPr>
                        <a:t> </a:t>
                      </a:r>
                    </a:p>
                  </a:txBody>
                  <a:tcPr marL="7635" marR="7635" marT="76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1" i="1" u="none" strike="noStrike">
                          <a:effectLst/>
                          <a:latin typeface="Arial"/>
                        </a:rPr>
                        <a:t>3,047</a:t>
                      </a:r>
                    </a:p>
                  </a:txBody>
                  <a:tcPr marL="7635" marR="7635" marT="763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1" i="1" u="none" strike="noStrike">
                          <a:effectLst/>
                          <a:latin typeface="Arial"/>
                        </a:rPr>
                        <a:t>21%</a:t>
                      </a:r>
                    </a:p>
                  </a:txBody>
                  <a:tcPr marL="7635" marR="7635" marT="763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1" i="1" u="none" strike="noStrike">
                          <a:effectLst/>
                          <a:latin typeface="Arial"/>
                        </a:rPr>
                        <a:t>$1,910,269</a:t>
                      </a:r>
                    </a:p>
                  </a:txBody>
                  <a:tcPr marL="7635" marR="7635" marT="763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1" i="0" u="none" strike="noStrike">
                          <a:effectLst/>
                          <a:latin typeface="Arial"/>
                        </a:rPr>
                        <a:t>19%</a:t>
                      </a:r>
                    </a:p>
                  </a:txBody>
                  <a:tcPr marL="7635" marR="7635" marT="7635"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18616">
                <a:tc>
                  <a:txBody>
                    <a:bodyPr/>
                    <a:lstStyle/>
                    <a:p>
                      <a:pPr algn="l" fontAlgn="b"/>
                      <a:r>
                        <a:rPr lang="en-US" sz="1000" b="0" i="0" u="none" strike="noStrike">
                          <a:effectLst/>
                          <a:latin typeface="Arial"/>
                        </a:rPr>
                        <a:t> </a:t>
                      </a:r>
                    </a:p>
                  </a:txBody>
                  <a:tcPr marL="7635" marR="7635" marT="7635" marB="0" anchor="b">
                    <a:lnL>
                      <a:noFill/>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algn="l" fontAlgn="b"/>
                      <a:r>
                        <a:rPr lang="en-US" sz="1000" b="0" i="0" u="none" strike="noStrike">
                          <a:effectLst/>
                          <a:latin typeface="Arial"/>
                        </a:rPr>
                        <a:t> </a:t>
                      </a:r>
                    </a:p>
                  </a:txBody>
                  <a:tcPr marL="7635" marR="7635" marT="76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endParaRPr lang="en-US" sz="1000" b="0" i="0" u="none" strike="noStrike">
                        <a:effectLst/>
                        <a:latin typeface="Arial"/>
                      </a:endParaRPr>
                    </a:p>
                  </a:txBody>
                  <a:tcPr marL="7635" marR="7635" marT="763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0" i="0" u="none" strike="noStrike">
                        <a:effectLst/>
                        <a:latin typeface="Arial"/>
                      </a:endParaRPr>
                    </a:p>
                  </a:txBody>
                  <a:tcPr marL="7635" marR="7635" marT="7635" marB="0" anchor="b">
                    <a:lnL>
                      <a:noFill/>
                    </a:lnL>
                    <a:lnR>
                      <a:noFill/>
                    </a:lnR>
                    <a:lnT>
                      <a:noFill/>
                    </a:lnT>
                    <a:lnB>
                      <a:noFill/>
                    </a:lnB>
                  </a:tcPr>
                </a:tc>
                <a:tc>
                  <a:txBody>
                    <a:bodyPr/>
                    <a:lstStyle/>
                    <a:p>
                      <a:pPr algn="l" fontAlgn="b"/>
                      <a:endParaRPr lang="en-US" sz="1000" b="0" i="0" u="none" strike="noStrike">
                        <a:effectLst/>
                        <a:latin typeface="Arial"/>
                      </a:endParaRPr>
                    </a:p>
                  </a:txBody>
                  <a:tcPr marL="7635" marR="7635" marT="7635" marB="0" anchor="b">
                    <a:lnL>
                      <a:noFill/>
                    </a:lnL>
                    <a:lnR>
                      <a:noFill/>
                    </a:lnR>
                    <a:lnT>
                      <a:noFill/>
                    </a:lnT>
                    <a:lnB>
                      <a:noFill/>
                    </a:lnB>
                  </a:tcPr>
                </a:tc>
                <a:tc>
                  <a:txBody>
                    <a:bodyPr/>
                    <a:lstStyle/>
                    <a:p>
                      <a:pPr algn="ctr" fontAlgn="b"/>
                      <a:r>
                        <a:rPr lang="en-US" sz="1000" b="0" i="0" u="none" strike="noStrike" dirty="0">
                          <a:effectLst/>
                          <a:latin typeface="Arial"/>
                        </a:rPr>
                        <a:t> </a:t>
                      </a:r>
                    </a:p>
                  </a:txBody>
                  <a:tcPr marL="7635" marR="7635" marT="7635" marB="0" anchor="b">
                    <a:lnL>
                      <a:noFill/>
                    </a:lnL>
                    <a:lnR w="12700" cap="flat" cmpd="sng" algn="ctr">
                      <a:solidFill>
                        <a:srgbClr val="000000"/>
                      </a:solidFill>
                      <a:prstDash val="solid"/>
                      <a:round/>
                      <a:headEnd type="none" w="med" len="med"/>
                      <a:tailEnd type="none" w="med" len="med"/>
                    </a:lnR>
                    <a:lnT>
                      <a:noFill/>
                    </a:lnT>
                    <a:lnB>
                      <a:noFill/>
                    </a:lnB>
                  </a:tcPr>
                </a:tc>
              </a:tr>
              <a:tr h="218616">
                <a:tc>
                  <a:txBody>
                    <a:bodyPr/>
                    <a:lstStyle/>
                    <a:p>
                      <a:pPr algn="r" fontAlgn="b"/>
                      <a:r>
                        <a:rPr lang="en-US" sz="1000" b="0" i="0" u="none" strike="noStrike">
                          <a:effectLst/>
                          <a:latin typeface="Arial"/>
                        </a:rPr>
                        <a:t>$100 </a:t>
                      </a:r>
                    </a:p>
                  </a:txBody>
                  <a:tcPr marL="7635" marR="7635" marT="7635" marB="0" anchor="b">
                    <a:lnL>
                      <a:noFill/>
                    </a:lnL>
                    <a:lnR w="12700" cap="flat" cmpd="sng" algn="ctr">
                      <a:solidFill>
                        <a:srgbClr val="000000"/>
                      </a:solidFill>
                      <a:prstDash val="solid"/>
                      <a:round/>
                      <a:headEnd type="none" w="med" len="med"/>
                      <a:tailEnd type="none" w="med" len="med"/>
                    </a:lnR>
                    <a:lnT>
                      <a:noFill/>
                    </a:lnT>
                    <a:lnB>
                      <a:noFill/>
                    </a:lnB>
                    <a:solidFill>
                      <a:srgbClr val="C0C0C0"/>
                    </a:solidFill>
                  </a:tcPr>
                </a:tc>
                <a:tc>
                  <a:txBody>
                    <a:bodyPr/>
                    <a:lstStyle/>
                    <a:p>
                      <a:pPr algn="l" fontAlgn="b"/>
                      <a:r>
                        <a:rPr lang="en-US" sz="1000" b="0" i="0" u="none" strike="noStrike">
                          <a:effectLst/>
                          <a:latin typeface="Arial"/>
                        </a:rPr>
                        <a:t> </a:t>
                      </a:r>
                    </a:p>
                  </a:txBody>
                  <a:tcPr marL="7635" marR="7635" marT="76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4,495</a:t>
                      </a:r>
                    </a:p>
                  </a:txBody>
                  <a:tcPr marL="7635" marR="7635" marT="7635"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0" i="0" u="none" strike="noStrike">
                        <a:effectLst/>
                        <a:latin typeface="Arial"/>
                      </a:endParaRPr>
                    </a:p>
                  </a:txBody>
                  <a:tcPr marL="7635" marR="7635" marT="7635" marB="0" anchor="b">
                    <a:lnL>
                      <a:noFill/>
                    </a:lnL>
                    <a:lnR>
                      <a:noFill/>
                    </a:lnR>
                    <a:lnT>
                      <a:noFill/>
                    </a:lnT>
                    <a:lnB>
                      <a:noFill/>
                    </a:lnB>
                  </a:tcPr>
                </a:tc>
                <a:tc>
                  <a:txBody>
                    <a:bodyPr/>
                    <a:lstStyle/>
                    <a:p>
                      <a:pPr algn="r" fontAlgn="b"/>
                      <a:r>
                        <a:rPr lang="en-US" sz="1000" b="0" i="0" u="none" strike="noStrike">
                          <a:effectLst/>
                          <a:latin typeface="Arial"/>
                        </a:rPr>
                        <a:t>$564,610</a:t>
                      </a:r>
                    </a:p>
                  </a:txBody>
                  <a:tcPr marL="7635" marR="7635" marT="7635" marB="0" anchor="b">
                    <a:lnL>
                      <a:noFill/>
                    </a:lnL>
                    <a:lnR>
                      <a:noFill/>
                    </a:lnR>
                    <a:lnT>
                      <a:noFill/>
                    </a:lnT>
                    <a:lnB>
                      <a:noFill/>
                    </a:lnB>
                  </a:tcPr>
                </a:tc>
                <a:tc>
                  <a:txBody>
                    <a:bodyPr/>
                    <a:lstStyle/>
                    <a:p>
                      <a:pPr algn="ctr" fontAlgn="b"/>
                      <a:r>
                        <a:rPr lang="en-US" sz="1000" b="0" i="0" u="none" strike="noStrike">
                          <a:effectLst/>
                          <a:latin typeface="Arial"/>
                        </a:rPr>
                        <a:t> </a:t>
                      </a:r>
                    </a:p>
                  </a:txBody>
                  <a:tcPr marL="7635" marR="7635" marT="7635" marB="0" anchor="b">
                    <a:lnL>
                      <a:noFill/>
                    </a:lnL>
                    <a:lnR w="12700" cap="flat" cmpd="sng" algn="ctr">
                      <a:solidFill>
                        <a:srgbClr val="000000"/>
                      </a:solidFill>
                      <a:prstDash val="solid"/>
                      <a:round/>
                      <a:headEnd type="none" w="med" len="med"/>
                      <a:tailEnd type="none" w="med" len="med"/>
                    </a:lnR>
                    <a:lnT>
                      <a:noFill/>
                    </a:lnT>
                    <a:lnB>
                      <a:noFill/>
                    </a:lnB>
                  </a:tcPr>
                </a:tc>
              </a:tr>
              <a:tr h="218616">
                <a:tc>
                  <a:txBody>
                    <a:bodyPr/>
                    <a:lstStyle/>
                    <a:p>
                      <a:pPr algn="r" fontAlgn="b"/>
                      <a:r>
                        <a:rPr lang="en-US" sz="1000" b="0" i="0" u="none" strike="noStrike">
                          <a:effectLst/>
                          <a:latin typeface="Arial"/>
                        </a:rPr>
                        <a:t>Below $100</a:t>
                      </a:r>
                    </a:p>
                  </a:txBody>
                  <a:tcPr marL="7635" marR="7635" marT="7635"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0C0C0"/>
                    </a:solidFill>
                  </a:tcPr>
                </a:tc>
                <a:tc>
                  <a:txBody>
                    <a:bodyPr/>
                    <a:lstStyle/>
                    <a:p>
                      <a:pPr algn="l" fontAlgn="b"/>
                      <a:r>
                        <a:rPr lang="en-US" sz="1000" b="0" i="0" u="none" strike="noStrike">
                          <a:effectLst/>
                          <a:latin typeface="Arial"/>
                        </a:rPr>
                        <a:t> </a:t>
                      </a:r>
                    </a:p>
                  </a:txBody>
                  <a:tcPr marL="7635" marR="7635" marT="76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6,094</a:t>
                      </a:r>
                    </a:p>
                  </a:txBody>
                  <a:tcPr marL="7635" marR="7635" marT="7635"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000" b="0" i="0" u="none" strike="noStrike">
                        <a:effectLst/>
                        <a:latin typeface="Arial"/>
                      </a:endParaRPr>
                    </a:p>
                  </a:txBody>
                  <a:tcPr marL="7635" marR="7635" marT="763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$203,495</a:t>
                      </a:r>
                    </a:p>
                  </a:txBody>
                  <a:tcPr marL="7635" marR="7635" marT="763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effectLst/>
                          <a:latin typeface="Arial"/>
                        </a:rPr>
                        <a:t> </a:t>
                      </a:r>
                    </a:p>
                  </a:txBody>
                  <a:tcPr marL="7635" marR="7635" marT="7635"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218616">
                <a:tc>
                  <a:txBody>
                    <a:bodyPr/>
                    <a:lstStyle/>
                    <a:p>
                      <a:pPr algn="l" fontAlgn="b"/>
                      <a:r>
                        <a:rPr lang="en-US" sz="1000" b="1" i="1" u="none" strike="noStrike">
                          <a:effectLst/>
                          <a:latin typeface="Arial"/>
                        </a:rPr>
                        <a:t>Subtotal</a:t>
                      </a:r>
                    </a:p>
                  </a:txBody>
                  <a:tcPr marL="7635" marR="7635" marT="7635"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C0C0C0"/>
                    </a:solidFill>
                  </a:tcPr>
                </a:tc>
                <a:tc>
                  <a:txBody>
                    <a:bodyPr/>
                    <a:lstStyle/>
                    <a:p>
                      <a:pPr algn="l" fontAlgn="b"/>
                      <a:r>
                        <a:rPr lang="en-US" sz="1000" b="1" i="1" u="none" strike="noStrike">
                          <a:effectLst/>
                          <a:latin typeface="Arial"/>
                        </a:rPr>
                        <a:t> </a:t>
                      </a:r>
                    </a:p>
                  </a:txBody>
                  <a:tcPr marL="7635" marR="7635" marT="76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1" i="1" u="none" strike="noStrike">
                          <a:effectLst/>
                          <a:latin typeface="Arial"/>
                        </a:rPr>
                        <a:t>10,589</a:t>
                      </a:r>
                    </a:p>
                  </a:txBody>
                  <a:tcPr marL="7635" marR="7635" marT="763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1" i="1" u="none" strike="noStrike">
                          <a:effectLst/>
                          <a:latin typeface="Arial"/>
                        </a:rPr>
                        <a:t>73%</a:t>
                      </a:r>
                    </a:p>
                  </a:txBody>
                  <a:tcPr marL="7635" marR="7635" marT="763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1" i="1" u="none" strike="noStrike">
                          <a:effectLst/>
                          <a:latin typeface="Arial"/>
                        </a:rPr>
                        <a:t>$768,105</a:t>
                      </a:r>
                    </a:p>
                  </a:txBody>
                  <a:tcPr marL="7635" marR="7635" marT="763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1" i="0" u="none" strike="noStrike">
                          <a:effectLst/>
                          <a:latin typeface="Arial"/>
                        </a:rPr>
                        <a:t>8%</a:t>
                      </a:r>
                    </a:p>
                  </a:txBody>
                  <a:tcPr marL="7635" marR="7635" marT="7635"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18616">
                <a:tc>
                  <a:txBody>
                    <a:bodyPr/>
                    <a:lstStyle/>
                    <a:p>
                      <a:pPr algn="l" fontAlgn="b"/>
                      <a:r>
                        <a:rPr lang="en-US" sz="1000" b="0" i="0" u="none" strike="noStrike">
                          <a:effectLst/>
                          <a:latin typeface="Arial"/>
                        </a:rPr>
                        <a:t> </a:t>
                      </a:r>
                    </a:p>
                  </a:txBody>
                  <a:tcPr marL="7635" marR="7635" marT="7635" marB="0" anchor="b">
                    <a:lnL>
                      <a:noFill/>
                    </a:lnL>
                    <a:lnR w="1270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solidFill>
                      <a:srgbClr val="C0C0C0"/>
                    </a:solidFill>
                  </a:tcPr>
                </a:tc>
                <a:tc>
                  <a:txBody>
                    <a:bodyPr/>
                    <a:lstStyle/>
                    <a:p>
                      <a:pPr algn="l" fontAlgn="b"/>
                      <a:r>
                        <a:rPr lang="en-US" sz="1000" b="0" i="0" u="none" strike="noStrike">
                          <a:effectLst/>
                          <a:latin typeface="Arial"/>
                        </a:rPr>
                        <a:t> </a:t>
                      </a:r>
                    </a:p>
                  </a:txBody>
                  <a:tcPr marL="7635" marR="7635" marT="76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7635" marR="7635" marT="7635" marB="0" anchor="b">
                    <a:lnL w="12700" cap="flat" cmpd="sng" algn="ctr">
                      <a:solidFill>
                        <a:srgbClr val="000000"/>
                      </a:solidFill>
                      <a:prstDash val="solid"/>
                      <a:round/>
                      <a:headEnd type="none" w="med" len="med"/>
                      <a:tailEnd type="none" w="med" len="med"/>
                    </a:lnL>
                    <a:lnR>
                      <a:noFill/>
                    </a:lnR>
                    <a:lnT>
                      <a:noFill/>
                    </a:lnT>
                    <a:lnB w="25400" cap="flat" cmpd="dbl" algn="ctr">
                      <a:solidFill>
                        <a:srgbClr val="000000"/>
                      </a:solidFill>
                      <a:prstDash val="solid"/>
                      <a:round/>
                      <a:headEnd type="none" w="med" len="med"/>
                      <a:tailEnd type="none" w="med" len="med"/>
                    </a:lnB>
                  </a:tcPr>
                </a:tc>
                <a:tc>
                  <a:txBody>
                    <a:bodyPr/>
                    <a:lstStyle/>
                    <a:p>
                      <a:pPr algn="ctr" fontAlgn="b"/>
                      <a:endParaRPr lang="en-US" sz="1000" b="0" i="0" u="none" strike="noStrike">
                        <a:effectLst/>
                        <a:latin typeface="Arial"/>
                      </a:endParaRPr>
                    </a:p>
                  </a:txBody>
                  <a:tcPr marL="7635" marR="7635" marT="7635"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endParaRPr lang="en-US" sz="1000" b="0" i="0" u="none" strike="noStrike">
                        <a:effectLst/>
                        <a:latin typeface="Arial"/>
                      </a:endParaRPr>
                    </a:p>
                  </a:txBody>
                  <a:tcPr marL="7635" marR="7635" marT="7635"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US" sz="1000" b="0" i="0" u="none" strike="noStrike">
                          <a:effectLst/>
                          <a:latin typeface="Arial"/>
                        </a:rPr>
                        <a:t> </a:t>
                      </a:r>
                    </a:p>
                  </a:txBody>
                  <a:tcPr marL="7635" marR="7635" marT="7635" marB="0" anchor="b">
                    <a:lnL>
                      <a:noFill/>
                    </a:lnL>
                    <a:lnR w="12700" cap="flat" cmpd="sng" algn="ctr">
                      <a:solidFill>
                        <a:srgbClr val="000000"/>
                      </a:solidFill>
                      <a:prstDash val="solid"/>
                      <a:round/>
                      <a:headEnd type="none" w="med" len="med"/>
                      <a:tailEnd type="none" w="med" len="med"/>
                    </a:lnR>
                    <a:lnT>
                      <a:noFill/>
                    </a:lnT>
                    <a:lnB w="25400" cap="flat" cmpd="dbl" algn="ctr">
                      <a:solidFill>
                        <a:srgbClr val="000000"/>
                      </a:solidFill>
                      <a:prstDash val="solid"/>
                      <a:round/>
                      <a:headEnd type="none" w="med" len="med"/>
                      <a:tailEnd type="none" w="med" len="med"/>
                    </a:lnB>
                  </a:tcPr>
                </a:tc>
              </a:tr>
              <a:tr h="218616">
                <a:tc>
                  <a:txBody>
                    <a:bodyPr/>
                    <a:lstStyle/>
                    <a:p>
                      <a:pPr algn="r" fontAlgn="b"/>
                      <a:r>
                        <a:rPr lang="en-US" sz="1300" b="1" i="0" u="none" strike="noStrike">
                          <a:effectLst/>
                          <a:latin typeface="Arial"/>
                        </a:rPr>
                        <a:t>TOTALS</a:t>
                      </a:r>
                    </a:p>
                  </a:txBody>
                  <a:tcPr marL="7635" marR="7635" marT="7635" marB="0" anchor="b">
                    <a:lnL>
                      <a:noFill/>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solidFill>
                      <a:srgbClr val="C0C0C0"/>
                    </a:solidFill>
                  </a:tcPr>
                </a:tc>
                <a:tc>
                  <a:txBody>
                    <a:bodyPr/>
                    <a:lstStyle/>
                    <a:p>
                      <a:pPr algn="l" fontAlgn="b"/>
                      <a:r>
                        <a:rPr lang="en-US" sz="1300" b="1" i="0" u="none" strike="noStrike">
                          <a:effectLst/>
                          <a:latin typeface="Arial"/>
                        </a:rPr>
                        <a:t> </a:t>
                      </a:r>
                    </a:p>
                  </a:txBody>
                  <a:tcPr marL="7635" marR="7635" marT="763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c>
                  <a:txBody>
                    <a:bodyPr/>
                    <a:lstStyle/>
                    <a:p>
                      <a:pPr algn="r" fontAlgn="b"/>
                      <a:r>
                        <a:rPr lang="en-US" sz="1300" b="1" i="0" u="none" strike="noStrike">
                          <a:effectLst/>
                          <a:latin typeface="Arial"/>
                        </a:rPr>
                        <a:t>14,562</a:t>
                      </a:r>
                    </a:p>
                  </a:txBody>
                  <a:tcPr marL="7635" marR="7635" marT="7635" marB="0" anchor="b">
                    <a:lnL w="1270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a:noFill/>
                    </a:lnB>
                  </a:tcPr>
                </a:tc>
                <a:tc>
                  <a:txBody>
                    <a:bodyPr/>
                    <a:lstStyle/>
                    <a:p>
                      <a:pPr algn="ctr" fontAlgn="b"/>
                      <a:r>
                        <a:rPr lang="en-US" sz="1300" b="1" i="0" u="none" strike="noStrike">
                          <a:effectLst/>
                          <a:latin typeface="Arial"/>
                        </a:rPr>
                        <a:t>46.6%</a:t>
                      </a:r>
                    </a:p>
                  </a:txBody>
                  <a:tcPr marL="7635" marR="7635" marT="763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r" fontAlgn="b"/>
                      <a:r>
                        <a:rPr lang="en-US" sz="1300" b="1" i="0" u="none" strike="noStrike">
                          <a:effectLst/>
                          <a:latin typeface="Arial"/>
                        </a:rPr>
                        <a:t>$10,100,360</a:t>
                      </a:r>
                    </a:p>
                  </a:txBody>
                  <a:tcPr marL="7635" marR="7635" marT="7635"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r>
                        <a:rPr lang="en-US" sz="1100" b="1" i="0" u="none" strike="noStrike" dirty="0">
                          <a:effectLst/>
                          <a:latin typeface="Arial"/>
                        </a:rPr>
                        <a:t> </a:t>
                      </a:r>
                    </a:p>
                  </a:txBody>
                  <a:tcPr marL="7635" marR="7635" marT="7635" marB="0" anchor="b">
                    <a:lnL>
                      <a:noFill/>
                    </a:lnL>
                    <a:lnR w="1270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a:noFill/>
                    </a:lnB>
                  </a:tcPr>
                </a:tc>
              </a:tr>
            </a:tbl>
          </a:graphicData>
        </a:graphic>
      </p:graphicFrame>
      <p:sp>
        <p:nvSpPr>
          <p:cNvPr id="5" name="Oval 4"/>
          <p:cNvSpPr/>
          <p:nvPr/>
        </p:nvSpPr>
        <p:spPr>
          <a:xfrm>
            <a:off x="1117600" y="5886893"/>
            <a:ext cx="8077200" cy="552893"/>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8942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ctrTitle"/>
          </p:nvPr>
        </p:nvSpPr>
        <p:spPr>
          <a:xfrm>
            <a:off x="660400" y="304800"/>
            <a:ext cx="8547100" cy="1533525"/>
          </a:xfrm>
        </p:spPr>
        <p:txBody>
          <a:bodyPr lIns="0" tIns="0" rIns="0" bIns="0"/>
          <a:lstStyle/>
          <a:p>
            <a:pPr algn="l">
              <a:lnSpc>
                <a:spcPct val="95000"/>
              </a:lnSpc>
            </a:pPr>
            <a:r>
              <a:rPr lang="en-US" sz="3100" b="1" dirty="0" smtClean="0">
                <a:solidFill>
                  <a:srgbClr val="000000"/>
                </a:solidFill>
              </a:rPr>
              <a:t>FY10:  Expenditures for Current Operations</a:t>
            </a:r>
            <a:endParaRPr lang="en-US" sz="3100" b="1" dirty="0">
              <a:solidFill>
                <a:srgbClr val="000000"/>
              </a:solidFill>
            </a:endParaRPr>
          </a:p>
        </p:txBody>
      </p:sp>
      <p:grpSp>
        <p:nvGrpSpPr>
          <p:cNvPr id="3" name="Group 2"/>
          <p:cNvGrpSpPr/>
          <p:nvPr/>
        </p:nvGrpSpPr>
        <p:grpSpPr>
          <a:xfrm>
            <a:off x="1021040" y="2235199"/>
            <a:ext cx="7411760" cy="3969524"/>
            <a:chOff x="1593444" y="1968500"/>
            <a:chExt cx="7411760" cy="3969524"/>
          </a:xfrm>
        </p:grpSpPr>
        <p:sp>
          <p:nvSpPr>
            <p:cNvPr id="6" name="Text Box 5"/>
            <p:cNvSpPr txBox="1">
              <a:spLocks noChangeArrowheads="1"/>
            </p:cNvSpPr>
            <p:nvPr/>
          </p:nvSpPr>
          <p:spPr bwMode="auto">
            <a:xfrm>
              <a:off x="5867400" y="5661025"/>
              <a:ext cx="2385589" cy="276999"/>
            </a:xfrm>
            <a:prstGeom prst="rect">
              <a:avLst/>
            </a:prstGeom>
            <a:noFill/>
            <a:ln w="9525">
              <a:noFill/>
              <a:miter lim="800000"/>
              <a:headEnd/>
              <a:tailEnd/>
            </a:ln>
          </p:spPr>
          <p:txBody>
            <a:bodyPr wrap="none">
              <a:spAutoFit/>
            </a:bodyPr>
            <a:lstStyle/>
            <a:p>
              <a:r>
                <a:rPr lang="en-US" sz="1200" b="1" dirty="0">
                  <a:latin typeface="Arial" pitchFamily="34" charset="0"/>
                  <a:cs typeface="Arial" pitchFamily="34" charset="0"/>
                </a:rPr>
                <a:t>FY10 Expenses: $228,319,000 </a:t>
              </a:r>
            </a:p>
          </p:txBody>
        </p:sp>
        <p:sp>
          <p:nvSpPr>
            <p:cNvPr id="8" name="Freeform 4"/>
            <p:cNvSpPr>
              <a:spLocks/>
            </p:cNvSpPr>
            <p:nvPr/>
          </p:nvSpPr>
          <p:spPr bwMode="auto">
            <a:xfrm>
              <a:off x="4511676" y="2070100"/>
              <a:ext cx="1788516" cy="3015084"/>
            </a:xfrm>
            <a:custGeom>
              <a:avLst/>
              <a:gdLst/>
              <a:ahLst/>
              <a:cxnLst>
                <a:cxn ang="0">
                  <a:pos x="136" y="293"/>
                </a:cxn>
                <a:cxn ang="0">
                  <a:pos x="178" y="179"/>
                </a:cxn>
                <a:cxn ang="0">
                  <a:pos x="0" y="1"/>
                </a:cxn>
                <a:cxn ang="0">
                  <a:pos x="0" y="1"/>
                </a:cxn>
                <a:cxn ang="0">
                  <a:pos x="0" y="179"/>
                </a:cxn>
                <a:cxn ang="0">
                  <a:pos x="136" y="293"/>
                </a:cxn>
              </a:cxnLst>
              <a:rect l="0" t="0" r="r" b="b"/>
              <a:pathLst>
                <a:path w="178" h="293">
                  <a:moveTo>
                    <a:pt x="136" y="293"/>
                  </a:moveTo>
                  <a:cubicBezTo>
                    <a:pt x="163" y="261"/>
                    <a:pt x="178" y="220"/>
                    <a:pt x="178" y="179"/>
                  </a:cubicBezTo>
                  <a:cubicBezTo>
                    <a:pt x="178" y="80"/>
                    <a:pt x="98" y="1"/>
                    <a:pt x="0" y="1"/>
                  </a:cubicBezTo>
                  <a:cubicBezTo>
                    <a:pt x="0" y="0"/>
                    <a:pt x="0" y="1"/>
                    <a:pt x="0" y="1"/>
                  </a:cubicBezTo>
                  <a:lnTo>
                    <a:pt x="0" y="179"/>
                  </a:lnTo>
                  <a:lnTo>
                    <a:pt x="136" y="293"/>
                  </a:lnTo>
                  <a:close/>
                </a:path>
              </a:pathLst>
            </a:custGeom>
            <a:solidFill>
              <a:srgbClr val="9BBB59">
                <a:lumMod val="60000"/>
                <a:lumOff val="40000"/>
              </a:srgbClr>
            </a:solidFill>
            <a:ln w="6">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9" name="Freeform 5"/>
            <p:cNvSpPr>
              <a:spLocks/>
            </p:cNvSpPr>
            <p:nvPr/>
          </p:nvSpPr>
          <p:spPr bwMode="auto">
            <a:xfrm>
              <a:off x="4060826" y="3897313"/>
              <a:ext cx="1843088" cy="1817688"/>
            </a:xfrm>
            <a:custGeom>
              <a:avLst/>
              <a:gdLst/>
              <a:ahLst/>
              <a:cxnLst>
                <a:cxn ang="0">
                  <a:pos x="0" y="172"/>
                </a:cxn>
                <a:cxn ang="0">
                  <a:pos x="44" y="178"/>
                </a:cxn>
                <a:cxn ang="0">
                  <a:pos x="180" y="114"/>
                </a:cxn>
                <a:cxn ang="0">
                  <a:pos x="44" y="0"/>
                </a:cxn>
                <a:cxn ang="0">
                  <a:pos x="0" y="172"/>
                </a:cxn>
              </a:cxnLst>
              <a:rect l="0" t="0" r="r" b="b"/>
              <a:pathLst>
                <a:path w="180" h="178">
                  <a:moveTo>
                    <a:pt x="0" y="172"/>
                  </a:moveTo>
                  <a:cubicBezTo>
                    <a:pt x="15" y="176"/>
                    <a:pt x="29" y="178"/>
                    <a:pt x="44" y="178"/>
                  </a:cubicBezTo>
                  <a:cubicBezTo>
                    <a:pt x="96" y="177"/>
                    <a:pt x="146" y="154"/>
                    <a:pt x="180" y="114"/>
                  </a:cubicBezTo>
                  <a:lnTo>
                    <a:pt x="44" y="0"/>
                  </a:lnTo>
                  <a:lnTo>
                    <a:pt x="0" y="172"/>
                  </a:lnTo>
                  <a:close/>
                </a:path>
              </a:pathLst>
            </a:custGeom>
            <a:solidFill>
              <a:srgbClr val="FFC000"/>
            </a:solidFill>
            <a:ln w="6">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10" name="Freeform 6"/>
            <p:cNvSpPr>
              <a:spLocks/>
            </p:cNvSpPr>
            <p:nvPr/>
          </p:nvSpPr>
          <p:spPr bwMode="auto">
            <a:xfrm>
              <a:off x="2781301" y="3897313"/>
              <a:ext cx="1730375" cy="1755775"/>
            </a:xfrm>
            <a:custGeom>
              <a:avLst/>
              <a:gdLst/>
              <a:ahLst/>
              <a:cxnLst>
                <a:cxn ang="0">
                  <a:pos x="0" y="54"/>
                </a:cxn>
                <a:cxn ang="0">
                  <a:pos x="125" y="172"/>
                </a:cxn>
                <a:cxn ang="0">
                  <a:pos x="169" y="0"/>
                </a:cxn>
                <a:cxn ang="0">
                  <a:pos x="0" y="54"/>
                </a:cxn>
              </a:cxnLst>
              <a:rect l="0" t="0" r="r" b="b"/>
              <a:pathLst>
                <a:path w="169" h="172">
                  <a:moveTo>
                    <a:pt x="0" y="54"/>
                  </a:moveTo>
                  <a:cubicBezTo>
                    <a:pt x="19" y="112"/>
                    <a:pt x="66" y="157"/>
                    <a:pt x="125" y="172"/>
                  </a:cubicBezTo>
                  <a:lnTo>
                    <a:pt x="169" y="0"/>
                  </a:lnTo>
                  <a:lnTo>
                    <a:pt x="0" y="54"/>
                  </a:lnTo>
                  <a:close/>
                </a:path>
              </a:pathLst>
            </a:custGeom>
            <a:solidFill>
              <a:srgbClr val="FF9999"/>
            </a:solidFill>
            <a:ln w="6">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11" name="Freeform 7"/>
            <p:cNvSpPr>
              <a:spLocks/>
            </p:cNvSpPr>
            <p:nvPr/>
          </p:nvSpPr>
          <p:spPr bwMode="auto">
            <a:xfrm>
              <a:off x="2595563" y="3203575"/>
              <a:ext cx="1824038" cy="1244600"/>
            </a:xfrm>
            <a:custGeom>
              <a:avLst/>
              <a:gdLst/>
              <a:ahLst/>
              <a:cxnLst>
                <a:cxn ang="0">
                  <a:pos x="14" y="0"/>
                </a:cxn>
                <a:cxn ang="0">
                  <a:pos x="1" y="67"/>
                </a:cxn>
                <a:cxn ang="0">
                  <a:pos x="9" y="122"/>
                </a:cxn>
                <a:cxn ang="0">
                  <a:pos x="178" y="67"/>
                </a:cxn>
                <a:cxn ang="0">
                  <a:pos x="14" y="0"/>
                </a:cxn>
              </a:cxnLst>
              <a:rect l="0" t="0" r="r" b="b"/>
              <a:pathLst>
                <a:path w="178" h="122">
                  <a:moveTo>
                    <a:pt x="14" y="0"/>
                  </a:moveTo>
                  <a:cubicBezTo>
                    <a:pt x="5" y="21"/>
                    <a:pt x="1" y="44"/>
                    <a:pt x="1" y="67"/>
                  </a:cubicBezTo>
                  <a:cubicBezTo>
                    <a:pt x="0" y="86"/>
                    <a:pt x="3" y="104"/>
                    <a:pt x="9" y="122"/>
                  </a:cubicBezTo>
                  <a:lnTo>
                    <a:pt x="178" y="67"/>
                  </a:lnTo>
                  <a:lnTo>
                    <a:pt x="14" y="0"/>
                  </a:lnTo>
                  <a:close/>
                </a:path>
              </a:pathLst>
            </a:custGeom>
            <a:solidFill>
              <a:srgbClr val="00CCFF"/>
            </a:solidFill>
            <a:ln w="6">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12" name="Freeform 8"/>
            <p:cNvSpPr>
              <a:spLocks/>
            </p:cNvSpPr>
            <p:nvPr/>
          </p:nvSpPr>
          <p:spPr bwMode="auto">
            <a:xfrm>
              <a:off x="2760663" y="2295525"/>
              <a:ext cx="1689100" cy="1541463"/>
            </a:xfrm>
            <a:custGeom>
              <a:avLst/>
              <a:gdLst/>
              <a:ahLst/>
              <a:cxnLst>
                <a:cxn ang="0">
                  <a:pos x="70" y="0"/>
                </a:cxn>
                <a:cxn ang="0">
                  <a:pos x="0" y="84"/>
                </a:cxn>
                <a:cxn ang="0">
                  <a:pos x="165" y="151"/>
                </a:cxn>
                <a:cxn ang="0">
                  <a:pos x="70" y="0"/>
                </a:cxn>
              </a:cxnLst>
              <a:rect l="0" t="0" r="r" b="b"/>
              <a:pathLst>
                <a:path w="165" h="151">
                  <a:moveTo>
                    <a:pt x="70" y="0"/>
                  </a:moveTo>
                  <a:cubicBezTo>
                    <a:pt x="38" y="20"/>
                    <a:pt x="14" y="49"/>
                    <a:pt x="0" y="84"/>
                  </a:cubicBezTo>
                  <a:lnTo>
                    <a:pt x="165" y="151"/>
                  </a:lnTo>
                  <a:lnTo>
                    <a:pt x="70" y="0"/>
                  </a:lnTo>
                  <a:close/>
                </a:path>
              </a:pathLst>
            </a:custGeom>
            <a:solidFill>
              <a:srgbClr val="EEECE1">
                <a:lumMod val="75000"/>
              </a:srgbClr>
            </a:solidFill>
            <a:ln w="6">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13" name="Freeform 9"/>
            <p:cNvSpPr>
              <a:spLocks/>
            </p:cNvSpPr>
            <p:nvPr/>
          </p:nvSpPr>
          <p:spPr bwMode="auto">
            <a:xfrm>
              <a:off x="3517901" y="1968500"/>
              <a:ext cx="962025" cy="1816100"/>
            </a:xfrm>
            <a:custGeom>
              <a:avLst/>
              <a:gdLst/>
              <a:ahLst/>
              <a:cxnLst>
                <a:cxn ang="0">
                  <a:pos x="94" y="0"/>
                </a:cxn>
                <a:cxn ang="0">
                  <a:pos x="0" y="27"/>
                </a:cxn>
                <a:cxn ang="0">
                  <a:pos x="94" y="178"/>
                </a:cxn>
                <a:cxn ang="0">
                  <a:pos x="94" y="0"/>
                </a:cxn>
              </a:cxnLst>
              <a:rect l="0" t="0" r="r" b="b"/>
              <a:pathLst>
                <a:path w="94" h="178">
                  <a:moveTo>
                    <a:pt x="94" y="0"/>
                  </a:moveTo>
                  <a:cubicBezTo>
                    <a:pt x="60" y="0"/>
                    <a:pt x="28" y="9"/>
                    <a:pt x="0" y="27"/>
                  </a:cubicBezTo>
                  <a:lnTo>
                    <a:pt x="94" y="178"/>
                  </a:lnTo>
                  <a:lnTo>
                    <a:pt x="94" y="0"/>
                  </a:lnTo>
                  <a:close/>
                </a:path>
              </a:pathLst>
            </a:custGeom>
            <a:solidFill>
              <a:srgbClr val="8064A2">
                <a:lumMod val="60000"/>
                <a:lumOff val="40000"/>
              </a:srgbClr>
            </a:solidFill>
            <a:ln w="6">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14" name="Rectangle 10"/>
            <p:cNvSpPr>
              <a:spLocks noChangeArrowheads="1"/>
            </p:cNvSpPr>
            <p:nvPr/>
          </p:nvSpPr>
          <p:spPr bwMode="auto">
            <a:xfrm>
              <a:off x="4592638" y="3132138"/>
              <a:ext cx="2069477"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pitchFamily="34" charset="0"/>
                  <a:cs typeface="Arial" pitchFamily="34" charset="0"/>
                </a:rPr>
                <a:t>Instruction &amp; Departmental; </a:t>
              </a:r>
              <a:endParaRPr kumimoji="0" lang="en-US" sz="12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15" name="Rectangle 11"/>
            <p:cNvSpPr>
              <a:spLocks noChangeArrowheads="1"/>
            </p:cNvSpPr>
            <p:nvPr/>
          </p:nvSpPr>
          <p:spPr bwMode="auto">
            <a:xfrm>
              <a:off x="4838701" y="3295650"/>
              <a:ext cx="1463542"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pitchFamily="34" charset="0"/>
                  <a:cs typeface="Arial" pitchFamily="34" charset="0"/>
                </a:rPr>
                <a:t>Library; Sponsored </a:t>
              </a:r>
              <a:endParaRPr kumimoji="0" lang="en-US" sz="12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16" name="Rectangle 12"/>
            <p:cNvSpPr>
              <a:spLocks noChangeArrowheads="1"/>
            </p:cNvSpPr>
            <p:nvPr/>
          </p:nvSpPr>
          <p:spPr bwMode="auto">
            <a:xfrm>
              <a:off x="4983163" y="3459163"/>
              <a:ext cx="1082027"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pitchFamily="34" charset="0"/>
                  <a:cs typeface="Arial" pitchFamily="34" charset="0"/>
                </a:rPr>
                <a:t>Research, 37%</a:t>
              </a:r>
              <a:endParaRPr kumimoji="0" lang="en-US" sz="12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17" name="Rectangle 13"/>
            <p:cNvSpPr>
              <a:spLocks noChangeArrowheads="1"/>
            </p:cNvSpPr>
            <p:nvPr/>
          </p:nvSpPr>
          <p:spPr bwMode="auto">
            <a:xfrm>
              <a:off x="4378326" y="4897438"/>
              <a:ext cx="1352934"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pitchFamily="34" charset="0"/>
                  <a:cs typeface="Arial" pitchFamily="34" charset="0"/>
                </a:rPr>
                <a:t>Financial Aid, 20%</a:t>
              </a:r>
              <a:endParaRPr kumimoji="0" lang="en-US" sz="12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18" name="Rectangle 14"/>
            <p:cNvSpPr>
              <a:spLocks noChangeArrowheads="1"/>
            </p:cNvSpPr>
            <p:nvPr/>
          </p:nvSpPr>
          <p:spPr bwMode="auto">
            <a:xfrm>
              <a:off x="2366441" y="4560372"/>
              <a:ext cx="1585370"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pitchFamily="34" charset="0"/>
                  <a:cs typeface="Arial" pitchFamily="34" charset="0"/>
                </a:rPr>
                <a:t>General Institutional; </a:t>
              </a:r>
              <a:endParaRPr kumimoji="0" lang="en-US" sz="12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19" name="Rectangle 15"/>
            <p:cNvSpPr>
              <a:spLocks noChangeArrowheads="1"/>
            </p:cNvSpPr>
            <p:nvPr/>
          </p:nvSpPr>
          <p:spPr bwMode="auto">
            <a:xfrm>
              <a:off x="2379899" y="4748840"/>
              <a:ext cx="1639873"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pitchFamily="34" charset="0"/>
                  <a:cs typeface="Arial" pitchFamily="34" charset="0"/>
                </a:rPr>
                <a:t>Student Services, 15%</a:t>
              </a:r>
              <a:endParaRPr kumimoji="0" lang="en-US" sz="12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20" name="Rectangle 16"/>
            <p:cNvSpPr>
              <a:spLocks noChangeArrowheads="1"/>
            </p:cNvSpPr>
            <p:nvPr/>
          </p:nvSpPr>
          <p:spPr bwMode="auto">
            <a:xfrm>
              <a:off x="2135188" y="3816350"/>
              <a:ext cx="1930016"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pitchFamily="34" charset="0"/>
                  <a:cs typeface="Arial" pitchFamily="34" charset="0"/>
                </a:rPr>
                <a:t>Auxiliary Enterprises, 11%</a:t>
              </a:r>
              <a:endParaRPr kumimoji="0" lang="en-US" sz="12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21" name="Rectangle 18"/>
            <p:cNvSpPr>
              <a:spLocks noChangeArrowheads="1"/>
            </p:cNvSpPr>
            <p:nvPr/>
          </p:nvSpPr>
          <p:spPr bwMode="auto">
            <a:xfrm>
              <a:off x="2888823" y="2110859"/>
              <a:ext cx="1237518"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pitchFamily="34" charset="0"/>
                  <a:cs typeface="Arial" pitchFamily="34" charset="0"/>
                </a:rPr>
                <a:t>Debt Service, 8%</a:t>
              </a:r>
              <a:endParaRPr kumimoji="0" lang="en-US" sz="12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22" name="Rectangle 19"/>
            <p:cNvSpPr>
              <a:spLocks noChangeArrowheads="1"/>
            </p:cNvSpPr>
            <p:nvPr/>
          </p:nvSpPr>
          <p:spPr bwMode="auto">
            <a:xfrm>
              <a:off x="1950260" y="2526357"/>
              <a:ext cx="1479572"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pitchFamily="34" charset="0"/>
                  <a:cs typeface="Arial" pitchFamily="34" charset="0"/>
                </a:rPr>
                <a:t>Major Maintenance; </a:t>
              </a:r>
              <a:endParaRPr kumimoji="0" lang="en-US" sz="12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23" name="Rectangle 20"/>
            <p:cNvSpPr>
              <a:spLocks noChangeArrowheads="1"/>
            </p:cNvSpPr>
            <p:nvPr/>
          </p:nvSpPr>
          <p:spPr bwMode="auto">
            <a:xfrm>
              <a:off x="1593444" y="2738342"/>
              <a:ext cx="2011769"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pitchFamily="34" charset="0"/>
                  <a:cs typeface="Arial" pitchFamily="34" charset="0"/>
                </a:rPr>
                <a:t>Maintenance &amp; Operations, </a:t>
              </a:r>
              <a:endParaRPr kumimoji="0" lang="en-US" sz="12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sp>
          <p:nvSpPr>
            <p:cNvPr id="24" name="Rectangle 21"/>
            <p:cNvSpPr>
              <a:spLocks noChangeArrowheads="1"/>
            </p:cNvSpPr>
            <p:nvPr/>
          </p:nvSpPr>
          <p:spPr bwMode="auto">
            <a:xfrm>
              <a:off x="3319225" y="3018355"/>
              <a:ext cx="221214"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pitchFamily="34" charset="0"/>
                  <a:cs typeface="Arial" pitchFamily="34" charset="0"/>
                </a:rPr>
                <a:t>9%</a:t>
              </a:r>
              <a:endParaRPr kumimoji="0" lang="en-US" sz="1200" b="0" i="0" u="none" strike="noStrike" kern="0" cap="none" spc="0" normalizeH="0" baseline="0" noProof="0" dirty="0" smtClean="0">
                <a:ln>
                  <a:noFill/>
                </a:ln>
                <a:solidFill>
                  <a:sysClr val="windowText" lastClr="000000"/>
                </a:solidFill>
                <a:effectLst/>
                <a:uLnTx/>
                <a:uFillTx/>
                <a:latin typeface="Arial" pitchFamily="34" charset="0"/>
                <a:cs typeface="Arial" pitchFamily="34" charset="0"/>
              </a:endParaRPr>
            </a:p>
          </p:txBody>
        </p:sp>
        <p:cxnSp>
          <p:nvCxnSpPr>
            <p:cNvPr id="25" name="Straight Arrow Connector 24"/>
            <p:cNvCxnSpPr/>
            <p:nvPr/>
          </p:nvCxnSpPr>
          <p:spPr>
            <a:xfrm flipH="1">
              <a:off x="5582581" y="3063308"/>
              <a:ext cx="1398314" cy="795437"/>
            </a:xfrm>
            <a:prstGeom prst="straightConnector1">
              <a:avLst/>
            </a:prstGeom>
            <a:noFill/>
            <a:ln w="9525" cap="flat" cmpd="sng" algn="ctr">
              <a:solidFill>
                <a:srgbClr val="4F81BD">
                  <a:shade val="95000"/>
                  <a:satMod val="105000"/>
                </a:srgbClr>
              </a:solidFill>
              <a:prstDash val="solid"/>
              <a:tailEnd type="arrow"/>
            </a:ln>
            <a:effectLst/>
          </p:spPr>
        </p:cxnSp>
        <p:cxnSp>
          <p:nvCxnSpPr>
            <p:cNvPr id="26" name="Straight Arrow Connector 25"/>
            <p:cNvCxnSpPr/>
            <p:nvPr/>
          </p:nvCxnSpPr>
          <p:spPr>
            <a:xfrm flipH="1">
              <a:off x="5054490" y="3063308"/>
              <a:ext cx="1965547" cy="1560612"/>
            </a:xfrm>
            <a:prstGeom prst="straightConnector1">
              <a:avLst/>
            </a:prstGeom>
            <a:noFill/>
            <a:ln w="9525" cap="flat" cmpd="sng" algn="ctr">
              <a:solidFill>
                <a:srgbClr val="4F81BD">
                  <a:shade val="95000"/>
                  <a:satMod val="105000"/>
                </a:srgbClr>
              </a:solidFill>
              <a:prstDash val="solid"/>
              <a:tailEnd type="arrow"/>
            </a:ln>
            <a:effectLst/>
          </p:spPr>
        </p:cxnSp>
        <p:cxnSp>
          <p:nvCxnSpPr>
            <p:cNvPr id="27" name="Straight Arrow Connector 26"/>
            <p:cNvCxnSpPr/>
            <p:nvPr/>
          </p:nvCxnSpPr>
          <p:spPr>
            <a:xfrm flipH="1">
              <a:off x="3702051" y="3063308"/>
              <a:ext cx="3317987" cy="2165892"/>
            </a:xfrm>
            <a:prstGeom prst="straightConnector1">
              <a:avLst/>
            </a:prstGeom>
            <a:noFill/>
            <a:ln w="9525" cap="flat" cmpd="sng" algn="ctr">
              <a:solidFill>
                <a:srgbClr val="4F81BD">
                  <a:shade val="95000"/>
                  <a:satMod val="105000"/>
                </a:srgbClr>
              </a:solidFill>
              <a:prstDash val="solid"/>
              <a:tailEnd type="arrow"/>
            </a:ln>
            <a:effectLst/>
          </p:spPr>
        </p:cxnSp>
        <p:cxnSp>
          <p:nvCxnSpPr>
            <p:cNvPr id="28" name="Straight Connector 27"/>
            <p:cNvCxnSpPr/>
            <p:nvPr/>
          </p:nvCxnSpPr>
          <p:spPr>
            <a:xfrm>
              <a:off x="6588224" y="3063308"/>
              <a:ext cx="2046189" cy="0"/>
            </a:xfrm>
            <a:prstGeom prst="line">
              <a:avLst/>
            </a:prstGeom>
            <a:noFill/>
            <a:ln w="9525" cap="flat" cmpd="sng" algn="ctr">
              <a:solidFill>
                <a:srgbClr val="4F81BD">
                  <a:shade val="95000"/>
                  <a:satMod val="105000"/>
                </a:srgbClr>
              </a:solidFill>
              <a:prstDash val="solid"/>
            </a:ln>
            <a:effectLst/>
          </p:spPr>
        </p:cxnSp>
        <p:sp>
          <p:nvSpPr>
            <p:cNvPr id="2" name="TextBox 1"/>
            <p:cNvSpPr txBox="1"/>
            <p:nvPr/>
          </p:nvSpPr>
          <p:spPr>
            <a:xfrm>
              <a:off x="6346130" y="2295525"/>
              <a:ext cx="2659074" cy="646331"/>
            </a:xfrm>
            <a:prstGeom prst="rect">
              <a:avLst/>
            </a:prstGeom>
            <a:noFill/>
          </p:spPr>
          <p:txBody>
            <a:bodyPr wrap="square" rtlCol="0">
              <a:spAutoFit/>
            </a:bodyPr>
            <a:lstStyle/>
            <a:p>
              <a:r>
                <a:rPr lang="en-US" sz="1200" b="1" dirty="0" smtClean="0">
                  <a:latin typeface="Arial" pitchFamily="34" charset="0"/>
                  <a:cs typeface="Arial" pitchFamily="34" charset="0"/>
                </a:rPr>
                <a:t>72% of the Operating Budget is allocated to Wellesley’s primary mission:  educating our students</a:t>
              </a:r>
              <a:endParaRPr lang="en-US" sz="1200" b="1" dirty="0">
                <a:latin typeface="Arial" pitchFamily="34" charset="0"/>
                <a:cs typeface="Arial" pitchFamily="34" charset="0"/>
              </a:endParaRPr>
            </a:p>
          </p:txBody>
        </p:sp>
      </p:grpSp>
    </p:spTree>
    <p:extLst>
      <p:ext uri="{BB962C8B-B14F-4D97-AF65-F5344CB8AC3E}">
        <p14:creationId xmlns:p14="http://schemas.microsoft.com/office/powerpoint/2010/main" val="3955581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ctrTitle"/>
          </p:nvPr>
        </p:nvSpPr>
        <p:spPr>
          <a:xfrm>
            <a:off x="660400" y="304800"/>
            <a:ext cx="8547100" cy="1533525"/>
          </a:xfrm>
        </p:spPr>
        <p:txBody>
          <a:bodyPr lIns="0" tIns="0" rIns="0" bIns="0"/>
          <a:lstStyle/>
          <a:p>
            <a:pPr algn="l">
              <a:lnSpc>
                <a:spcPct val="95000"/>
              </a:lnSpc>
            </a:pPr>
            <a:r>
              <a:rPr lang="en-US" sz="3100" b="1" dirty="0" smtClean="0">
                <a:solidFill>
                  <a:srgbClr val="000000"/>
                </a:solidFill>
              </a:rPr>
              <a:t>FY10:  Revenue Sources</a:t>
            </a:r>
            <a:endParaRPr lang="en-US" sz="3100" b="1" dirty="0">
              <a:solidFill>
                <a:srgbClr val="000000"/>
              </a:solidFill>
            </a:endParaRPr>
          </a:p>
        </p:txBody>
      </p:sp>
      <p:sp>
        <p:nvSpPr>
          <p:cNvPr id="52" name="AutoShape 27"/>
          <p:cNvSpPr>
            <a:spLocks noChangeAspect="1" noChangeArrowheads="1" noTextEdit="1"/>
          </p:cNvSpPr>
          <p:nvPr/>
        </p:nvSpPr>
        <p:spPr bwMode="auto">
          <a:xfrm>
            <a:off x="2225675" y="1221804"/>
            <a:ext cx="6913562" cy="4727575"/>
          </a:xfrm>
          <a:prstGeom prst="rect">
            <a:avLst/>
          </a:prstGeom>
          <a:no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54" name="Group 53"/>
          <p:cNvGrpSpPr/>
          <p:nvPr/>
        </p:nvGrpSpPr>
        <p:grpSpPr>
          <a:xfrm>
            <a:off x="1293967" y="1690300"/>
            <a:ext cx="6987238" cy="4798815"/>
            <a:chOff x="1977249" y="1530350"/>
            <a:chExt cx="6987238" cy="4798815"/>
          </a:xfrm>
        </p:grpSpPr>
        <p:sp>
          <p:nvSpPr>
            <p:cNvPr id="55" name="Text Box 4"/>
            <p:cNvSpPr txBox="1">
              <a:spLocks noChangeArrowheads="1"/>
            </p:cNvSpPr>
            <p:nvPr/>
          </p:nvSpPr>
          <p:spPr bwMode="auto">
            <a:xfrm>
              <a:off x="1977249" y="5714020"/>
              <a:ext cx="3135795" cy="307777"/>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latin typeface="Arial" pitchFamily="34" charset="0"/>
                  <a:cs typeface="Arial" pitchFamily="34" charset="0"/>
                </a:rPr>
                <a:t>FY10 Total Revenue:  $235,248,000</a:t>
              </a:r>
            </a:p>
          </p:txBody>
        </p:sp>
        <p:sp>
          <p:nvSpPr>
            <p:cNvPr id="56" name="Text Box 6"/>
            <p:cNvSpPr txBox="1">
              <a:spLocks noChangeArrowheads="1"/>
            </p:cNvSpPr>
            <p:nvPr/>
          </p:nvSpPr>
          <p:spPr bwMode="auto">
            <a:xfrm>
              <a:off x="1979612" y="6021388"/>
              <a:ext cx="6984875" cy="307777"/>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400" b="1" i="0" u="none" strike="noStrike" kern="0" cap="none" spc="0" normalizeH="0" baseline="0" noProof="0" dirty="0">
                  <a:ln>
                    <a:noFill/>
                  </a:ln>
                  <a:solidFill>
                    <a:sysClr val="windowText" lastClr="000000"/>
                  </a:solidFill>
                  <a:effectLst/>
                  <a:uLnTx/>
                  <a:uFillTx/>
                  <a:latin typeface="Arial" pitchFamily="34" charset="0"/>
                  <a:cs typeface="Arial" pitchFamily="34" charset="0"/>
                </a:rPr>
                <a:t>FY10 Spendable (e.g. Current-Use) Gifts: </a:t>
              </a:r>
              <a:r>
                <a:rPr kumimoji="0" lang="en-US" sz="14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$21.2 million (</a:t>
              </a:r>
              <a:r>
                <a:rPr kumimoji="0" lang="en-US" sz="1400" b="1" i="1"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all gifts=$29.9 million</a:t>
              </a:r>
              <a:r>
                <a:rPr kumimoji="0" lang="en-US" sz="14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a:t>
              </a:r>
              <a:endParaRPr kumimoji="0" lang="en-US" sz="1400" b="1"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57" name="Freeform 29"/>
            <p:cNvSpPr>
              <a:spLocks/>
            </p:cNvSpPr>
            <p:nvPr/>
          </p:nvSpPr>
          <p:spPr bwMode="auto">
            <a:xfrm>
              <a:off x="5684838" y="1530350"/>
              <a:ext cx="1909762" cy="3303588"/>
            </a:xfrm>
            <a:custGeom>
              <a:avLst/>
              <a:gdLst/>
              <a:ahLst/>
              <a:cxnLst>
                <a:cxn ang="0">
                  <a:pos x="159" y="406"/>
                </a:cxn>
                <a:cxn ang="0">
                  <a:pos x="234" y="235"/>
                </a:cxn>
                <a:cxn ang="0">
                  <a:pos x="0" y="1"/>
                </a:cxn>
                <a:cxn ang="0">
                  <a:pos x="0" y="1"/>
                </a:cxn>
                <a:cxn ang="0">
                  <a:pos x="0" y="235"/>
                </a:cxn>
                <a:cxn ang="0">
                  <a:pos x="159" y="406"/>
                </a:cxn>
              </a:cxnLst>
              <a:rect l="0" t="0" r="r" b="b"/>
              <a:pathLst>
                <a:path w="234" h="406">
                  <a:moveTo>
                    <a:pt x="159" y="406"/>
                  </a:moveTo>
                  <a:cubicBezTo>
                    <a:pt x="207" y="362"/>
                    <a:pt x="234" y="300"/>
                    <a:pt x="234" y="235"/>
                  </a:cubicBezTo>
                  <a:cubicBezTo>
                    <a:pt x="234" y="105"/>
                    <a:pt x="129" y="1"/>
                    <a:pt x="0" y="1"/>
                  </a:cubicBezTo>
                  <a:cubicBezTo>
                    <a:pt x="0" y="0"/>
                    <a:pt x="0" y="1"/>
                    <a:pt x="0" y="1"/>
                  </a:cubicBezTo>
                  <a:lnTo>
                    <a:pt x="0" y="235"/>
                  </a:lnTo>
                  <a:lnTo>
                    <a:pt x="159" y="406"/>
                  </a:lnTo>
                  <a:close/>
                </a:path>
              </a:pathLst>
            </a:custGeom>
            <a:solidFill>
              <a:srgbClr val="8C8EE8"/>
            </a:solidFill>
            <a:ln w="8001">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58" name="Freeform 30"/>
            <p:cNvSpPr>
              <a:spLocks/>
            </p:cNvSpPr>
            <p:nvPr/>
          </p:nvSpPr>
          <p:spPr bwMode="auto">
            <a:xfrm>
              <a:off x="5684838" y="3443288"/>
              <a:ext cx="1298575" cy="1601787"/>
            </a:xfrm>
            <a:custGeom>
              <a:avLst/>
              <a:gdLst/>
              <a:ahLst/>
              <a:cxnLst>
                <a:cxn ang="0">
                  <a:pos x="127" y="197"/>
                </a:cxn>
                <a:cxn ang="0">
                  <a:pos x="159" y="171"/>
                </a:cxn>
                <a:cxn ang="0">
                  <a:pos x="0" y="0"/>
                </a:cxn>
                <a:cxn ang="0">
                  <a:pos x="127" y="197"/>
                </a:cxn>
              </a:cxnLst>
              <a:rect l="0" t="0" r="r" b="b"/>
              <a:pathLst>
                <a:path w="159" h="197">
                  <a:moveTo>
                    <a:pt x="127" y="197"/>
                  </a:moveTo>
                  <a:cubicBezTo>
                    <a:pt x="139" y="189"/>
                    <a:pt x="149" y="181"/>
                    <a:pt x="159" y="171"/>
                  </a:cubicBezTo>
                  <a:lnTo>
                    <a:pt x="0" y="0"/>
                  </a:lnTo>
                  <a:lnTo>
                    <a:pt x="127" y="197"/>
                  </a:lnTo>
                  <a:close/>
                </a:path>
              </a:pathLst>
            </a:custGeom>
            <a:solidFill>
              <a:srgbClr val="FF9999"/>
            </a:solidFill>
            <a:ln w="8001">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59" name="Freeform 31"/>
            <p:cNvSpPr>
              <a:spLocks/>
            </p:cNvSpPr>
            <p:nvPr/>
          </p:nvSpPr>
          <p:spPr bwMode="auto">
            <a:xfrm>
              <a:off x="5684838" y="3443288"/>
              <a:ext cx="1036637" cy="1731962"/>
            </a:xfrm>
            <a:custGeom>
              <a:avLst/>
              <a:gdLst/>
              <a:ahLst/>
              <a:cxnLst>
                <a:cxn ang="0">
                  <a:pos x="98" y="213"/>
                </a:cxn>
                <a:cxn ang="0">
                  <a:pos x="127" y="197"/>
                </a:cxn>
                <a:cxn ang="0">
                  <a:pos x="0" y="0"/>
                </a:cxn>
                <a:cxn ang="0">
                  <a:pos x="98" y="213"/>
                </a:cxn>
              </a:cxnLst>
              <a:rect l="0" t="0" r="r" b="b"/>
              <a:pathLst>
                <a:path w="127" h="213">
                  <a:moveTo>
                    <a:pt x="98" y="213"/>
                  </a:moveTo>
                  <a:cubicBezTo>
                    <a:pt x="108" y="208"/>
                    <a:pt x="118" y="203"/>
                    <a:pt x="127" y="197"/>
                  </a:cubicBezTo>
                  <a:lnTo>
                    <a:pt x="0" y="0"/>
                  </a:lnTo>
                  <a:lnTo>
                    <a:pt x="98" y="213"/>
                  </a:lnTo>
                  <a:close/>
                </a:path>
              </a:pathLst>
            </a:custGeom>
            <a:solidFill>
              <a:srgbClr val="FFFF99"/>
            </a:solidFill>
            <a:ln w="8001">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0" name="Freeform 33"/>
            <p:cNvSpPr>
              <a:spLocks/>
            </p:cNvSpPr>
            <p:nvPr/>
          </p:nvSpPr>
          <p:spPr bwMode="auto">
            <a:xfrm rot="-1878918">
              <a:off x="4757738" y="3694113"/>
              <a:ext cx="1543050" cy="1895475"/>
            </a:xfrm>
            <a:custGeom>
              <a:avLst/>
              <a:gdLst/>
              <a:ahLst/>
              <a:cxnLst>
                <a:cxn ang="0">
                  <a:pos x="0" y="137"/>
                </a:cxn>
                <a:cxn ang="0">
                  <a:pos x="160" y="233"/>
                </a:cxn>
                <a:cxn ang="0">
                  <a:pos x="189" y="0"/>
                </a:cxn>
                <a:cxn ang="0">
                  <a:pos x="0" y="137"/>
                </a:cxn>
              </a:cxnLst>
              <a:rect l="0" t="0" r="r" b="b"/>
              <a:pathLst>
                <a:path w="189" h="233">
                  <a:moveTo>
                    <a:pt x="0" y="137"/>
                  </a:moveTo>
                  <a:cubicBezTo>
                    <a:pt x="38" y="190"/>
                    <a:pt x="96" y="225"/>
                    <a:pt x="160" y="233"/>
                  </a:cubicBezTo>
                  <a:lnTo>
                    <a:pt x="189" y="0"/>
                  </a:lnTo>
                  <a:lnTo>
                    <a:pt x="0" y="137"/>
                  </a:lnTo>
                  <a:close/>
                </a:path>
              </a:pathLst>
            </a:custGeom>
            <a:solidFill>
              <a:srgbClr val="3366FF"/>
            </a:solidFill>
            <a:ln w="8001">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1" name="Freeform 34"/>
            <p:cNvSpPr>
              <a:spLocks/>
            </p:cNvSpPr>
            <p:nvPr/>
          </p:nvSpPr>
          <p:spPr bwMode="auto">
            <a:xfrm>
              <a:off x="3775075" y="1538288"/>
              <a:ext cx="1909763" cy="3019425"/>
            </a:xfrm>
            <a:custGeom>
              <a:avLst/>
              <a:gdLst/>
              <a:ahLst/>
              <a:cxnLst>
                <a:cxn ang="0">
                  <a:pos x="234" y="0"/>
                </a:cxn>
                <a:cxn ang="0">
                  <a:pos x="1" y="234"/>
                </a:cxn>
                <a:cxn ang="0">
                  <a:pos x="45" y="371"/>
                </a:cxn>
                <a:cxn ang="0">
                  <a:pos x="234" y="234"/>
                </a:cxn>
                <a:cxn ang="0">
                  <a:pos x="234" y="0"/>
                </a:cxn>
              </a:cxnLst>
              <a:rect l="0" t="0" r="r" b="b"/>
              <a:pathLst>
                <a:path w="234" h="371">
                  <a:moveTo>
                    <a:pt x="234" y="0"/>
                  </a:moveTo>
                  <a:cubicBezTo>
                    <a:pt x="105" y="0"/>
                    <a:pt x="1" y="105"/>
                    <a:pt x="1" y="234"/>
                  </a:cubicBezTo>
                  <a:cubicBezTo>
                    <a:pt x="0" y="283"/>
                    <a:pt x="16" y="331"/>
                    <a:pt x="45" y="371"/>
                  </a:cubicBezTo>
                  <a:lnTo>
                    <a:pt x="234" y="234"/>
                  </a:lnTo>
                  <a:lnTo>
                    <a:pt x="234" y="0"/>
                  </a:lnTo>
                  <a:close/>
                </a:path>
              </a:pathLst>
            </a:custGeom>
            <a:solidFill>
              <a:srgbClr val="9CD7EC"/>
            </a:solidFill>
            <a:ln w="8001">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Freeform 35"/>
            <p:cNvSpPr>
              <a:spLocks/>
            </p:cNvSpPr>
            <p:nvPr/>
          </p:nvSpPr>
          <p:spPr bwMode="auto">
            <a:xfrm>
              <a:off x="6851650" y="4654550"/>
              <a:ext cx="1004888" cy="285750"/>
            </a:xfrm>
            <a:custGeom>
              <a:avLst/>
              <a:gdLst/>
              <a:ahLst/>
              <a:cxnLst>
                <a:cxn ang="0">
                  <a:pos x="123" y="0"/>
                </a:cxn>
                <a:cxn ang="0">
                  <a:pos x="123" y="14"/>
                </a:cxn>
                <a:cxn ang="0">
                  <a:pos x="0" y="35"/>
                </a:cxn>
              </a:cxnLst>
              <a:rect l="0" t="0" r="r" b="b"/>
              <a:pathLst>
                <a:path w="123" h="35">
                  <a:moveTo>
                    <a:pt x="123" y="0"/>
                  </a:moveTo>
                  <a:lnTo>
                    <a:pt x="123" y="14"/>
                  </a:lnTo>
                  <a:lnTo>
                    <a:pt x="0" y="35"/>
                  </a:lnTo>
                </a:path>
              </a:pathLst>
            </a:custGeom>
            <a:noFill/>
            <a:ln w="0">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3" name="Rectangle 36"/>
            <p:cNvSpPr>
              <a:spLocks noChangeArrowheads="1"/>
            </p:cNvSpPr>
            <p:nvPr/>
          </p:nvSpPr>
          <p:spPr bwMode="auto">
            <a:xfrm>
              <a:off x="6648450" y="5184775"/>
              <a:ext cx="992259" cy="184666"/>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Arial" pitchFamily="34" charset="0"/>
                  <a:cs typeface="Arial" pitchFamily="34" charset="0"/>
                </a:rPr>
                <a:t>Other Income</a:t>
              </a:r>
              <a:endParaRPr kumimoji="0" lang="en-US" sz="12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4" name="Rectangle 37"/>
            <p:cNvSpPr>
              <a:spLocks noChangeArrowheads="1"/>
            </p:cNvSpPr>
            <p:nvPr/>
          </p:nvSpPr>
          <p:spPr bwMode="auto">
            <a:xfrm>
              <a:off x="6900863" y="5314950"/>
              <a:ext cx="221214" cy="184666"/>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pitchFamily="34" charset="0"/>
                  <a:cs typeface="Arial" pitchFamily="34" charset="0"/>
                </a:rPr>
                <a:t>1</a:t>
              </a:r>
              <a:r>
                <a:rPr kumimoji="0" lang="en-US" sz="1200" b="1" i="0" u="none" strike="noStrike" kern="0" cap="none" spc="0" normalizeH="0" baseline="0" noProof="0" dirty="0" smtClean="0">
                  <a:ln>
                    <a:noFill/>
                  </a:ln>
                  <a:solidFill>
                    <a:srgbClr val="000000"/>
                  </a:solidFill>
                  <a:effectLst/>
                  <a:uLnTx/>
                  <a:uFillTx/>
                  <a:latin typeface="Arial" pitchFamily="34" charset="0"/>
                  <a:cs typeface="Arial" pitchFamily="34" charset="0"/>
                </a:rPr>
                <a:t>%</a:t>
              </a:r>
              <a:endParaRPr kumimoji="0" lang="en-US" sz="1200" b="0"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65" name="Rectangle 38"/>
            <p:cNvSpPr>
              <a:spLocks noChangeArrowheads="1"/>
            </p:cNvSpPr>
            <p:nvPr/>
          </p:nvSpPr>
          <p:spPr bwMode="auto">
            <a:xfrm>
              <a:off x="7350125" y="4378325"/>
              <a:ext cx="1537280" cy="184666"/>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Arial" pitchFamily="34" charset="0"/>
                  <a:cs typeface="Arial" pitchFamily="34" charset="0"/>
                </a:rPr>
                <a:t>Sponsored Research</a:t>
              </a:r>
              <a:endParaRPr kumimoji="0" lang="en-US" sz="12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6" name="Rectangle 39"/>
            <p:cNvSpPr>
              <a:spLocks noChangeArrowheads="1"/>
            </p:cNvSpPr>
            <p:nvPr/>
          </p:nvSpPr>
          <p:spPr bwMode="auto">
            <a:xfrm>
              <a:off x="7781925" y="4508500"/>
              <a:ext cx="221214" cy="184666"/>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Arial" pitchFamily="34" charset="0"/>
                  <a:cs typeface="Arial" pitchFamily="34" charset="0"/>
                </a:rPr>
                <a:t>3%</a:t>
              </a:r>
              <a:endParaRPr kumimoji="0" lang="en-US" sz="12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7" name="Rectangle 40"/>
            <p:cNvSpPr>
              <a:spLocks noChangeArrowheads="1"/>
            </p:cNvSpPr>
            <p:nvPr/>
          </p:nvSpPr>
          <p:spPr bwMode="auto">
            <a:xfrm>
              <a:off x="4986332" y="5355357"/>
              <a:ext cx="1537280" cy="184666"/>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pitchFamily="34" charset="0"/>
                  <a:cs typeface="Arial" pitchFamily="34" charset="0"/>
                </a:rPr>
                <a:t>Auxiliary Enterprises</a:t>
              </a:r>
              <a:endParaRPr kumimoji="0" lang="en-US" sz="1200" b="0"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68" name="Rectangle 41"/>
            <p:cNvSpPr>
              <a:spLocks noChangeArrowheads="1"/>
            </p:cNvSpPr>
            <p:nvPr/>
          </p:nvSpPr>
          <p:spPr bwMode="auto">
            <a:xfrm>
              <a:off x="5564465" y="5082917"/>
              <a:ext cx="306174" cy="184666"/>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pitchFamily="34" charset="0"/>
                  <a:cs typeface="Arial" pitchFamily="34" charset="0"/>
                </a:rPr>
                <a:t>13%</a:t>
              </a:r>
              <a:endParaRPr kumimoji="0" lang="en-US" sz="1200" b="0"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69" name="Freeform 32"/>
            <p:cNvSpPr>
              <a:spLocks/>
            </p:cNvSpPr>
            <p:nvPr/>
          </p:nvSpPr>
          <p:spPr bwMode="auto">
            <a:xfrm rot="2781086">
              <a:off x="4421188" y="3651250"/>
              <a:ext cx="1044575" cy="1895475"/>
            </a:xfrm>
            <a:custGeom>
              <a:avLst/>
              <a:gdLst/>
              <a:ahLst/>
              <a:cxnLst>
                <a:cxn ang="0">
                  <a:pos x="0" y="232"/>
                </a:cxn>
                <a:cxn ang="0">
                  <a:pos x="30" y="233"/>
                </a:cxn>
                <a:cxn ang="0">
                  <a:pos x="128" y="212"/>
                </a:cxn>
                <a:cxn ang="0">
                  <a:pos x="30" y="0"/>
                </a:cxn>
                <a:cxn ang="0">
                  <a:pos x="0" y="232"/>
                </a:cxn>
              </a:cxnLst>
              <a:rect l="0" t="0" r="r" b="b"/>
              <a:pathLst>
                <a:path w="128" h="233">
                  <a:moveTo>
                    <a:pt x="0" y="232"/>
                  </a:moveTo>
                  <a:cubicBezTo>
                    <a:pt x="10" y="233"/>
                    <a:pt x="20" y="233"/>
                    <a:pt x="30" y="233"/>
                  </a:cubicBezTo>
                  <a:cubicBezTo>
                    <a:pt x="64" y="233"/>
                    <a:pt x="97" y="226"/>
                    <a:pt x="128" y="212"/>
                  </a:cubicBezTo>
                  <a:lnTo>
                    <a:pt x="30" y="0"/>
                  </a:lnTo>
                  <a:lnTo>
                    <a:pt x="0" y="232"/>
                  </a:lnTo>
                  <a:close/>
                </a:path>
              </a:pathLst>
            </a:custGeom>
            <a:solidFill>
              <a:srgbClr val="99CC00"/>
            </a:solidFill>
            <a:ln w="8001">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0" name="Rectangle 42"/>
            <p:cNvSpPr>
              <a:spLocks noChangeArrowheads="1"/>
            </p:cNvSpPr>
            <p:nvPr/>
          </p:nvSpPr>
          <p:spPr bwMode="auto">
            <a:xfrm>
              <a:off x="3204151" y="4898251"/>
              <a:ext cx="1173398" cy="184666"/>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pitchFamily="34" charset="0"/>
                  <a:cs typeface="Arial" pitchFamily="34" charset="0"/>
                </a:rPr>
                <a:t>Spendable Gifts</a:t>
              </a:r>
              <a:endParaRPr kumimoji="0" lang="en-US" sz="1200" b="0"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71" name="Rectangle 43"/>
            <p:cNvSpPr>
              <a:spLocks noChangeArrowheads="1"/>
            </p:cNvSpPr>
            <p:nvPr/>
          </p:nvSpPr>
          <p:spPr bwMode="auto">
            <a:xfrm>
              <a:off x="4499443" y="4898251"/>
              <a:ext cx="221214" cy="184666"/>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pitchFamily="34" charset="0"/>
                  <a:cs typeface="Arial" pitchFamily="34" charset="0"/>
                </a:rPr>
                <a:t>9%</a:t>
              </a:r>
              <a:endParaRPr kumimoji="0" lang="en-US" sz="1200" b="0"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72" name="Rectangle 44"/>
            <p:cNvSpPr>
              <a:spLocks noChangeArrowheads="1"/>
            </p:cNvSpPr>
            <p:nvPr/>
          </p:nvSpPr>
          <p:spPr bwMode="auto">
            <a:xfrm>
              <a:off x="6108700" y="2670175"/>
              <a:ext cx="1062791" cy="184666"/>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latin typeface="Arial" pitchFamily="34" charset="0"/>
                  <a:cs typeface="Arial" pitchFamily="34" charset="0"/>
                </a:rPr>
                <a:t>Tuition &amp; Fees</a:t>
              </a:r>
              <a:endParaRPr kumimoji="0" lang="en-US" sz="12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3" name="Rectangle 45"/>
            <p:cNvSpPr>
              <a:spLocks noChangeArrowheads="1"/>
            </p:cNvSpPr>
            <p:nvPr/>
          </p:nvSpPr>
          <p:spPr bwMode="auto">
            <a:xfrm>
              <a:off x="6568388" y="2901321"/>
              <a:ext cx="306174" cy="184666"/>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Arial" pitchFamily="34" charset="0"/>
                  <a:cs typeface="Arial" pitchFamily="34" charset="0"/>
                </a:rPr>
                <a:t>39%</a:t>
              </a:r>
              <a:endParaRPr kumimoji="0" lang="en-US" sz="1200" b="0"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74" name="Rectangle 46"/>
            <p:cNvSpPr>
              <a:spLocks noChangeArrowheads="1"/>
            </p:cNvSpPr>
            <p:nvPr/>
          </p:nvSpPr>
          <p:spPr bwMode="auto">
            <a:xfrm>
              <a:off x="3992894" y="2670175"/>
              <a:ext cx="1455527" cy="184666"/>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pitchFamily="34" charset="0"/>
                  <a:cs typeface="Arial" pitchFamily="34" charset="0"/>
                </a:rPr>
                <a:t>Endowment Income</a:t>
              </a:r>
              <a:endParaRPr kumimoji="0" lang="en-US" sz="1200" b="0"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sp>
          <p:nvSpPr>
            <p:cNvPr id="75" name="Rectangle 47"/>
            <p:cNvSpPr>
              <a:spLocks noChangeArrowheads="1"/>
            </p:cNvSpPr>
            <p:nvPr/>
          </p:nvSpPr>
          <p:spPr bwMode="auto">
            <a:xfrm>
              <a:off x="4509952" y="2901044"/>
              <a:ext cx="306174" cy="184666"/>
            </a:xfrm>
            <a:prstGeom prst="rect">
              <a:avLst/>
            </a:prstGeom>
            <a:noFill/>
            <a:ln w="9525">
              <a:noFill/>
              <a:miter lim="800000"/>
              <a:headEnd/>
              <a:tailEnd/>
            </a:ln>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pitchFamily="34" charset="0"/>
                  <a:cs typeface="Arial" pitchFamily="34" charset="0"/>
                </a:rPr>
                <a:t>35%</a:t>
              </a:r>
              <a:endParaRPr kumimoji="0" lang="en-US" sz="1200" b="0" i="0" u="none" strike="noStrike" kern="0" cap="none" spc="0" normalizeH="0" baseline="0" noProof="0" dirty="0">
                <a:ln>
                  <a:noFill/>
                </a:ln>
                <a:solidFill>
                  <a:sysClr val="windowText" lastClr="000000"/>
                </a:solidFill>
                <a:effectLst/>
                <a:uLnTx/>
                <a:uFillTx/>
                <a:latin typeface="Arial" pitchFamily="34" charset="0"/>
                <a:cs typeface="Arial" pitchFamily="34" charset="0"/>
              </a:endParaRPr>
            </a:p>
          </p:txBody>
        </p:sp>
      </p:grpSp>
    </p:spTree>
    <p:extLst>
      <p:ext uri="{BB962C8B-B14F-4D97-AF65-F5344CB8AC3E}">
        <p14:creationId xmlns:p14="http://schemas.microsoft.com/office/powerpoint/2010/main" val="1363558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ctrTitle"/>
          </p:nvPr>
        </p:nvSpPr>
        <p:spPr>
          <a:xfrm>
            <a:off x="660400" y="304800"/>
            <a:ext cx="8547100" cy="1533525"/>
          </a:xfrm>
        </p:spPr>
        <p:txBody>
          <a:bodyPr lIns="0" tIns="0" rIns="0" bIns="0"/>
          <a:lstStyle/>
          <a:p>
            <a:pPr algn="l">
              <a:lnSpc>
                <a:spcPct val="95000"/>
              </a:lnSpc>
            </a:pPr>
            <a:r>
              <a:rPr lang="en-US" sz="3100" b="1" dirty="0" smtClean="0">
                <a:solidFill>
                  <a:srgbClr val="000000"/>
                </a:solidFill>
              </a:rPr>
              <a:t>How Were Wellesley Fund Gifts Spent?</a:t>
            </a:r>
            <a:endParaRPr lang="en-US" sz="3100" b="1" dirty="0">
              <a:solidFill>
                <a:srgbClr val="000000"/>
              </a:solidFill>
            </a:endParaRPr>
          </a:p>
        </p:txBody>
      </p:sp>
      <p:sp>
        <p:nvSpPr>
          <p:cNvPr id="52" name="AutoShape 27"/>
          <p:cNvSpPr>
            <a:spLocks noChangeAspect="1" noChangeArrowheads="1" noTextEdit="1"/>
          </p:cNvSpPr>
          <p:nvPr/>
        </p:nvSpPr>
        <p:spPr bwMode="auto">
          <a:xfrm>
            <a:off x="2225675" y="1221804"/>
            <a:ext cx="6913562" cy="4727575"/>
          </a:xfrm>
          <a:prstGeom prst="rect">
            <a:avLst/>
          </a:prstGeom>
          <a:no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Text Box 233"/>
          <p:cNvSpPr txBox="1">
            <a:spLocks noChangeArrowheads="1"/>
          </p:cNvSpPr>
          <p:nvPr/>
        </p:nvSpPr>
        <p:spPr bwMode="auto">
          <a:xfrm>
            <a:off x="1346200" y="2060575"/>
            <a:ext cx="7270750" cy="2646878"/>
          </a:xfrm>
          <a:prstGeom prst="rect">
            <a:avLst/>
          </a:prstGeom>
          <a:noFill/>
          <a:ln w="9525">
            <a:noFill/>
            <a:miter lim="800000"/>
            <a:headEnd/>
            <a:tailEnd/>
          </a:ln>
          <a:effectLst/>
        </p:spPr>
        <p:txBody>
          <a:bodyPr>
            <a:spAutoFit/>
          </a:bodyPr>
          <a:lstStyle/>
          <a:p>
            <a:pPr algn="ctr">
              <a:spcBef>
                <a:spcPct val="50000"/>
              </a:spcBef>
            </a:pPr>
            <a:r>
              <a:rPr lang="en-US" b="1" dirty="0" smtClean="0">
                <a:latin typeface="Times New Roman" pitchFamily="18" charset="0"/>
              </a:rPr>
              <a:t>The Wellesley Fund supports:</a:t>
            </a:r>
            <a:br>
              <a:rPr lang="en-US" b="1" dirty="0" smtClean="0">
                <a:latin typeface="Times New Roman" pitchFamily="18" charset="0"/>
              </a:rPr>
            </a:br>
            <a:r>
              <a:rPr lang="en-US" b="1" dirty="0" smtClean="0">
                <a:latin typeface="Times New Roman" pitchFamily="18" charset="0"/>
              </a:rPr>
              <a:t>Financial </a:t>
            </a:r>
            <a:r>
              <a:rPr lang="en-US" b="1" dirty="0">
                <a:latin typeface="Times New Roman" pitchFamily="18" charset="0"/>
              </a:rPr>
              <a:t>Aid</a:t>
            </a:r>
          </a:p>
          <a:p>
            <a:pPr algn="ctr">
              <a:spcBef>
                <a:spcPct val="50000"/>
              </a:spcBef>
            </a:pPr>
            <a:endParaRPr lang="en-US" sz="1200" b="1" dirty="0">
              <a:latin typeface="Times New Roman" pitchFamily="18" charset="0"/>
            </a:endParaRPr>
          </a:p>
          <a:p>
            <a:pPr marL="342900" indent="-342900">
              <a:spcBef>
                <a:spcPct val="50000"/>
              </a:spcBef>
              <a:buFont typeface="Arial" pitchFamily="34" charset="0"/>
              <a:buChar char="•"/>
            </a:pPr>
            <a:r>
              <a:rPr lang="en-US" dirty="0">
                <a:latin typeface="Times New Roman" pitchFamily="18" charset="0"/>
              </a:rPr>
              <a:t>Last year, </a:t>
            </a:r>
            <a:r>
              <a:rPr lang="en-US" dirty="0" smtClean="0">
                <a:latin typeface="Times New Roman" pitchFamily="18" charset="0"/>
              </a:rPr>
              <a:t>The Wellesley Fund </a:t>
            </a:r>
            <a:r>
              <a:rPr lang="en-US" dirty="0">
                <a:latin typeface="Times New Roman" pitchFamily="18" charset="0"/>
              </a:rPr>
              <a:t>provided partial support for 58% of students receiving financial aid. </a:t>
            </a:r>
            <a:endParaRPr lang="en-US" dirty="0" smtClean="0">
              <a:latin typeface="Times New Roman" pitchFamily="18" charset="0"/>
            </a:endParaRPr>
          </a:p>
          <a:p>
            <a:pPr marL="342900" indent="-342900">
              <a:spcBef>
                <a:spcPct val="50000"/>
              </a:spcBef>
              <a:buFont typeface="Arial" pitchFamily="34" charset="0"/>
              <a:buChar char="•"/>
            </a:pPr>
            <a:r>
              <a:rPr lang="en-US" dirty="0" smtClean="0">
                <a:latin typeface="Times New Roman" pitchFamily="18" charset="0"/>
              </a:rPr>
              <a:t>The average </a:t>
            </a:r>
            <a:r>
              <a:rPr lang="en-US" dirty="0">
                <a:latin typeface="Times New Roman" pitchFamily="18" charset="0"/>
              </a:rPr>
              <a:t>financial aid package was $33,843</a:t>
            </a:r>
            <a:r>
              <a:rPr lang="en-US" sz="2500" dirty="0">
                <a:latin typeface="Times New Roman" pitchFamily="18" charset="0"/>
              </a:rPr>
              <a:t>.</a:t>
            </a:r>
          </a:p>
        </p:txBody>
      </p:sp>
    </p:spTree>
    <p:extLst>
      <p:ext uri="{BB962C8B-B14F-4D97-AF65-F5344CB8AC3E}">
        <p14:creationId xmlns:p14="http://schemas.microsoft.com/office/powerpoint/2010/main" val="472763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ctrTitle"/>
          </p:nvPr>
        </p:nvSpPr>
        <p:spPr>
          <a:xfrm>
            <a:off x="660400" y="304800"/>
            <a:ext cx="8547100" cy="1533525"/>
          </a:xfrm>
        </p:spPr>
        <p:txBody>
          <a:bodyPr lIns="0" tIns="0" rIns="0" bIns="0"/>
          <a:lstStyle/>
          <a:p>
            <a:pPr algn="l">
              <a:lnSpc>
                <a:spcPct val="95000"/>
              </a:lnSpc>
            </a:pPr>
            <a:r>
              <a:rPr lang="en-US" sz="3100" b="1" dirty="0" smtClean="0">
                <a:solidFill>
                  <a:srgbClr val="000000"/>
                </a:solidFill>
              </a:rPr>
              <a:t>How Were Wellesley Fund Gifts Spent?</a:t>
            </a:r>
            <a:endParaRPr lang="en-US" sz="3100" b="1" dirty="0">
              <a:solidFill>
                <a:srgbClr val="000000"/>
              </a:solidFill>
            </a:endParaRPr>
          </a:p>
        </p:txBody>
      </p:sp>
      <p:sp>
        <p:nvSpPr>
          <p:cNvPr id="52" name="AutoShape 27"/>
          <p:cNvSpPr>
            <a:spLocks noChangeAspect="1" noChangeArrowheads="1" noTextEdit="1"/>
          </p:cNvSpPr>
          <p:nvPr/>
        </p:nvSpPr>
        <p:spPr bwMode="auto">
          <a:xfrm>
            <a:off x="2225675" y="1221804"/>
            <a:ext cx="6913562" cy="4727575"/>
          </a:xfrm>
          <a:prstGeom prst="rect">
            <a:avLst/>
          </a:prstGeom>
          <a:no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 name="Text Box 5"/>
          <p:cNvSpPr txBox="1">
            <a:spLocks noChangeArrowheads="1"/>
          </p:cNvSpPr>
          <p:nvPr/>
        </p:nvSpPr>
        <p:spPr bwMode="auto">
          <a:xfrm>
            <a:off x="1498600" y="2209800"/>
            <a:ext cx="7270750" cy="2839239"/>
          </a:xfrm>
          <a:prstGeom prst="rect">
            <a:avLst/>
          </a:prstGeom>
          <a:noFill/>
          <a:ln w="9525">
            <a:noFill/>
            <a:miter lim="800000"/>
            <a:headEnd/>
            <a:tailEnd/>
          </a:ln>
          <a:effectLst/>
        </p:spPr>
        <p:txBody>
          <a:bodyPr>
            <a:spAutoFit/>
          </a:bodyPr>
          <a:lstStyle/>
          <a:p>
            <a:pPr algn="ctr">
              <a:spcBef>
                <a:spcPct val="50000"/>
              </a:spcBef>
            </a:pPr>
            <a:r>
              <a:rPr lang="en-US" b="1" dirty="0">
                <a:latin typeface="Times New Roman" pitchFamily="18" charset="0"/>
              </a:rPr>
              <a:t>The Wellesley Fund </a:t>
            </a:r>
            <a:r>
              <a:rPr lang="en-US" b="1" dirty="0" smtClean="0">
                <a:latin typeface="Times New Roman" pitchFamily="18" charset="0"/>
              </a:rPr>
              <a:t>supports</a:t>
            </a:r>
            <a:br>
              <a:rPr lang="en-US" b="1" dirty="0" smtClean="0">
                <a:latin typeface="Times New Roman" pitchFamily="18" charset="0"/>
              </a:rPr>
            </a:br>
            <a:r>
              <a:rPr lang="en-US" b="1" dirty="0" smtClean="0">
                <a:latin typeface="Times New Roman" pitchFamily="18" charset="0"/>
              </a:rPr>
              <a:t>Academic </a:t>
            </a:r>
            <a:r>
              <a:rPr lang="en-US" b="1" dirty="0">
                <a:latin typeface="Times New Roman" pitchFamily="18" charset="0"/>
              </a:rPr>
              <a:t>Excellence: Faculty</a:t>
            </a:r>
          </a:p>
          <a:p>
            <a:pPr algn="ctr">
              <a:spcBef>
                <a:spcPct val="50000"/>
              </a:spcBef>
            </a:pPr>
            <a:endParaRPr lang="en-US" sz="1200" b="1" dirty="0">
              <a:latin typeface="Times New Roman" pitchFamily="18" charset="0"/>
            </a:endParaRPr>
          </a:p>
          <a:p>
            <a:pPr marL="342900" indent="-342900">
              <a:spcBef>
                <a:spcPct val="50000"/>
              </a:spcBef>
              <a:buFont typeface="Arial" pitchFamily="34" charset="0"/>
              <a:buChar char="•"/>
            </a:pPr>
            <a:r>
              <a:rPr lang="en-US" dirty="0">
                <a:latin typeface="Times New Roman" pitchFamily="18" charset="0"/>
              </a:rPr>
              <a:t>Last year, </a:t>
            </a:r>
            <a:r>
              <a:rPr lang="en-US" dirty="0" smtClean="0">
                <a:latin typeface="Times New Roman" pitchFamily="18" charset="0"/>
              </a:rPr>
              <a:t>The Wellesley Fund </a:t>
            </a:r>
            <a:r>
              <a:rPr lang="en-US" dirty="0">
                <a:latin typeface="Times New Roman" pitchFamily="18" charset="0"/>
              </a:rPr>
              <a:t>helped compensate Wellesley’s outstanding faculty members (59% of whom are women), allowing the College to maintain an 8:1 student to faculty ratio.</a:t>
            </a:r>
          </a:p>
        </p:txBody>
      </p:sp>
    </p:spTree>
    <p:extLst>
      <p:ext uri="{BB962C8B-B14F-4D97-AF65-F5344CB8AC3E}">
        <p14:creationId xmlns:p14="http://schemas.microsoft.com/office/powerpoint/2010/main" val="183480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ctrTitle"/>
          </p:nvPr>
        </p:nvSpPr>
        <p:spPr>
          <a:xfrm>
            <a:off x="660400" y="304800"/>
            <a:ext cx="8547100" cy="1533525"/>
          </a:xfrm>
        </p:spPr>
        <p:txBody>
          <a:bodyPr lIns="0" tIns="0" rIns="0" bIns="0"/>
          <a:lstStyle/>
          <a:p>
            <a:pPr algn="l">
              <a:lnSpc>
                <a:spcPct val="95000"/>
              </a:lnSpc>
            </a:pPr>
            <a:r>
              <a:rPr lang="en-US" sz="3100" b="1" dirty="0" smtClean="0">
                <a:solidFill>
                  <a:srgbClr val="000000"/>
                </a:solidFill>
              </a:rPr>
              <a:t>How Were Wellesley Fund Gifts Spent?</a:t>
            </a:r>
            <a:endParaRPr lang="en-US" sz="3100" b="1" dirty="0">
              <a:solidFill>
                <a:srgbClr val="000000"/>
              </a:solidFill>
            </a:endParaRPr>
          </a:p>
        </p:txBody>
      </p:sp>
      <p:sp>
        <p:nvSpPr>
          <p:cNvPr id="52" name="AutoShape 27"/>
          <p:cNvSpPr>
            <a:spLocks noChangeAspect="1" noChangeArrowheads="1" noTextEdit="1"/>
          </p:cNvSpPr>
          <p:nvPr/>
        </p:nvSpPr>
        <p:spPr bwMode="auto">
          <a:xfrm>
            <a:off x="2225675" y="1221804"/>
            <a:ext cx="6913562" cy="4727575"/>
          </a:xfrm>
          <a:prstGeom prst="rect">
            <a:avLst/>
          </a:prstGeom>
          <a:noFill/>
          <a:ln w="9525">
            <a:no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 name="Text Box 5"/>
          <p:cNvSpPr txBox="1">
            <a:spLocks noChangeArrowheads="1"/>
          </p:cNvSpPr>
          <p:nvPr/>
        </p:nvSpPr>
        <p:spPr bwMode="auto">
          <a:xfrm>
            <a:off x="1346200" y="2019817"/>
            <a:ext cx="7270750" cy="4378122"/>
          </a:xfrm>
          <a:prstGeom prst="rect">
            <a:avLst/>
          </a:prstGeom>
          <a:noFill/>
          <a:ln w="9525">
            <a:noFill/>
            <a:miter lim="800000"/>
            <a:headEnd/>
            <a:tailEnd/>
          </a:ln>
          <a:effectLst/>
        </p:spPr>
        <p:txBody>
          <a:bodyPr>
            <a:spAutoFit/>
          </a:bodyPr>
          <a:lstStyle/>
          <a:p>
            <a:pPr algn="ctr">
              <a:spcBef>
                <a:spcPct val="50000"/>
              </a:spcBef>
            </a:pPr>
            <a:r>
              <a:rPr lang="en-US" b="1" dirty="0">
                <a:latin typeface="Times New Roman" pitchFamily="18" charset="0"/>
              </a:rPr>
              <a:t>The Wellesley Fund </a:t>
            </a:r>
            <a:r>
              <a:rPr lang="en-US" b="1" dirty="0" smtClean="0">
                <a:latin typeface="Times New Roman" pitchFamily="18" charset="0"/>
              </a:rPr>
              <a:t>supports</a:t>
            </a:r>
            <a:br>
              <a:rPr lang="en-US" b="1" dirty="0" smtClean="0">
                <a:latin typeface="Times New Roman" pitchFamily="18" charset="0"/>
              </a:rPr>
            </a:br>
            <a:r>
              <a:rPr lang="en-US" b="1" dirty="0" smtClean="0">
                <a:latin typeface="Times New Roman" pitchFamily="18" charset="0"/>
              </a:rPr>
              <a:t>Academic </a:t>
            </a:r>
            <a:r>
              <a:rPr lang="en-US" b="1" dirty="0">
                <a:latin typeface="Times New Roman" pitchFamily="18" charset="0"/>
              </a:rPr>
              <a:t>Excellence: Students</a:t>
            </a:r>
          </a:p>
          <a:p>
            <a:pPr algn="ctr">
              <a:spcBef>
                <a:spcPct val="50000"/>
              </a:spcBef>
            </a:pPr>
            <a:endParaRPr lang="en-US" sz="1200" b="1" dirty="0">
              <a:latin typeface="Times New Roman" pitchFamily="18" charset="0"/>
            </a:endParaRPr>
          </a:p>
          <a:p>
            <a:pPr>
              <a:spcBef>
                <a:spcPct val="50000"/>
              </a:spcBef>
            </a:pPr>
            <a:r>
              <a:rPr lang="en-US" dirty="0">
                <a:latin typeface="Times New Roman" pitchFamily="18" charset="0"/>
              </a:rPr>
              <a:t>Last year, </a:t>
            </a:r>
            <a:r>
              <a:rPr lang="en-US" dirty="0" smtClean="0">
                <a:latin typeface="Times New Roman" pitchFamily="18" charset="0"/>
              </a:rPr>
              <a:t>The Wellesley Fund </a:t>
            </a:r>
            <a:r>
              <a:rPr lang="en-US" dirty="0">
                <a:latin typeface="Times New Roman" pitchFamily="18" charset="0"/>
              </a:rPr>
              <a:t>supported student research on wide-ranging topics such as </a:t>
            </a:r>
            <a:endParaRPr lang="en-US" dirty="0" smtClean="0">
              <a:latin typeface="Times New Roman" pitchFamily="18" charset="0"/>
            </a:endParaRPr>
          </a:p>
          <a:p>
            <a:pPr marL="342900" indent="-342900">
              <a:spcBef>
                <a:spcPct val="50000"/>
              </a:spcBef>
              <a:buFont typeface="Arial" pitchFamily="34" charset="0"/>
              <a:buChar char="•"/>
            </a:pPr>
            <a:r>
              <a:rPr lang="en-US" dirty="0" smtClean="0">
                <a:latin typeface="Times New Roman" pitchFamily="18" charset="0"/>
              </a:rPr>
              <a:t>“</a:t>
            </a:r>
            <a:r>
              <a:rPr lang="en-US" dirty="0">
                <a:latin typeface="Times New Roman" pitchFamily="18" charset="0"/>
              </a:rPr>
              <a:t>All-in-one Multifunctional </a:t>
            </a:r>
            <a:r>
              <a:rPr lang="en-US" dirty="0" err="1">
                <a:latin typeface="Times New Roman" pitchFamily="18" charset="0"/>
              </a:rPr>
              <a:t>Nanovehicle</a:t>
            </a:r>
            <a:r>
              <a:rPr lang="en-US" dirty="0">
                <a:latin typeface="Times New Roman" pitchFamily="18" charset="0"/>
              </a:rPr>
              <a:t> for Cancer Therapy” and </a:t>
            </a:r>
            <a:endParaRPr lang="en-US" dirty="0" smtClean="0">
              <a:latin typeface="Times New Roman" pitchFamily="18" charset="0"/>
            </a:endParaRPr>
          </a:p>
          <a:p>
            <a:pPr marL="342900" indent="-342900">
              <a:spcBef>
                <a:spcPct val="50000"/>
              </a:spcBef>
              <a:buFont typeface="Arial" pitchFamily="34" charset="0"/>
              <a:buChar char="•"/>
            </a:pPr>
            <a:r>
              <a:rPr lang="en-US" dirty="0" smtClean="0">
                <a:latin typeface="Times New Roman" pitchFamily="18" charset="0"/>
              </a:rPr>
              <a:t>“</a:t>
            </a:r>
            <a:r>
              <a:rPr lang="en-US" dirty="0">
                <a:latin typeface="Times New Roman" pitchFamily="18" charset="0"/>
              </a:rPr>
              <a:t>Ancient Songs and Current Constructions: The Use of Music in the Ongoing Development of Lithuanian Identity.”</a:t>
            </a:r>
          </a:p>
        </p:txBody>
      </p:sp>
    </p:spTree>
    <p:extLst>
      <p:ext uri="{BB962C8B-B14F-4D97-AF65-F5344CB8AC3E}">
        <p14:creationId xmlns:p14="http://schemas.microsoft.com/office/powerpoint/2010/main" val="186682483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1511</TotalTime>
  <Words>1232</Words>
  <Application>Microsoft Office PowerPoint</Application>
  <PresentationFormat>Custom</PresentationFormat>
  <Paragraphs>482</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Default Design</vt:lpstr>
      <vt:lpstr>The Wellesley Fund:   Funding Wellesley’s Critical Needs</vt:lpstr>
      <vt:lpstr>Meet The Wellesley Fund Staff</vt:lpstr>
      <vt:lpstr>The Role of The Wellesley Fund in Keeping Wellesley Financially Strong</vt:lpstr>
      <vt:lpstr>2010-11 Wellesley Fund Results</vt:lpstr>
      <vt:lpstr>FY10:  Expenditures for Current Operations</vt:lpstr>
      <vt:lpstr>FY10:  Revenue Sources</vt:lpstr>
      <vt:lpstr>How Were Wellesley Fund Gifts Spent?</vt:lpstr>
      <vt:lpstr>How Were Wellesley Fund Gifts Spent?</vt:lpstr>
      <vt:lpstr>How Were Wellesley Fund Gifts Spent?</vt:lpstr>
      <vt:lpstr>How Were Wellesley Fund Gifts Spent?</vt:lpstr>
      <vt:lpstr>FY12 Wellesley Fund Goals</vt:lpstr>
      <vt:lpstr>The Durant Society</vt:lpstr>
      <vt:lpstr>Durant Society Levels</vt:lpstr>
      <vt:lpstr>Durant Society Results from FY11</vt:lpstr>
      <vt:lpstr>Durant Society Benefits</vt:lpstr>
      <vt:lpstr>Alumnae Participation</vt:lpstr>
      <vt:lpstr>Participation History</vt:lpstr>
      <vt:lpstr>What’s the Big Deal about Participation?</vt:lpstr>
      <vt:lpstr>How do the Classes Stack Up?</vt:lpstr>
      <vt:lpstr>Young Alumnae Participation Needs a Boost: Count Me In!</vt:lpstr>
      <vt:lpstr>Count Me In:  Middlebury Match-up </vt:lpstr>
      <vt:lpstr>Count Me In:  Middlebury Match-up </vt:lpstr>
      <vt:lpstr>FY12 Wellesley Fund Goals</vt:lpstr>
      <vt:lpstr>FY12 Wellesley Fund Goals</vt:lpstr>
      <vt:lpstr>Take-Aways</vt:lpstr>
      <vt:lpstr>Questions &amp; Answers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dc:creator>
  <cp:lastModifiedBy>khokanso</cp:lastModifiedBy>
  <cp:revision>29</cp:revision>
  <cp:lastPrinted>2011-10-12T13:24:09Z</cp:lastPrinted>
  <dcterms:created xsi:type="dcterms:W3CDTF">2011-10-11T14:23:30Z</dcterms:created>
  <dcterms:modified xsi:type="dcterms:W3CDTF">2011-10-16T12:44:15Z</dcterms:modified>
</cp:coreProperties>
</file>