
<file path=[Content_Types].xml><?xml version="1.0" encoding="utf-8"?>
<Types xmlns="http://schemas.openxmlformats.org/package/2006/content-types">
  <Override PartName="/ppt/slides/slide6.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handoutMasterIdLst>
    <p:handoutMasterId r:id="rId29"/>
  </p:handoutMasterIdLst>
  <p:sldIdLst>
    <p:sldId id="256" r:id="rId2"/>
    <p:sldId id="264" r:id="rId3"/>
    <p:sldId id="265" r:id="rId4"/>
    <p:sldId id="266" r:id="rId5"/>
    <p:sldId id="267" r:id="rId6"/>
    <p:sldId id="268" r:id="rId7"/>
    <p:sldId id="269" r:id="rId8"/>
    <p:sldId id="270" r:id="rId9"/>
    <p:sldId id="271" r:id="rId10"/>
    <p:sldId id="272" r:id="rId11"/>
    <p:sldId id="293" r:id="rId12"/>
    <p:sldId id="29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91" r:id="rId27"/>
  </p:sldIdLst>
  <p:sldSz cx="9144000" cy="6858000" type="screen4x3"/>
  <p:notesSz cx="6997700" cy="9271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BE00"/>
    <a:srgbClr val="E1C101"/>
    <a:srgbClr val="FF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586" autoAdjust="0"/>
  </p:normalViewPr>
  <p:slideViewPr>
    <p:cSldViewPr>
      <p:cViewPr varScale="1">
        <p:scale>
          <a:sx n="84" d="100"/>
          <a:sy n="84" d="100"/>
        </p:scale>
        <p:origin x="-114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406" y="-78"/>
      </p:cViewPr>
      <p:guideLst>
        <p:guide orient="horz" pos="2920"/>
        <p:guide pos="2204"/>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337" cy="463550"/>
          </a:xfrm>
          <a:prstGeom prst="rect">
            <a:avLst/>
          </a:prstGeom>
        </p:spPr>
        <p:txBody>
          <a:bodyPr vert="horz" lIns="92958" tIns="46479" rIns="92958" bIns="4647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963744" y="0"/>
            <a:ext cx="3032337" cy="463550"/>
          </a:xfrm>
          <a:prstGeom prst="rect">
            <a:avLst/>
          </a:prstGeom>
        </p:spPr>
        <p:txBody>
          <a:bodyPr vert="horz" lIns="92958" tIns="46479" rIns="92958" bIns="46479" rtlCol="0"/>
          <a:lstStyle>
            <a:lvl1pPr algn="r" fontAlgn="auto">
              <a:spcBef>
                <a:spcPts val="0"/>
              </a:spcBef>
              <a:spcAft>
                <a:spcPts val="0"/>
              </a:spcAft>
              <a:defRPr sz="1200">
                <a:latin typeface="+mn-lt"/>
                <a:cs typeface="+mn-cs"/>
              </a:defRPr>
            </a:lvl1pPr>
          </a:lstStyle>
          <a:p>
            <a:pPr>
              <a:defRPr/>
            </a:pPr>
            <a:fld id="{582888E7-B745-47C2-8598-127E605F233D}" type="datetimeFigureOut">
              <a:rPr lang="en-US"/>
              <a:pPr>
                <a:defRPr/>
              </a:pPr>
              <a:t>10/28/2011</a:t>
            </a:fld>
            <a:endParaRPr lang="en-US"/>
          </a:p>
        </p:txBody>
      </p:sp>
      <p:sp>
        <p:nvSpPr>
          <p:cNvPr id="4" name="Footer Placeholder 3"/>
          <p:cNvSpPr>
            <a:spLocks noGrp="1"/>
          </p:cNvSpPr>
          <p:nvPr>
            <p:ph type="ftr" sz="quarter" idx="2"/>
          </p:nvPr>
        </p:nvSpPr>
        <p:spPr>
          <a:xfrm>
            <a:off x="0" y="8805841"/>
            <a:ext cx="3032337" cy="463550"/>
          </a:xfrm>
          <a:prstGeom prst="rect">
            <a:avLst/>
          </a:prstGeom>
        </p:spPr>
        <p:txBody>
          <a:bodyPr vert="horz" lIns="92958" tIns="46479" rIns="92958" bIns="46479" rtlCol="0" anchor="b"/>
          <a:lstStyle>
            <a:lvl1pPr algn="l" fontAlgn="auto">
              <a:spcBef>
                <a:spcPts val="0"/>
              </a:spcBef>
              <a:spcAft>
                <a:spcPts val="0"/>
              </a:spcAft>
              <a:defRPr sz="1200">
                <a:latin typeface="+mn-lt"/>
                <a:cs typeface="+mn-cs"/>
              </a:defRPr>
            </a:lvl1pPr>
          </a:lstStyle>
          <a:p>
            <a:pPr>
              <a:defRPr/>
            </a:pPr>
            <a:r>
              <a:rPr lang="en-US"/>
              <a:t>www.wellesley.edu/alum</a:t>
            </a:r>
          </a:p>
        </p:txBody>
      </p:sp>
      <p:sp>
        <p:nvSpPr>
          <p:cNvPr id="5" name="Slide Number Placeholder 4"/>
          <p:cNvSpPr>
            <a:spLocks noGrp="1"/>
          </p:cNvSpPr>
          <p:nvPr>
            <p:ph type="sldNum" sz="quarter" idx="3"/>
          </p:nvPr>
        </p:nvSpPr>
        <p:spPr>
          <a:xfrm>
            <a:off x="3963744" y="8805841"/>
            <a:ext cx="3032337" cy="463550"/>
          </a:xfrm>
          <a:prstGeom prst="rect">
            <a:avLst/>
          </a:prstGeom>
        </p:spPr>
        <p:txBody>
          <a:bodyPr vert="horz" lIns="92958" tIns="46479" rIns="92958" bIns="46479" rtlCol="0" anchor="b"/>
          <a:lstStyle>
            <a:lvl1pPr algn="r" fontAlgn="auto">
              <a:spcBef>
                <a:spcPts val="0"/>
              </a:spcBef>
              <a:spcAft>
                <a:spcPts val="0"/>
              </a:spcAft>
              <a:defRPr sz="1200">
                <a:latin typeface="+mn-lt"/>
                <a:cs typeface="+mn-cs"/>
              </a:defRPr>
            </a:lvl1pPr>
          </a:lstStyle>
          <a:p>
            <a:pPr>
              <a:defRPr/>
            </a:pPr>
            <a:fld id="{DDB396BF-9D3B-4CBF-A2EB-2D8074ABB8F5}" type="slidenum">
              <a:rPr lang="en-US"/>
              <a:pPr>
                <a:defRPr/>
              </a:pPr>
              <a:t>‹#›</a:t>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337" cy="463550"/>
          </a:xfrm>
          <a:prstGeom prst="rect">
            <a:avLst/>
          </a:prstGeom>
        </p:spPr>
        <p:txBody>
          <a:bodyPr vert="horz" lIns="92958" tIns="46479" rIns="92958" bIns="4647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63744" y="0"/>
            <a:ext cx="3032337" cy="463550"/>
          </a:xfrm>
          <a:prstGeom prst="rect">
            <a:avLst/>
          </a:prstGeom>
        </p:spPr>
        <p:txBody>
          <a:bodyPr vert="horz" lIns="92958" tIns="46479" rIns="92958" bIns="46479" rtlCol="0"/>
          <a:lstStyle>
            <a:lvl1pPr algn="r" fontAlgn="auto">
              <a:spcBef>
                <a:spcPts val="0"/>
              </a:spcBef>
              <a:spcAft>
                <a:spcPts val="0"/>
              </a:spcAft>
              <a:defRPr sz="1200">
                <a:latin typeface="+mn-lt"/>
                <a:cs typeface="+mn-cs"/>
              </a:defRPr>
            </a:lvl1pPr>
          </a:lstStyle>
          <a:p>
            <a:pPr>
              <a:defRPr/>
            </a:pPr>
            <a:fld id="{2643C475-FE51-4E53-9EB7-BDD12A3E6F75}" type="datetimeFigureOut">
              <a:rPr lang="en-US"/>
              <a:pPr>
                <a:defRPr/>
              </a:pPr>
              <a:t>10/28/2011</a:t>
            </a:fld>
            <a:endParaRPr lang="en-US"/>
          </a:p>
        </p:txBody>
      </p:sp>
      <p:sp>
        <p:nvSpPr>
          <p:cNvPr id="4" name="Slide Image Placeholder 3"/>
          <p:cNvSpPr>
            <a:spLocks noGrp="1" noRot="1" noChangeAspect="1"/>
          </p:cNvSpPr>
          <p:nvPr>
            <p:ph type="sldImg" idx="2"/>
          </p:nvPr>
        </p:nvSpPr>
        <p:spPr>
          <a:xfrm>
            <a:off x="1181100" y="695325"/>
            <a:ext cx="4635500" cy="3476625"/>
          </a:xfrm>
          <a:prstGeom prst="rect">
            <a:avLst/>
          </a:prstGeom>
          <a:noFill/>
          <a:ln w="12700">
            <a:solidFill>
              <a:prstClr val="black"/>
            </a:solidFill>
          </a:ln>
        </p:spPr>
        <p:txBody>
          <a:bodyPr vert="horz" lIns="92958" tIns="46479" rIns="92958" bIns="46479" rtlCol="0" anchor="ctr"/>
          <a:lstStyle/>
          <a:p>
            <a:pPr lvl="0"/>
            <a:endParaRPr lang="en-US" noProof="0"/>
          </a:p>
        </p:txBody>
      </p:sp>
      <p:sp>
        <p:nvSpPr>
          <p:cNvPr id="5" name="Notes Placeholder 4"/>
          <p:cNvSpPr>
            <a:spLocks noGrp="1"/>
          </p:cNvSpPr>
          <p:nvPr>
            <p:ph type="body" sz="quarter" idx="3"/>
          </p:nvPr>
        </p:nvSpPr>
        <p:spPr>
          <a:xfrm>
            <a:off x="699770" y="4403725"/>
            <a:ext cx="5598160" cy="4171950"/>
          </a:xfrm>
          <a:prstGeom prst="rect">
            <a:avLst/>
          </a:prstGeom>
        </p:spPr>
        <p:txBody>
          <a:bodyPr vert="horz" lIns="92958" tIns="46479" rIns="92958" bIns="4647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05841"/>
            <a:ext cx="3032337" cy="463550"/>
          </a:xfrm>
          <a:prstGeom prst="rect">
            <a:avLst/>
          </a:prstGeom>
        </p:spPr>
        <p:txBody>
          <a:bodyPr vert="horz" lIns="92958" tIns="46479" rIns="92958" bIns="46479" rtlCol="0" anchor="b"/>
          <a:lstStyle>
            <a:lvl1pPr algn="l" fontAlgn="auto">
              <a:spcBef>
                <a:spcPts val="0"/>
              </a:spcBef>
              <a:spcAft>
                <a:spcPts val="0"/>
              </a:spcAft>
              <a:defRPr sz="1200">
                <a:latin typeface="+mn-lt"/>
                <a:cs typeface="+mn-cs"/>
              </a:defRPr>
            </a:lvl1pPr>
          </a:lstStyle>
          <a:p>
            <a:pPr>
              <a:defRPr/>
            </a:pPr>
            <a:r>
              <a:rPr lang="en-US"/>
              <a:t>www.wellesley.edu/alum</a:t>
            </a:r>
          </a:p>
        </p:txBody>
      </p:sp>
      <p:sp>
        <p:nvSpPr>
          <p:cNvPr id="7" name="Slide Number Placeholder 6"/>
          <p:cNvSpPr>
            <a:spLocks noGrp="1"/>
          </p:cNvSpPr>
          <p:nvPr>
            <p:ph type="sldNum" sz="quarter" idx="5"/>
          </p:nvPr>
        </p:nvSpPr>
        <p:spPr>
          <a:xfrm>
            <a:off x="3963744" y="8805841"/>
            <a:ext cx="3032337" cy="463550"/>
          </a:xfrm>
          <a:prstGeom prst="rect">
            <a:avLst/>
          </a:prstGeom>
        </p:spPr>
        <p:txBody>
          <a:bodyPr vert="horz" lIns="92958" tIns="46479" rIns="92958" bIns="46479" rtlCol="0" anchor="b"/>
          <a:lstStyle>
            <a:lvl1pPr algn="r" fontAlgn="auto">
              <a:spcBef>
                <a:spcPts val="0"/>
              </a:spcBef>
              <a:spcAft>
                <a:spcPts val="0"/>
              </a:spcAft>
              <a:defRPr sz="1200">
                <a:latin typeface="+mn-lt"/>
                <a:cs typeface="+mn-cs"/>
              </a:defRPr>
            </a:lvl1pPr>
          </a:lstStyle>
          <a:p>
            <a:pPr>
              <a:defRPr/>
            </a:pPr>
            <a:fld id="{002DE442-2489-46F0-B571-23AAE06BACA4}" type="slidenum">
              <a:rPr lang="en-US"/>
              <a:pPr>
                <a:defRPr/>
              </a:pPr>
              <a:t>‹#›</a:t>
            </a:fld>
            <a:endParaRPr 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txBox="1">
            <a:spLocks noGrp="1" noChangeArrowheads="1"/>
          </p:cNvSpPr>
          <p:nvPr/>
        </p:nvSpPr>
        <p:spPr bwMode="auto">
          <a:xfrm>
            <a:off x="3963744" y="8805841"/>
            <a:ext cx="3032337" cy="463550"/>
          </a:xfrm>
          <a:prstGeom prst="rect">
            <a:avLst/>
          </a:prstGeom>
          <a:noFill/>
          <a:ln w="9525">
            <a:noFill/>
            <a:miter lim="800000"/>
            <a:headEnd/>
            <a:tailEnd/>
          </a:ln>
        </p:spPr>
        <p:txBody>
          <a:bodyPr lIns="92958" tIns="46479" rIns="92958" bIns="46479" anchor="b"/>
          <a:lstStyle/>
          <a:p>
            <a:pPr algn="r"/>
            <a:fld id="{4F9AE267-6699-4B65-86A1-DB22A88AB536}" type="slidenum">
              <a:rPr lang="en-US" sz="1200"/>
              <a:pPr algn="r"/>
              <a:t>4</a:t>
            </a:fld>
            <a:endParaRPr lang="en-US" sz="1200" dirty="0"/>
          </a:p>
        </p:txBody>
      </p:sp>
      <p:sp>
        <p:nvSpPr>
          <p:cNvPr id="153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3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7" descr="alc2010-ppt-titleslide-bg-v4.jpg"/>
          <p:cNvPicPr>
            <a:picLocks noChangeAspect="1"/>
          </p:cNvPicPr>
          <p:nvPr userDrawn="1"/>
        </p:nvPicPr>
        <p:blipFill>
          <a:blip r:embed="rId2" cstate="print"/>
          <a:srcRect/>
          <a:stretch>
            <a:fillRect/>
          </a:stretch>
        </p:blipFill>
        <p:spPr bwMode="hidden">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251520" y="1772817"/>
            <a:ext cx="8640960" cy="864095"/>
          </a:xfrm>
        </p:spPr>
        <p:txBody>
          <a:bodyPr/>
          <a:lstStyle>
            <a:lvl1pPr algn="ct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3568" y="2636912"/>
            <a:ext cx="7776864" cy="982960"/>
          </a:xfrm>
          <a:noFill/>
        </p:spPr>
        <p:txBody>
          <a:bodyPr anchor="b"/>
          <a:lstStyle>
            <a:lvl1pPr marL="0" indent="0" algn="ctr">
              <a:buNone/>
              <a:defRPr>
                <a:solidFill>
                  <a:schemeClr val="accent3">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pPr>
              <a:defRPr/>
            </a:pPr>
            <a:fld id="{816A0658-1972-46A2-852C-E5E39183B45F}" type="datetime1">
              <a:rPr lang="en-US"/>
              <a:pPr>
                <a:defRPr/>
              </a:pPr>
              <a:t>10/28/2011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www.wellesley.edu/alum</a:t>
            </a:r>
          </a:p>
        </p:txBody>
      </p:sp>
      <p:sp>
        <p:nvSpPr>
          <p:cNvPr id="7" name="Slide Number Placeholder 5"/>
          <p:cNvSpPr>
            <a:spLocks noGrp="1"/>
          </p:cNvSpPr>
          <p:nvPr>
            <p:ph type="sldNum" sz="quarter" idx="12"/>
          </p:nvPr>
        </p:nvSpPr>
        <p:spPr/>
        <p:txBody>
          <a:bodyPr/>
          <a:lstStyle>
            <a:lvl1pPr>
              <a:defRPr/>
            </a:lvl1pPr>
          </a:lstStyle>
          <a:p>
            <a:pPr>
              <a:defRPr/>
            </a:pPr>
            <a:fld id="{DCDB2741-4843-4484-9985-7CCBFC9BD07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Founders">
    <p:spTree>
      <p:nvGrpSpPr>
        <p:cNvPr id="1" name=""/>
        <p:cNvGrpSpPr/>
        <p:nvPr/>
      </p:nvGrpSpPr>
      <p:grpSpPr>
        <a:xfrm>
          <a:off x="0" y="0"/>
          <a:ext cx="0" cy="0"/>
          <a:chOff x="0" y="0"/>
          <a:chExt cx="0" cy="0"/>
        </a:xfrm>
      </p:grpSpPr>
      <p:cxnSp>
        <p:nvCxnSpPr>
          <p:cNvPr id="4" name="Straight Connector 10"/>
          <p:cNvCxnSpPr/>
          <p:nvPr userDrawn="1"/>
        </p:nvCxnSpPr>
        <p:spPr>
          <a:xfrm>
            <a:off x="250825" y="836613"/>
            <a:ext cx="864235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8" descr="ALC2010-pptbg2.jpg"/>
          <p:cNvPicPr>
            <a:picLocks noChangeAspect="1"/>
          </p:cNvPicPr>
          <p:nvPr userDrawn="1"/>
        </p:nvPicPr>
        <p:blipFill>
          <a:blip r:embed="rId2" cstate="print"/>
          <a:srcRect/>
          <a:stretch>
            <a:fillRect/>
          </a:stretch>
        </p:blipFill>
        <p:spPr bwMode="hidden">
          <a:xfrm>
            <a:off x="0" y="0"/>
            <a:ext cx="9144000" cy="68580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964432" y="1268760"/>
            <a:ext cx="6912768" cy="4896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fld id="{E0F5B14C-66A2-40A2-A57D-66CCC724DCFE}" type="datetime1">
              <a:rPr lang="en-US"/>
              <a:pPr>
                <a:defRPr/>
              </a:pPr>
              <a:t>10/28/2011</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a:t>www.wellesley.edu/alum</a:t>
            </a:r>
          </a:p>
        </p:txBody>
      </p:sp>
      <p:sp>
        <p:nvSpPr>
          <p:cNvPr id="8" name="Slide Number Placeholder 5"/>
          <p:cNvSpPr>
            <a:spLocks noGrp="1"/>
          </p:cNvSpPr>
          <p:nvPr>
            <p:ph type="sldNum" sz="quarter" idx="12"/>
          </p:nvPr>
        </p:nvSpPr>
        <p:spPr/>
        <p:txBody>
          <a:bodyPr/>
          <a:lstStyle>
            <a:lvl1pPr>
              <a:defRPr/>
            </a:lvl1pPr>
          </a:lstStyle>
          <a:p>
            <a:pPr>
              <a:defRPr/>
            </a:pPr>
            <a:fld id="{B17A94CB-C119-4C07-8EED-B3875F8349E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5" name="Picture 7" descr="ALC2010-pptbg1.jpg"/>
          <p:cNvPicPr>
            <a:picLocks noChangeAspect="1"/>
          </p:cNvPicPr>
          <p:nvPr userDrawn="1"/>
        </p:nvPicPr>
        <p:blipFill>
          <a:blip r:embed="rId2" cstate="print"/>
          <a:srcRect/>
          <a:stretch>
            <a:fillRect/>
          </a:stretch>
        </p:blipFill>
        <p:spPr bwMode="hidden">
          <a:xfrm>
            <a:off x="0" y="0"/>
            <a:ext cx="9144000" cy="6858000"/>
          </a:xfrm>
          <a:prstGeom prst="rect">
            <a:avLst/>
          </a:prstGeom>
          <a:noFill/>
          <a:ln w="9525">
            <a:noFill/>
            <a:miter lim="800000"/>
            <a:headEnd/>
            <a:tailEnd/>
          </a:ln>
        </p:spPr>
      </p:pic>
      <p:sp>
        <p:nvSpPr>
          <p:cNvPr id="3" name="Picture Placeholder 2"/>
          <p:cNvSpPr>
            <a:spLocks noGrp="1"/>
          </p:cNvSpPr>
          <p:nvPr>
            <p:ph type="pic" idx="1"/>
          </p:nvPr>
        </p:nvSpPr>
        <p:spPr>
          <a:xfrm>
            <a:off x="1979712" y="1258416"/>
            <a:ext cx="6840760" cy="440283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979712" y="5733256"/>
            <a:ext cx="6840760" cy="43894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736E07CA-2FF1-48B6-A3F7-A471B0933603}" type="datetime1">
              <a:rPr lang="en-US"/>
              <a:pPr>
                <a:defRPr/>
              </a:pPr>
              <a:t>10/28/2011</a:t>
            </a:fld>
            <a:endParaRPr lang="en-US"/>
          </a:p>
        </p:txBody>
      </p:sp>
      <p:sp>
        <p:nvSpPr>
          <p:cNvPr id="7" name="Footer Placeholder 5"/>
          <p:cNvSpPr>
            <a:spLocks noGrp="1"/>
          </p:cNvSpPr>
          <p:nvPr>
            <p:ph type="ftr" sz="quarter" idx="11"/>
          </p:nvPr>
        </p:nvSpPr>
        <p:spPr/>
        <p:txBody>
          <a:bodyPr/>
          <a:lstStyle>
            <a:lvl1pPr>
              <a:defRPr/>
            </a:lvl1pPr>
          </a:lstStyle>
          <a:p>
            <a:pPr>
              <a:defRPr/>
            </a:pPr>
            <a:r>
              <a:rPr lang="en-US"/>
              <a:t>www.wellesley.edu/alum</a:t>
            </a:r>
          </a:p>
        </p:txBody>
      </p:sp>
      <p:sp>
        <p:nvSpPr>
          <p:cNvPr id="8" name="Slide Number Placeholder 6"/>
          <p:cNvSpPr>
            <a:spLocks noGrp="1"/>
          </p:cNvSpPr>
          <p:nvPr>
            <p:ph type="sldNum" sz="quarter" idx="12"/>
          </p:nvPr>
        </p:nvSpPr>
        <p:spPr/>
        <p:txBody>
          <a:bodyPr/>
          <a:lstStyle>
            <a:lvl1pPr>
              <a:defRPr/>
            </a:lvl1pPr>
          </a:lstStyle>
          <a:p>
            <a:pPr>
              <a:defRPr/>
            </a:pPr>
            <a:fld id="{53EB207A-ECA4-4EE2-B796-4A6360BA4D0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9"/>
          <p:cNvCxnSpPr/>
          <p:nvPr userDrawn="1"/>
        </p:nvCxnSpPr>
        <p:spPr>
          <a:xfrm>
            <a:off x="250825" y="836613"/>
            <a:ext cx="864235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7" descr="ALC2010-pptbg3.jpg"/>
          <p:cNvPicPr>
            <a:picLocks noChangeAspect="1"/>
          </p:cNvPicPr>
          <p:nvPr userDrawn="1"/>
        </p:nvPicPr>
        <p:blipFill>
          <a:blip r:embed="rId2" cstate="print"/>
          <a:srcRect/>
          <a:stretch>
            <a:fillRect/>
          </a:stretch>
        </p:blipFill>
        <p:spPr bwMode="hidden">
          <a:xfrm>
            <a:off x="0" y="0"/>
            <a:ext cx="9144000" cy="68580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64432" y="1268760"/>
            <a:ext cx="3337200" cy="489654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555232" y="1268760"/>
            <a:ext cx="3337248" cy="489654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fld id="{1077724B-785A-47E8-AA19-378E29B522FE}" type="datetime1">
              <a:rPr lang="en-US"/>
              <a:pPr>
                <a:defRPr/>
              </a:pPr>
              <a:t>10/28/2011</a:t>
            </a:fld>
            <a:endParaRPr lang="en-US"/>
          </a:p>
        </p:txBody>
      </p:sp>
      <p:sp>
        <p:nvSpPr>
          <p:cNvPr id="8" name="Footer Placeholder 5"/>
          <p:cNvSpPr>
            <a:spLocks noGrp="1"/>
          </p:cNvSpPr>
          <p:nvPr>
            <p:ph type="ftr" sz="quarter" idx="11"/>
          </p:nvPr>
        </p:nvSpPr>
        <p:spPr/>
        <p:txBody>
          <a:bodyPr/>
          <a:lstStyle>
            <a:lvl1pPr>
              <a:defRPr/>
            </a:lvl1pPr>
          </a:lstStyle>
          <a:p>
            <a:pPr>
              <a:defRPr/>
            </a:pPr>
            <a:r>
              <a:rPr lang="en-US"/>
              <a:t>www.wellesley.edu/alum</a:t>
            </a:r>
          </a:p>
        </p:txBody>
      </p:sp>
      <p:sp>
        <p:nvSpPr>
          <p:cNvPr id="9" name="Slide Number Placeholder 6"/>
          <p:cNvSpPr>
            <a:spLocks noGrp="1"/>
          </p:cNvSpPr>
          <p:nvPr>
            <p:ph type="sldNum" sz="quarter" idx="12"/>
          </p:nvPr>
        </p:nvSpPr>
        <p:spPr/>
        <p:txBody>
          <a:bodyPr/>
          <a:lstStyle>
            <a:lvl1pPr>
              <a:defRPr/>
            </a:lvl1pPr>
          </a:lstStyle>
          <a:p>
            <a:pPr>
              <a:defRPr/>
            </a:pPr>
            <a:fld id="{05680C19-F087-4EEE-B1C6-716E48FF4D4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11"/>
          <p:cNvCxnSpPr/>
          <p:nvPr userDrawn="1"/>
        </p:nvCxnSpPr>
        <p:spPr>
          <a:xfrm>
            <a:off x="250825" y="836613"/>
            <a:ext cx="8642350"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9" descr="ALC2010-pptbg3.jpg"/>
          <p:cNvPicPr>
            <a:picLocks noChangeAspect="1"/>
          </p:cNvPicPr>
          <p:nvPr userDrawn="1"/>
        </p:nvPicPr>
        <p:blipFill>
          <a:blip r:embed="rId2" cstate="print"/>
          <a:srcRect/>
          <a:stretch>
            <a:fillRect/>
          </a:stretch>
        </p:blipFill>
        <p:spPr bwMode="hidden">
          <a:xfrm>
            <a:off x="0" y="0"/>
            <a:ext cx="9144000" cy="6858000"/>
          </a:xfrm>
          <a:prstGeom prst="rect">
            <a:avLst/>
          </a:prstGeom>
          <a:noFill/>
          <a:ln w="9525">
            <a:noFill/>
            <a:miter lim="800000"/>
            <a:headEnd/>
            <a:tailEnd/>
          </a:ln>
        </p:spPr>
      </p:pic>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964432" y="1268760"/>
            <a:ext cx="3337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1964432" y="1908522"/>
            <a:ext cx="3337200" cy="425678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555280" y="1268760"/>
            <a:ext cx="3337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55280" y="1908522"/>
            <a:ext cx="3337200" cy="425678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6"/>
          <p:cNvSpPr>
            <a:spLocks noGrp="1"/>
          </p:cNvSpPr>
          <p:nvPr>
            <p:ph type="dt" sz="half" idx="10"/>
          </p:nvPr>
        </p:nvSpPr>
        <p:spPr/>
        <p:txBody>
          <a:bodyPr/>
          <a:lstStyle>
            <a:lvl1pPr>
              <a:defRPr/>
            </a:lvl1pPr>
          </a:lstStyle>
          <a:p>
            <a:pPr>
              <a:defRPr/>
            </a:pPr>
            <a:fld id="{56263FE7-3832-45F8-BA50-F11D2B9FCC28}" type="datetime1">
              <a:rPr lang="en-US"/>
              <a:pPr>
                <a:defRPr/>
              </a:pPr>
              <a:t>10/28/2011</a:t>
            </a:fld>
            <a:endParaRPr lang="en-US"/>
          </a:p>
        </p:txBody>
      </p:sp>
      <p:sp>
        <p:nvSpPr>
          <p:cNvPr id="10" name="Footer Placeholder 7"/>
          <p:cNvSpPr>
            <a:spLocks noGrp="1"/>
          </p:cNvSpPr>
          <p:nvPr>
            <p:ph type="ftr" sz="quarter" idx="11"/>
          </p:nvPr>
        </p:nvSpPr>
        <p:spPr/>
        <p:txBody>
          <a:bodyPr/>
          <a:lstStyle>
            <a:lvl1pPr>
              <a:defRPr/>
            </a:lvl1pPr>
          </a:lstStyle>
          <a:p>
            <a:pPr>
              <a:defRPr/>
            </a:pPr>
            <a:r>
              <a:rPr lang="en-US"/>
              <a:t>www.wellesley.edu/alum</a:t>
            </a:r>
          </a:p>
        </p:txBody>
      </p:sp>
      <p:sp>
        <p:nvSpPr>
          <p:cNvPr id="11" name="Slide Number Placeholder 8"/>
          <p:cNvSpPr>
            <a:spLocks noGrp="1"/>
          </p:cNvSpPr>
          <p:nvPr>
            <p:ph type="sldNum" sz="quarter" idx="12"/>
          </p:nvPr>
        </p:nvSpPr>
        <p:spPr/>
        <p:txBody>
          <a:bodyPr/>
          <a:lstStyle>
            <a:lvl1pPr>
              <a:defRPr/>
            </a:lvl1pPr>
          </a:lstStyle>
          <a:p>
            <a:pPr>
              <a:defRPr/>
            </a:pPr>
            <a:fld id="{6C3CAA1F-E3A7-4DFA-9267-A1C19AC1B2D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7"/>
          <p:cNvCxnSpPr/>
          <p:nvPr userDrawn="1"/>
        </p:nvCxnSpPr>
        <p:spPr>
          <a:xfrm>
            <a:off x="250825" y="836613"/>
            <a:ext cx="864235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5" descr="ALC2010-pptbg1.jpg"/>
          <p:cNvPicPr>
            <a:picLocks noChangeAspect="1"/>
          </p:cNvPicPr>
          <p:nvPr userDrawn="1"/>
        </p:nvPicPr>
        <p:blipFill>
          <a:blip r:embed="rId2" cstate="print"/>
          <a:srcRect/>
          <a:stretch>
            <a:fillRect/>
          </a:stretch>
        </p:blipFill>
        <p:spPr bwMode="hidden">
          <a:xfrm>
            <a:off x="0" y="0"/>
            <a:ext cx="9144000" cy="68580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Date Placeholder 2"/>
          <p:cNvSpPr>
            <a:spLocks noGrp="1"/>
          </p:cNvSpPr>
          <p:nvPr>
            <p:ph type="dt" sz="half" idx="10"/>
          </p:nvPr>
        </p:nvSpPr>
        <p:spPr/>
        <p:txBody>
          <a:bodyPr/>
          <a:lstStyle>
            <a:lvl1pPr>
              <a:defRPr/>
            </a:lvl1pPr>
          </a:lstStyle>
          <a:p>
            <a:pPr>
              <a:defRPr/>
            </a:pPr>
            <a:fld id="{5CE62FC8-26A2-4E8C-868F-6BDAE5CD2F80}" type="datetime1">
              <a:rPr lang="en-US"/>
              <a:pPr>
                <a:defRPr/>
              </a:pPr>
              <a:t>10/28/2011</a:t>
            </a:fld>
            <a:endParaRPr lang="en-US"/>
          </a:p>
        </p:txBody>
      </p:sp>
      <p:sp>
        <p:nvSpPr>
          <p:cNvPr id="6" name="Footer Placeholder 3"/>
          <p:cNvSpPr>
            <a:spLocks noGrp="1"/>
          </p:cNvSpPr>
          <p:nvPr>
            <p:ph type="ftr" sz="quarter" idx="11"/>
          </p:nvPr>
        </p:nvSpPr>
        <p:spPr/>
        <p:txBody>
          <a:bodyPr/>
          <a:lstStyle>
            <a:lvl1pPr>
              <a:defRPr/>
            </a:lvl1pPr>
          </a:lstStyle>
          <a:p>
            <a:pPr>
              <a:defRPr/>
            </a:pPr>
            <a:r>
              <a:rPr lang="en-US"/>
              <a:t>www.wellesley.edu/alum</a:t>
            </a:r>
          </a:p>
        </p:txBody>
      </p:sp>
      <p:sp>
        <p:nvSpPr>
          <p:cNvPr id="7" name="Slide Number Placeholder 4"/>
          <p:cNvSpPr>
            <a:spLocks noGrp="1"/>
          </p:cNvSpPr>
          <p:nvPr>
            <p:ph type="sldNum" sz="quarter" idx="12"/>
          </p:nvPr>
        </p:nvSpPr>
        <p:spPr/>
        <p:txBody>
          <a:bodyPr/>
          <a:lstStyle>
            <a:lvl1pPr>
              <a:defRPr/>
            </a:lvl1pPr>
          </a:lstStyle>
          <a:p>
            <a:pPr>
              <a:defRPr/>
            </a:pPr>
            <a:fld id="{67BD4808-EC78-46B8-948D-0955972073F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27EB141-B09D-4072-9331-EC333B19CBEF}" type="datetime1">
              <a:rPr lang="en-US"/>
              <a:pPr>
                <a:defRPr/>
              </a:pPr>
              <a:t>10/28/2011</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www.wellesley.edu/alum</a:t>
            </a:r>
          </a:p>
        </p:txBody>
      </p:sp>
      <p:sp>
        <p:nvSpPr>
          <p:cNvPr id="4" name="Slide Number Placeholder 5"/>
          <p:cNvSpPr>
            <a:spLocks noGrp="1"/>
          </p:cNvSpPr>
          <p:nvPr>
            <p:ph type="sldNum" sz="quarter" idx="12"/>
          </p:nvPr>
        </p:nvSpPr>
        <p:spPr/>
        <p:txBody>
          <a:bodyPr/>
          <a:lstStyle>
            <a:lvl1pPr>
              <a:defRPr/>
            </a:lvl1pPr>
          </a:lstStyle>
          <a:p>
            <a:pPr>
              <a:defRPr/>
            </a:pPr>
            <a:fld id="{50CDF85F-CEBB-4315-9AC3-24D29BD6042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23850" y="44450"/>
            <a:ext cx="8712200" cy="720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1979613" y="1268413"/>
            <a:ext cx="6913562" cy="4857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179388" y="6356350"/>
            <a:ext cx="1655762" cy="365125"/>
          </a:xfrm>
          <a:prstGeom prst="rect">
            <a:avLst/>
          </a:prstGeom>
        </p:spPr>
        <p:txBody>
          <a:bodyPr vert="horz" lIns="91440" tIns="45720" rIns="91440" bIns="45720" rtlCol="0" anchor="ctr"/>
          <a:lstStyle>
            <a:lvl1pPr algn="l" fontAlgn="auto">
              <a:spcBef>
                <a:spcPts val="0"/>
              </a:spcBef>
              <a:spcAft>
                <a:spcPts val="0"/>
              </a:spcAft>
              <a:defRPr sz="1000">
                <a:solidFill>
                  <a:schemeClr val="tx1">
                    <a:tint val="75000"/>
                  </a:schemeClr>
                </a:solidFill>
                <a:latin typeface="Arial" pitchFamily="34" charset="0"/>
                <a:cs typeface="Arial" pitchFamily="34" charset="0"/>
              </a:defRPr>
            </a:lvl1pPr>
          </a:lstStyle>
          <a:p>
            <a:pPr>
              <a:defRPr/>
            </a:pPr>
            <a:fld id="{F15BD15D-5F80-4136-98C1-E8C064F7BE9D}" type="datetime1">
              <a:rPr lang="en-US"/>
              <a:pPr>
                <a:defRPr/>
              </a:pPr>
              <a:t>10/28/2011</a:t>
            </a:fld>
            <a:endParaRPr lang="en-US"/>
          </a:p>
        </p:txBody>
      </p:sp>
      <p:sp>
        <p:nvSpPr>
          <p:cNvPr id="5" name="Footer Placeholder 4"/>
          <p:cNvSpPr>
            <a:spLocks noGrp="1"/>
          </p:cNvSpPr>
          <p:nvPr>
            <p:ph type="ftr" sz="quarter" idx="3"/>
          </p:nvPr>
        </p:nvSpPr>
        <p:spPr>
          <a:xfrm>
            <a:off x="1963738" y="6356350"/>
            <a:ext cx="2895600" cy="365125"/>
          </a:xfrm>
          <a:prstGeom prst="rect">
            <a:avLst/>
          </a:prstGeom>
        </p:spPr>
        <p:txBody>
          <a:bodyPr vert="horz" lIns="91440" tIns="45720" rIns="91440" bIns="45720" rtlCol="0" anchor="ctr"/>
          <a:lstStyle>
            <a:lvl1pPr algn="l" fontAlgn="auto">
              <a:spcBef>
                <a:spcPts val="0"/>
              </a:spcBef>
              <a:spcAft>
                <a:spcPts val="0"/>
              </a:spcAft>
              <a:defRPr sz="1000">
                <a:solidFill>
                  <a:schemeClr val="tx1">
                    <a:tint val="75000"/>
                  </a:schemeClr>
                </a:solidFill>
                <a:latin typeface="Arial" pitchFamily="34" charset="0"/>
                <a:cs typeface="Arial" pitchFamily="34" charset="0"/>
              </a:defRPr>
            </a:lvl1pPr>
          </a:lstStyle>
          <a:p>
            <a:pPr>
              <a:defRPr/>
            </a:pPr>
            <a:r>
              <a:rPr lang="en-US"/>
              <a:t>www.wellesley.edu/alum</a:t>
            </a:r>
          </a:p>
        </p:txBody>
      </p:sp>
      <p:sp>
        <p:nvSpPr>
          <p:cNvPr id="6" name="Slide Number Placeholder 5"/>
          <p:cNvSpPr>
            <a:spLocks noGrp="1"/>
          </p:cNvSpPr>
          <p:nvPr>
            <p:ph type="sldNum" sz="quarter" idx="4"/>
          </p:nvPr>
        </p:nvSpPr>
        <p:spPr>
          <a:xfrm>
            <a:off x="7596188" y="6356350"/>
            <a:ext cx="1296987" cy="365125"/>
          </a:xfrm>
          <a:prstGeom prst="rect">
            <a:avLst/>
          </a:prstGeom>
        </p:spPr>
        <p:txBody>
          <a:bodyPr vert="horz" lIns="91440" tIns="45720" rIns="91440" bIns="45720" rtlCol="0" anchor="ctr"/>
          <a:lstStyle>
            <a:lvl1pPr algn="r" fontAlgn="auto">
              <a:spcBef>
                <a:spcPts val="0"/>
              </a:spcBef>
              <a:spcAft>
                <a:spcPts val="0"/>
              </a:spcAft>
              <a:defRPr sz="1000">
                <a:solidFill>
                  <a:schemeClr val="tx1">
                    <a:tint val="75000"/>
                  </a:schemeClr>
                </a:solidFill>
                <a:latin typeface="Arial" pitchFamily="34" charset="0"/>
                <a:cs typeface="Arial" pitchFamily="34" charset="0"/>
              </a:defRPr>
            </a:lvl1pPr>
          </a:lstStyle>
          <a:p>
            <a:pPr>
              <a:defRPr/>
            </a:pPr>
            <a:fld id="{25ACFDE1-8D52-4265-B1DD-A3DE25F9873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55" r:id="rId7"/>
  </p:sldLayoutIdLst>
  <p:hf sldNum="0" hdr="0" dt="0"/>
  <p:txStyles>
    <p:titleStyle>
      <a:lvl1pPr algn="l" rtl="0" eaLnBrk="0" fontAlgn="base" hangingPunct="0">
        <a:spcBef>
          <a:spcPct val="0"/>
        </a:spcBef>
        <a:spcAft>
          <a:spcPct val="0"/>
        </a:spcAft>
        <a:defRPr sz="4400" kern="1200">
          <a:solidFill>
            <a:srgbClr val="C6D9F1"/>
          </a:solidFill>
          <a:latin typeface="Times" pitchFamily="18" charset="0"/>
          <a:ea typeface="+mj-ea"/>
          <a:cs typeface="+mj-cs"/>
        </a:defRPr>
      </a:lvl1pPr>
      <a:lvl2pPr algn="l" rtl="0" eaLnBrk="0" fontAlgn="base" hangingPunct="0">
        <a:spcBef>
          <a:spcPct val="0"/>
        </a:spcBef>
        <a:spcAft>
          <a:spcPct val="0"/>
        </a:spcAft>
        <a:defRPr sz="4400">
          <a:solidFill>
            <a:srgbClr val="C6D9F1"/>
          </a:solidFill>
          <a:latin typeface="Times"/>
        </a:defRPr>
      </a:lvl2pPr>
      <a:lvl3pPr algn="l" rtl="0" eaLnBrk="0" fontAlgn="base" hangingPunct="0">
        <a:spcBef>
          <a:spcPct val="0"/>
        </a:spcBef>
        <a:spcAft>
          <a:spcPct val="0"/>
        </a:spcAft>
        <a:defRPr sz="4400">
          <a:solidFill>
            <a:srgbClr val="C6D9F1"/>
          </a:solidFill>
          <a:latin typeface="Times"/>
        </a:defRPr>
      </a:lvl3pPr>
      <a:lvl4pPr algn="l" rtl="0" eaLnBrk="0" fontAlgn="base" hangingPunct="0">
        <a:spcBef>
          <a:spcPct val="0"/>
        </a:spcBef>
        <a:spcAft>
          <a:spcPct val="0"/>
        </a:spcAft>
        <a:defRPr sz="4400">
          <a:solidFill>
            <a:srgbClr val="C6D9F1"/>
          </a:solidFill>
          <a:latin typeface="Times"/>
        </a:defRPr>
      </a:lvl4pPr>
      <a:lvl5pPr algn="l" rtl="0" eaLnBrk="0" fontAlgn="base" hangingPunct="0">
        <a:spcBef>
          <a:spcPct val="0"/>
        </a:spcBef>
        <a:spcAft>
          <a:spcPct val="0"/>
        </a:spcAft>
        <a:defRPr sz="4400">
          <a:solidFill>
            <a:srgbClr val="C6D9F1"/>
          </a:solidFill>
          <a:latin typeface="Times"/>
        </a:defRPr>
      </a:lvl5pPr>
      <a:lvl6pPr marL="457200" algn="l" rtl="0" fontAlgn="base">
        <a:spcBef>
          <a:spcPct val="0"/>
        </a:spcBef>
        <a:spcAft>
          <a:spcPct val="0"/>
        </a:spcAft>
        <a:defRPr sz="4400">
          <a:solidFill>
            <a:srgbClr val="C6D9F1"/>
          </a:solidFill>
          <a:latin typeface="Times"/>
        </a:defRPr>
      </a:lvl6pPr>
      <a:lvl7pPr marL="914400" algn="l" rtl="0" fontAlgn="base">
        <a:spcBef>
          <a:spcPct val="0"/>
        </a:spcBef>
        <a:spcAft>
          <a:spcPct val="0"/>
        </a:spcAft>
        <a:defRPr sz="4400">
          <a:solidFill>
            <a:srgbClr val="C6D9F1"/>
          </a:solidFill>
          <a:latin typeface="Times"/>
        </a:defRPr>
      </a:lvl7pPr>
      <a:lvl8pPr marL="1371600" algn="l" rtl="0" fontAlgn="base">
        <a:spcBef>
          <a:spcPct val="0"/>
        </a:spcBef>
        <a:spcAft>
          <a:spcPct val="0"/>
        </a:spcAft>
        <a:defRPr sz="4400">
          <a:solidFill>
            <a:srgbClr val="C6D9F1"/>
          </a:solidFill>
          <a:latin typeface="Times"/>
        </a:defRPr>
      </a:lvl8pPr>
      <a:lvl9pPr marL="1828800" algn="l" rtl="0" fontAlgn="base">
        <a:spcBef>
          <a:spcPct val="0"/>
        </a:spcBef>
        <a:spcAft>
          <a:spcPct val="0"/>
        </a:spcAft>
        <a:defRPr sz="4400">
          <a:solidFill>
            <a:srgbClr val="C6D9F1"/>
          </a:solidFill>
          <a:latin typeface="Times"/>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Times" pitchFamily="18"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Times" pitchFamily="18" charset="0"/>
          <a:ea typeface="+mn-ea"/>
          <a:cs typeface="+mn-cs"/>
        </a:defRPr>
      </a:lvl2pPr>
      <a:lvl3pPr marL="1143000" indent="-228600" algn="l" rtl="0" eaLnBrk="0" fontAlgn="base" hangingPunct="0">
        <a:spcBef>
          <a:spcPct val="20000"/>
        </a:spcBef>
        <a:spcAft>
          <a:spcPct val="0"/>
        </a:spcAft>
        <a:buFont typeface="Times"/>
        <a:buChar char="–"/>
        <a:defRPr sz="2400" kern="1200">
          <a:solidFill>
            <a:schemeClr val="tx1"/>
          </a:solidFill>
          <a:latin typeface="Times" pitchFamily="18"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Times" pitchFamily="18"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Times"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ctrTitle"/>
          </p:nvPr>
        </p:nvSpPr>
        <p:spPr>
          <a:xfrm>
            <a:off x="0" y="1844675"/>
            <a:ext cx="8893175" cy="863600"/>
          </a:xfrm>
        </p:spPr>
        <p:txBody>
          <a:bodyPr/>
          <a:lstStyle/>
          <a:p>
            <a:pPr eaLnBrk="1" hangingPunct="1"/>
            <a:r>
              <a:rPr lang="en-US" sz="4000" smtClean="0">
                <a:latin typeface="Times"/>
              </a:rPr>
              <a:t>WORKSHOP for CLASS TREASURERS</a:t>
            </a:r>
          </a:p>
        </p:txBody>
      </p:sp>
      <p:sp>
        <p:nvSpPr>
          <p:cNvPr id="11266" name="Subtitle 2"/>
          <p:cNvSpPr>
            <a:spLocks noGrp="1"/>
          </p:cNvSpPr>
          <p:nvPr>
            <p:ph type="subTitle" idx="1"/>
          </p:nvPr>
        </p:nvSpPr>
        <p:spPr>
          <a:xfrm>
            <a:off x="684213" y="2636838"/>
            <a:ext cx="7775575" cy="982662"/>
          </a:xfrm>
        </p:spPr>
        <p:txBody>
          <a:bodyPr/>
          <a:lstStyle/>
          <a:p>
            <a:pPr eaLnBrk="1" hangingPunct="1">
              <a:lnSpc>
                <a:spcPct val="80000"/>
              </a:lnSpc>
            </a:pPr>
            <a:r>
              <a:rPr lang="en-US" sz="3000" dirty="0" smtClean="0">
                <a:solidFill>
                  <a:srgbClr val="C3D69B"/>
                </a:solidFill>
                <a:latin typeface="Times"/>
              </a:rPr>
              <a:t> October 2011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4"/>
          <p:cNvSpPr>
            <a:spLocks noGrp="1"/>
          </p:cNvSpPr>
          <p:nvPr>
            <p:ph type="title" idx="4294967295"/>
          </p:nvPr>
        </p:nvSpPr>
        <p:spPr/>
        <p:txBody>
          <a:bodyPr/>
          <a:lstStyle/>
          <a:p>
            <a:pPr eaLnBrk="1" hangingPunct="1"/>
            <a:r>
              <a:rPr lang="en-US" sz="3200" smtClean="0">
                <a:latin typeface="Times"/>
              </a:rPr>
              <a:t>Class Life Memberships (CLM)</a:t>
            </a:r>
          </a:p>
        </p:txBody>
      </p:sp>
      <p:sp>
        <p:nvSpPr>
          <p:cNvPr id="21506" name="Rectangle 5"/>
          <p:cNvSpPr>
            <a:spLocks noGrp="1"/>
          </p:cNvSpPr>
          <p:nvPr>
            <p:ph type="body" idx="4294967295"/>
          </p:nvPr>
        </p:nvSpPr>
        <p:spPr>
          <a:xfrm>
            <a:off x="1763713" y="1125538"/>
            <a:ext cx="7129462" cy="4857750"/>
          </a:xfrm>
        </p:spPr>
        <p:txBody>
          <a:bodyPr/>
          <a:lstStyle/>
          <a:p>
            <a:pPr marL="457200" indent="-457200" eaLnBrk="1" hangingPunct="1"/>
            <a:r>
              <a:rPr lang="en-US" sz="2800" dirty="0" smtClean="0">
                <a:latin typeface="Times"/>
              </a:rPr>
              <a:t>College endowment – strongly recommended</a:t>
            </a:r>
          </a:p>
          <a:p>
            <a:pPr marL="914400" lvl="1" indent="-457200" eaLnBrk="1" hangingPunct="1"/>
            <a:r>
              <a:rPr lang="en-US" sz="2200" dirty="0" smtClean="0">
                <a:latin typeface="Times"/>
              </a:rPr>
              <a:t>No fees</a:t>
            </a:r>
          </a:p>
          <a:p>
            <a:pPr marL="914400" lvl="1" indent="-457200" eaLnBrk="1" hangingPunct="1"/>
            <a:r>
              <a:rPr lang="en-US" sz="2200" dirty="0" smtClean="0">
                <a:latin typeface="Times"/>
              </a:rPr>
              <a:t>Outstanding professional management</a:t>
            </a:r>
          </a:p>
          <a:p>
            <a:pPr marL="914400" lvl="1" indent="-457200" eaLnBrk="1" hangingPunct="1"/>
            <a:r>
              <a:rPr lang="en-US" sz="2200" dirty="0" smtClean="0">
                <a:latin typeface="Times"/>
              </a:rPr>
              <a:t>Easy: treasurer forwards one check per year (along with names of the paid members) to the Alumnae Office for investment with the College</a:t>
            </a:r>
          </a:p>
          <a:p>
            <a:pPr marL="914400" lvl="1" indent="-457200" eaLnBrk="1" hangingPunct="1"/>
            <a:r>
              <a:rPr lang="en-US" sz="2200" dirty="0" smtClean="0">
                <a:latin typeface="Times"/>
              </a:rPr>
              <a:t>Check must arrive at the College by June 15th</a:t>
            </a:r>
          </a:p>
          <a:p>
            <a:pPr lvl="2" eaLnBrk="1" hangingPunct="1"/>
            <a:r>
              <a:rPr lang="en-US" sz="2000" dirty="0" smtClean="0">
                <a:latin typeface="Times"/>
              </a:rPr>
              <a:t>Alumnae Office will send out a reminder of the date for investing the CLM funds with the College</a:t>
            </a:r>
          </a:p>
          <a:p>
            <a:pPr marL="914400" lvl="1" indent="-457200" eaLnBrk="1" hangingPunct="1"/>
            <a:r>
              <a:rPr lang="en-US" sz="2200" dirty="0" smtClean="0">
                <a:latin typeface="Times"/>
              </a:rPr>
              <a:t>Class treasurer receives a check annually from WCAA for their share of the investment income</a:t>
            </a:r>
          </a:p>
          <a:p>
            <a:pPr lvl="2" eaLnBrk="1" hangingPunct="1"/>
            <a:r>
              <a:rPr lang="en-US" sz="2000" dirty="0" smtClean="0">
                <a:latin typeface="Times"/>
              </a:rPr>
              <a:t>Dividend per share is determined by Board of Trustees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Life Membership </a:t>
            </a:r>
            <a:endParaRPr lang="en-US" dirty="0"/>
          </a:p>
        </p:txBody>
      </p:sp>
      <p:sp>
        <p:nvSpPr>
          <p:cNvPr id="3" name="Content Placeholder 2"/>
          <p:cNvSpPr>
            <a:spLocks noGrp="1"/>
          </p:cNvSpPr>
          <p:nvPr>
            <p:ph idx="1"/>
          </p:nvPr>
        </p:nvSpPr>
        <p:spPr>
          <a:xfrm>
            <a:off x="1691680" y="980728"/>
            <a:ext cx="7272808" cy="5616624"/>
          </a:xfrm>
        </p:spPr>
        <p:txBody>
          <a:bodyPr/>
          <a:lstStyle/>
          <a:p>
            <a:pPr>
              <a:buNone/>
            </a:pPr>
            <a:endParaRPr lang="en-US" sz="1800" dirty="0" smtClean="0"/>
          </a:p>
          <a:p>
            <a:pPr>
              <a:buNone/>
            </a:pPr>
            <a:r>
              <a:rPr lang="en-US" sz="1800" dirty="0" smtClean="0"/>
              <a:t>      It is important to promote and collect Class Life Memberships (CLM) early on in order to get them invested to earn dividend income and build a treasury balance. Those dividend earnings in addition to annual dues </a:t>
            </a:r>
            <a:r>
              <a:rPr lang="en-US" sz="1800" smtClean="0"/>
              <a:t>collections will be used to </a:t>
            </a:r>
            <a:r>
              <a:rPr lang="en-US" sz="1800" dirty="0" smtClean="0"/>
              <a:t>pay current expenses such as mailings and to pay for reunion expense on behalf of classmates attending reunion (i.e. class meal, insignia). Since 1970 Class Life Memberships have been invested in the Wellesley College pooled endowment funds. The cost per endowment share has increased from an average of $125 in the 70’s to $157 in the 80’s to $314 in the 90’s and in 2011 a share costs $608. Our review of historical data shows that the classes that were successful in building strong endowment balances and thus strong annual dividend earnings were those that set Class Life Membership rates at approximately half of the endowment fund rate per share. Of course it was easier to buy shares before the explosion in share cost. The challenge is to set CLM rates that will be reasonable and acceptable to classmates and to maximize class participation as early as possible.  As a general guideline, we recommend setting CLM rates as close to half the endowment rate per share as possible and to set as a goal by 25</a:t>
            </a:r>
            <a:r>
              <a:rPr lang="en-US" sz="1800" baseline="30000" dirty="0" smtClean="0"/>
              <a:t>th</a:t>
            </a:r>
            <a:r>
              <a:rPr lang="en-US" sz="1800" dirty="0" smtClean="0"/>
              <a:t> reunion, a 50% class participation rate in CLM.</a:t>
            </a:r>
          </a:p>
          <a:p>
            <a:pPr>
              <a:buNone/>
            </a:pPr>
            <a:endParaRPr lang="en-US" sz="1800" dirty="0" smtClean="0"/>
          </a:p>
          <a:p>
            <a:pPr>
              <a:buNone/>
            </a:pPr>
            <a:endParaRPr lang="en-US" sz="1800" dirty="0"/>
          </a:p>
        </p:txBody>
      </p:sp>
      <p:sp>
        <p:nvSpPr>
          <p:cNvPr id="4" name="Footer Placeholder 3"/>
          <p:cNvSpPr>
            <a:spLocks noGrp="1"/>
          </p:cNvSpPr>
          <p:nvPr>
            <p:ph type="ftr" sz="quarter" idx="11"/>
          </p:nvPr>
        </p:nvSpPr>
        <p:spPr/>
        <p:txBody>
          <a:bodyPr/>
          <a:lstStyle/>
          <a:p>
            <a:pPr>
              <a:defRPr/>
            </a:pPr>
            <a:r>
              <a:rPr lang="en-US" smtClean="0"/>
              <a:t>www.wellesley.edu/alum</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idx="4294967295"/>
          </p:nvPr>
        </p:nvSpPr>
        <p:spPr/>
        <p:txBody>
          <a:bodyPr/>
          <a:lstStyle/>
          <a:p>
            <a:r>
              <a:rPr lang="en-US" sz="4000" smtClean="0">
                <a:latin typeface="Times"/>
              </a:rPr>
              <a:t>Collecting Dues</a:t>
            </a:r>
          </a:p>
        </p:txBody>
      </p:sp>
      <p:sp>
        <p:nvSpPr>
          <p:cNvPr id="43011" name="Rectangle 3"/>
          <p:cNvSpPr>
            <a:spLocks noGrp="1"/>
          </p:cNvSpPr>
          <p:nvPr>
            <p:ph type="body" idx="4294967295"/>
          </p:nvPr>
        </p:nvSpPr>
        <p:spPr/>
        <p:txBody>
          <a:bodyPr/>
          <a:lstStyle/>
          <a:p>
            <a:pPr eaLnBrk="1" hangingPunct="1">
              <a:lnSpc>
                <a:spcPct val="90000"/>
              </a:lnSpc>
            </a:pPr>
            <a:r>
              <a:rPr lang="en-US" sz="3600" smtClean="0">
                <a:latin typeface="Times"/>
              </a:rPr>
              <a:t>To get around “I don’t have a checking account,” suggest including PayPal or Google Checkout buttons on your website</a:t>
            </a:r>
          </a:p>
          <a:p>
            <a:pPr lvl="1" eaLnBrk="1" hangingPunct="1">
              <a:lnSpc>
                <a:spcPct val="90000"/>
              </a:lnSpc>
            </a:pPr>
            <a:r>
              <a:rPr lang="en-US" sz="3200" smtClean="0">
                <a:latin typeface="Times"/>
              </a:rPr>
              <a:t>One for annual dues </a:t>
            </a:r>
          </a:p>
          <a:p>
            <a:pPr lvl="1" eaLnBrk="1" hangingPunct="1">
              <a:lnSpc>
                <a:spcPct val="90000"/>
              </a:lnSpc>
            </a:pPr>
            <a:r>
              <a:rPr lang="en-US" sz="3200" smtClean="0">
                <a:latin typeface="Times"/>
              </a:rPr>
              <a:t>One for CLM</a:t>
            </a:r>
          </a:p>
          <a:p>
            <a:pPr lvl="1" eaLnBrk="1" hangingPunct="1">
              <a:lnSpc>
                <a:spcPct val="90000"/>
              </a:lnSpc>
            </a:pPr>
            <a:r>
              <a:rPr lang="en-US" sz="3200" smtClean="0">
                <a:latin typeface="Times"/>
              </a:rPr>
              <a:t>Link to them in your email solicitations for dues</a:t>
            </a:r>
          </a:p>
          <a:p>
            <a:pPr>
              <a:lnSpc>
                <a:spcPct val="90000"/>
              </a:lnSpc>
            </a:pPr>
            <a:endParaRPr lang="en-US" smtClean="0">
              <a:latin typeface="Time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idx="4294967295"/>
          </p:nvPr>
        </p:nvSpPr>
        <p:spPr/>
        <p:txBody>
          <a:bodyPr/>
          <a:lstStyle/>
          <a:p>
            <a:pPr eaLnBrk="1" hangingPunct="1"/>
            <a:r>
              <a:rPr lang="en-US" sz="4000" smtClean="0">
                <a:latin typeface="Times"/>
              </a:rPr>
              <a:t>Fees From Events</a:t>
            </a:r>
          </a:p>
        </p:txBody>
      </p:sp>
      <p:sp>
        <p:nvSpPr>
          <p:cNvPr id="22530" name="Rectangle 3"/>
          <p:cNvSpPr>
            <a:spLocks noGrp="1" noChangeArrowheads="1"/>
          </p:cNvSpPr>
          <p:nvPr>
            <p:ph type="body" idx="4294967295"/>
          </p:nvPr>
        </p:nvSpPr>
        <p:spPr/>
        <p:txBody>
          <a:bodyPr/>
          <a:lstStyle/>
          <a:p>
            <a:pPr marL="457200" indent="-457200" eaLnBrk="1" hangingPunct="1"/>
            <a:r>
              <a:rPr lang="en-US" smtClean="0">
                <a:latin typeface="Times"/>
              </a:rPr>
              <a:t>All income from class events are deposited in class bank account</a:t>
            </a:r>
          </a:p>
          <a:p>
            <a:pPr marL="457200" indent="-457200" eaLnBrk="1" hangingPunct="1"/>
            <a:r>
              <a:rPr lang="en-US" smtClean="0">
                <a:latin typeface="Times"/>
              </a:rPr>
              <a:t>All expenses are paid from this account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idx="4294967295"/>
          </p:nvPr>
        </p:nvSpPr>
        <p:spPr/>
        <p:txBody>
          <a:bodyPr/>
          <a:lstStyle/>
          <a:p>
            <a:pPr eaLnBrk="1" hangingPunct="1"/>
            <a:r>
              <a:rPr lang="en-US" smtClean="0">
                <a:latin typeface="Times"/>
              </a:rPr>
              <a:t>Donations</a:t>
            </a:r>
          </a:p>
        </p:txBody>
      </p:sp>
      <p:sp>
        <p:nvSpPr>
          <p:cNvPr id="23554" name="Rectangle 3"/>
          <p:cNvSpPr>
            <a:spLocks noGrp="1" noChangeArrowheads="1"/>
          </p:cNvSpPr>
          <p:nvPr>
            <p:ph type="body" idx="4294967295"/>
          </p:nvPr>
        </p:nvSpPr>
        <p:spPr/>
        <p:txBody>
          <a:bodyPr/>
          <a:lstStyle/>
          <a:p>
            <a:pPr marL="457200" indent="-457200" eaLnBrk="1" hangingPunct="1"/>
            <a:r>
              <a:rPr lang="en-US" smtClean="0">
                <a:latin typeface="Times"/>
              </a:rPr>
              <a:t>Track as any other income</a:t>
            </a:r>
          </a:p>
          <a:p>
            <a:pPr marL="457200" indent="-457200" eaLnBrk="1" hangingPunct="1"/>
            <a:r>
              <a:rPr lang="en-US" smtClean="0">
                <a:latin typeface="Times"/>
              </a:rPr>
              <a:t>Deposit into existing bank account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4"/>
          <p:cNvSpPr>
            <a:spLocks noGrp="1" noChangeArrowheads="1"/>
          </p:cNvSpPr>
          <p:nvPr>
            <p:ph type="title" idx="4294967295"/>
          </p:nvPr>
        </p:nvSpPr>
        <p:spPr/>
        <p:txBody>
          <a:bodyPr/>
          <a:lstStyle/>
          <a:p>
            <a:pPr eaLnBrk="1" hangingPunct="1"/>
            <a:r>
              <a:rPr lang="en-US" smtClean="0">
                <a:latin typeface="Times"/>
              </a:rPr>
              <a:t>Sales Items </a:t>
            </a:r>
          </a:p>
        </p:txBody>
      </p:sp>
      <p:sp>
        <p:nvSpPr>
          <p:cNvPr id="24578" name="Rectangle 5"/>
          <p:cNvSpPr>
            <a:spLocks noGrp="1" noChangeArrowheads="1"/>
          </p:cNvSpPr>
          <p:nvPr>
            <p:ph type="body" idx="4294967295"/>
          </p:nvPr>
        </p:nvSpPr>
        <p:spPr/>
        <p:txBody>
          <a:bodyPr/>
          <a:lstStyle/>
          <a:p>
            <a:pPr marL="457200" indent="-457200" eaLnBrk="1" hangingPunct="1"/>
            <a:r>
              <a:rPr lang="en-US" smtClean="0">
                <a:latin typeface="Times"/>
              </a:rPr>
              <a:t>Some classes may have revenue from a sales item to support treasury activity</a:t>
            </a:r>
          </a:p>
          <a:p>
            <a:pPr marL="457200" indent="-457200" eaLnBrk="1" hangingPunct="1"/>
            <a:r>
              <a:rPr lang="en-US" smtClean="0">
                <a:latin typeface="Times"/>
              </a:rPr>
              <a:t>Was more popular in years past</a:t>
            </a:r>
          </a:p>
          <a:p>
            <a:pPr marL="914400" lvl="1" indent="-457200" eaLnBrk="1" hangingPunct="1"/>
            <a:r>
              <a:rPr lang="en-US" smtClean="0">
                <a:latin typeface="Times"/>
              </a:rPr>
              <a:t>Be sure to think this through before building  inventory…</a:t>
            </a:r>
          </a:p>
          <a:p>
            <a:pPr marL="914400" lvl="1" indent="-457200" eaLnBrk="1" hangingPunct="1"/>
            <a:r>
              <a:rPr lang="en-US" smtClean="0">
                <a:latin typeface="Times"/>
              </a:rPr>
              <a:t>Consider using www.cafepress.com if interested in doing this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title" idx="4294967295"/>
          </p:nvPr>
        </p:nvSpPr>
        <p:spPr/>
        <p:txBody>
          <a:bodyPr/>
          <a:lstStyle/>
          <a:p>
            <a:pPr eaLnBrk="1" hangingPunct="1"/>
            <a:r>
              <a:rPr lang="en-US" sz="3600" smtClean="0">
                <a:latin typeface="Times"/>
              </a:rPr>
              <a:t>My class has no money!</a:t>
            </a:r>
          </a:p>
        </p:txBody>
      </p:sp>
      <p:sp>
        <p:nvSpPr>
          <p:cNvPr id="25602" name="Rectangle 8"/>
          <p:cNvSpPr>
            <a:spLocks noGrp="1" noChangeArrowheads="1"/>
          </p:cNvSpPr>
          <p:nvPr>
            <p:ph type="body" idx="4294967295"/>
          </p:nvPr>
        </p:nvSpPr>
        <p:spPr/>
        <p:txBody>
          <a:bodyPr/>
          <a:lstStyle/>
          <a:p>
            <a:pPr marL="457200" indent="-457200" eaLnBrk="1" hangingPunct="1">
              <a:lnSpc>
                <a:spcPct val="90000"/>
              </a:lnSpc>
            </a:pPr>
            <a:r>
              <a:rPr lang="en-US" sz="2500" dirty="0" smtClean="0">
                <a:latin typeface="Times"/>
              </a:rPr>
              <a:t>Only classes with little or no money should be classes &lt; 5 years out (i.e., no reunion yet)</a:t>
            </a:r>
          </a:p>
          <a:p>
            <a:pPr marL="457200" indent="-457200" eaLnBrk="1" hangingPunct="1">
              <a:lnSpc>
                <a:spcPct val="90000"/>
              </a:lnSpc>
            </a:pPr>
            <a:r>
              <a:rPr lang="en-US" sz="2400" dirty="0" smtClean="0">
                <a:latin typeface="Times"/>
              </a:rPr>
              <a:t>In your first year after graduation, WCAA will pay for one hard copy mailing for your class, provided:</a:t>
            </a:r>
          </a:p>
          <a:p>
            <a:pPr marL="914400" lvl="1" indent="-457200" eaLnBrk="1" hangingPunct="1">
              <a:lnSpc>
                <a:spcPct val="90000"/>
              </a:lnSpc>
            </a:pPr>
            <a:r>
              <a:rPr lang="en-US" sz="2000" dirty="0" smtClean="0">
                <a:latin typeface="Times"/>
              </a:rPr>
              <a:t>Class first builds a website and discussion group</a:t>
            </a:r>
          </a:p>
          <a:p>
            <a:pPr marL="914400" lvl="1" indent="-457200" eaLnBrk="1" hangingPunct="1">
              <a:lnSpc>
                <a:spcPct val="90000"/>
              </a:lnSpc>
            </a:pPr>
            <a:r>
              <a:rPr lang="en-US" sz="2000" dirty="0" smtClean="0">
                <a:latin typeface="Times"/>
              </a:rPr>
              <a:t>Mailing includes: news solicitation, dues solicitation, schedule for 2 mini reunions, link to website and discussion, contact info for class officers, directions to update contact info with the College</a:t>
            </a:r>
          </a:p>
          <a:p>
            <a:pPr marL="457200" indent="-457200" eaLnBrk="1" hangingPunct="1">
              <a:lnSpc>
                <a:spcPct val="90000"/>
              </a:lnSpc>
            </a:pPr>
            <a:r>
              <a:rPr lang="en-US" sz="2400" dirty="0" smtClean="0">
                <a:latin typeface="Times"/>
              </a:rPr>
              <a:t>Contact Mary Casey for details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idx="4294967295"/>
          </p:nvPr>
        </p:nvSpPr>
        <p:spPr/>
        <p:txBody>
          <a:bodyPr/>
          <a:lstStyle/>
          <a:p>
            <a:pPr eaLnBrk="1" hangingPunct="1"/>
            <a:r>
              <a:rPr lang="en-US" sz="3600" smtClean="0">
                <a:latin typeface="Times"/>
              </a:rPr>
              <a:t>My class has no money!</a:t>
            </a:r>
          </a:p>
        </p:txBody>
      </p:sp>
      <p:sp>
        <p:nvSpPr>
          <p:cNvPr id="26626" name="Rectangle 3"/>
          <p:cNvSpPr>
            <a:spLocks noGrp="1" noChangeArrowheads="1"/>
          </p:cNvSpPr>
          <p:nvPr>
            <p:ph type="body" idx="4294967295"/>
          </p:nvPr>
        </p:nvSpPr>
        <p:spPr/>
        <p:txBody>
          <a:bodyPr/>
          <a:lstStyle/>
          <a:p>
            <a:pPr marL="457200" indent="-457200" eaLnBrk="1" hangingPunct="1"/>
            <a:r>
              <a:rPr lang="en-US" smtClean="0">
                <a:latin typeface="Times"/>
              </a:rPr>
              <a:t>Rarely happens, unless class overspent on reunion (i.e., didn’t charge enough for reunion meals, etc.) </a:t>
            </a:r>
          </a:p>
          <a:p>
            <a:pPr marL="457200" indent="-457200" eaLnBrk="1" hangingPunct="1"/>
            <a:r>
              <a:rPr lang="en-US" smtClean="0">
                <a:latin typeface="Times"/>
              </a:rPr>
              <a:t>Class should consider:</a:t>
            </a:r>
          </a:p>
          <a:p>
            <a:pPr marL="914400" lvl="1" indent="-457200" eaLnBrk="1" hangingPunct="1"/>
            <a:r>
              <a:rPr lang="en-US" smtClean="0">
                <a:latin typeface="Times"/>
              </a:rPr>
              <a:t>Raising dues and CLM fees</a:t>
            </a:r>
          </a:p>
          <a:p>
            <a:pPr marL="914400" lvl="1" indent="-457200" eaLnBrk="1" hangingPunct="1"/>
            <a:r>
              <a:rPr lang="en-US" smtClean="0">
                <a:latin typeface="Times"/>
              </a:rPr>
              <a:t>Special solicitation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4"/>
          <p:cNvSpPr>
            <a:spLocks noGrp="1" noChangeArrowheads="1"/>
          </p:cNvSpPr>
          <p:nvPr>
            <p:ph type="title" idx="4294967295"/>
          </p:nvPr>
        </p:nvSpPr>
        <p:spPr/>
        <p:txBody>
          <a:bodyPr/>
          <a:lstStyle/>
          <a:p>
            <a:pPr eaLnBrk="1" hangingPunct="1"/>
            <a:r>
              <a:rPr lang="en-US" sz="4000" smtClean="0">
                <a:latin typeface="Times"/>
              </a:rPr>
              <a:t>What are funds used for? </a:t>
            </a:r>
          </a:p>
        </p:txBody>
      </p:sp>
      <p:sp>
        <p:nvSpPr>
          <p:cNvPr id="27650" name="Rectangle 5"/>
          <p:cNvSpPr>
            <a:spLocks noGrp="1" noChangeArrowheads="1"/>
          </p:cNvSpPr>
          <p:nvPr>
            <p:ph type="body" idx="4294967295"/>
          </p:nvPr>
        </p:nvSpPr>
        <p:spPr/>
        <p:txBody>
          <a:bodyPr/>
          <a:lstStyle/>
          <a:p>
            <a:pPr marL="457200" indent="-457200" eaLnBrk="1" hangingPunct="1">
              <a:lnSpc>
                <a:spcPct val="90000"/>
              </a:lnSpc>
            </a:pPr>
            <a:r>
              <a:rPr lang="en-US" sz="2400" smtClean="0">
                <a:latin typeface="Times"/>
              </a:rPr>
              <a:t>Class communications: newsletters, birthday cards, etc.  </a:t>
            </a:r>
          </a:p>
          <a:p>
            <a:pPr marL="457200" indent="-457200" eaLnBrk="1" hangingPunct="1">
              <a:lnSpc>
                <a:spcPct val="90000"/>
              </a:lnSpc>
            </a:pPr>
            <a:r>
              <a:rPr lang="en-US" sz="2400" smtClean="0">
                <a:latin typeface="Times"/>
              </a:rPr>
              <a:t>Travel expenses for class officers to ALC  </a:t>
            </a:r>
          </a:p>
          <a:p>
            <a:pPr marL="457200" indent="-457200" eaLnBrk="1" hangingPunct="1">
              <a:lnSpc>
                <a:spcPct val="90000"/>
              </a:lnSpc>
            </a:pPr>
            <a:r>
              <a:rPr lang="en-US" sz="2400" smtClean="0">
                <a:latin typeface="Times"/>
              </a:rPr>
              <a:t>Reunion challenge:</a:t>
            </a:r>
          </a:p>
          <a:p>
            <a:pPr lvl="1" eaLnBrk="1" hangingPunct="1">
              <a:lnSpc>
                <a:spcPct val="90000"/>
              </a:lnSpc>
            </a:pPr>
            <a:r>
              <a:rPr lang="en-US" sz="2000" smtClean="0">
                <a:latin typeface="Times"/>
              </a:rPr>
              <a:t>Many classmates will expect reunions to “improve” in future years, but</a:t>
            </a:r>
          </a:p>
          <a:p>
            <a:pPr lvl="1" eaLnBrk="1" hangingPunct="1">
              <a:lnSpc>
                <a:spcPct val="90000"/>
              </a:lnSpc>
            </a:pPr>
            <a:r>
              <a:rPr lang="en-US" sz="2000" smtClean="0">
                <a:latin typeface="Times"/>
              </a:rPr>
              <a:t>Most classmates will not want to spend more for reunion</a:t>
            </a:r>
          </a:p>
          <a:p>
            <a:pPr lvl="1" eaLnBrk="1" hangingPunct="1">
              <a:lnSpc>
                <a:spcPct val="90000"/>
              </a:lnSpc>
            </a:pPr>
            <a:r>
              <a:rPr lang="en-US" sz="2000" smtClean="0">
                <a:latin typeface="Times"/>
              </a:rPr>
              <a:t>Result: if possible class will try to subsidize parts of reunion (e.g., insignia, party, record book, meals, financial aid, dorm decorations, liquor, etc.) </a:t>
            </a:r>
          </a:p>
          <a:p>
            <a:pPr lvl="2" eaLnBrk="1" hangingPunct="1">
              <a:lnSpc>
                <a:spcPct val="90000"/>
              </a:lnSpc>
            </a:pPr>
            <a:r>
              <a:rPr lang="en-US" sz="1800" smtClean="0">
                <a:latin typeface="Times"/>
              </a:rPr>
              <a:t>If your class wants to do this, need to build up the treasury</a:t>
            </a:r>
          </a:p>
          <a:p>
            <a:pPr marL="457200" indent="-457200" eaLnBrk="1" hangingPunct="1">
              <a:lnSpc>
                <a:spcPct val="90000"/>
              </a:lnSpc>
            </a:pPr>
            <a:r>
              <a:rPr lang="en-US" sz="2400" smtClean="0">
                <a:latin typeface="Times"/>
              </a:rPr>
              <a:t>Other expenses approved by the executive board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p:cNvSpPr>
          <p:nvPr>
            <p:ph type="title" idx="4294967295"/>
          </p:nvPr>
        </p:nvSpPr>
        <p:spPr/>
        <p:txBody>
          <a:bodyPr/>
          <a:lstStyle/>
          <a:p>
            <a:pPr eaLnBrk="1" hangingPunct="1"/>
            <a:r>
              <a:rPr lang="en-US" smtClean="0">
                <a:latin typeface="Times"/>
              </a:rPr>
              <a:t>Recordkeeping</a:t>
            </a:r>
          </a:p>
        </p:txBody>
      </p:sp>
      <p:sp>
        <p:nvSpPr>
          <p:cNvPr id="28674" name="Rectangle 12"/>
          <p:cNvSpPr>
            <a:spLocks noGrp="1"/>
          </p:cNvSpPr>
          <p:nvPr>
            <p:ph type="body" idx="4294967295"/>
          </p:nvPr>
        </p:nvSpPr>
        <p:spPr>
          <a:xfrm>
            <a:off x="1692275" y="1052513"/>
            <a:ext cx="7308850" cy="4857750"/>
          </a:xfrm>
        </p:spPr>
        <p:txBody>
          <a:bodyPr/>
          <a:lstStyle/>
          <a:p>
            <a:pPr marL="457200" indent="-457200" eaLnBrk="1" hangingPunct="1"/>
            <a:r>
              <a:rPr lang="en-US" sz="2200" dirty="0" smtClean="0">
                <a:latin typeface="Times"/>
              </a:rPr>
              <a:t>Treasurer must keep accurate records of all treasury matters during her term</a:t>
            </a:r>
          </a:p>
          <a:p>
            <a:pPr marL="914400" lvl="1" indent="-457200" eaLnBrk="1" hangingPunct="1"/>
            <a:r>
              <a:rPr lang="en-US" sz="2000" dirty="0" smtClean="0">
                <a:latin typeface="Times"/>
              </a:rPr>
              <a:t>Records should be preserved for 10 years </a:t>
            </a:r>
          </a:p>
          <a:p>
            <a:pPr marL="457200" indent="-457200" eaLnBrk="1" hangingPunct="1"/>
            <a:r>
              <a:rPr lang="en-US" sz="2200" dirty="0" smtClean="0">
                <a:latin typeface="Times"/>
              </a:rPr>
              <a:t>At the close of each fiscal year (</a:t>
            </a:r>
            <a:r>
              <a:rPr lang="en-US" sz="2200" u="sng" dirty="0" smtClean="0">
                <a:latin typeface="Times"/>
              </a:rPr>
              <a:t>June 30th</a:t>
            </a:r>
            <a:r>
              <a:rPr lang="en-US" sz="2200" dirty="0" smtClean="0">
                <a:latin typeface="Times"/>
              </a:rPr>
              <a:t>), treasurer must file a financial report with WCAA</a:t>
            </a:r>
          </a:p>
          <a:p>
            <a:pPr marL="914400" lvl="1" indent="-457200" eaLnBrk="1" hangingPunct="1">
              <a:spcBef>
                <a:spcPts val="1000"/>
              </a:spcBef>
            </a:pPr>
            <a:r>
              <a:rPr lang="en-US" sz="2000" dirty="0" smtClean="0">
                <a:latin typeface="Times"/>
              </a:rPr>
              <a:t>Use “cash” accounting, not “accrual” accounting</a:t>
            </a:r>
          </a:p>
          <a:p>
            <a:pPr marL="914400" lvl="1" indent="-457200" eaLnBrk="1" hangingPunct="1">
              <a:spcBef>
                <a:spcPts val="1000"/>
              </a:spcBef>
            </a:pPr>
            <a:r>
              <a:rPr lang="en-US" sz="2000" dirty="0" smtClean="0">
                <a:latin typeface="Times"/>
              </a:rPr>
              <a:t>Form is online; due by August 15</a:t>
            </a:r>
            <a:r>
              <a:rPr lang="en-US" sz="2000" baseline="30000" dirty="0" smtClean="0">
                <a:latin typeface="Times"/>
              </a:rPr>
              <a:t>th</a:t>
            </a:r>
            <a:r>
              <a:rPr lang="en-US" sz="2000" dirty="0" smtClean="0">
                <a:latin typeface="Times"/>
              </a:rPr>
              <a:t>, reflecting all transactions from previous fiscal year (July 1- June 30)    </a:t>
            </a:r>
          </a:p>
          <a:p>
            <a:pPr marL="457200" indent="-457200" eaLnBrk="1" hangingPunct="1"/>
            <a:r>
              <a:rPr lang="en-US" sz="2200" dirty="0" smtClean="0">
                <a:latin typeface="Times"/>
              </a:rPr>
              <a:t>IRS requirement: All classes must file directly with the IRS using Form 990EZ and Schedule.</a:t>
            </a:r>
          </a:p>
          <a:p>
            <a:pPr marL="914400" lvl="1" indent="-457200" eaLnBrk="1" hangingPunct="1">
              <a:spcBef>
                <a:spcPts val="1000"/>
              </a:spcBef>
            </a:pPr>
            <a:r>
              <a:rPr lang="en-US" sz="2000" dirty="0" smtClean="0">
                <a:latin typeface="Times"/>
              </a:rPr>
              <a:t>Recommend do at the same time as annual report</a:t>
            </a:r>
          </a:p>
          <a:p>
            <a:pPr marL="914400" lvl="1" indent="-457200" eaLnBrk="1" hangingPunct="1">
              <a:spcBef>
                <a:spcPts val="1000"/>
              </a:spcBef>
            </a:pPr>
            <a:r>
              <a:rPr lang="en-US" sz="2000" dirty="0" smtClean="0">
                <a:latin typeface="Times"/>
              </a:rPr>
              <a:t>Due November 15th</a:t>
            </a:r>
          </a:p>
          <a:p>
            <a:pPr marL="914400" lvl="1" indent="-457200" eaLnBrk="1" hangingPunct="1">
              <a:spcBef>
                <a:spcPts val="1000"/>
              </a:spcBef>
            </a:pPr>
            <a:r>
              <a:rPr lang="en-US" sz="2000" dirty="0" smtClean="0">
                <a:latin typeface="Times"/>
              </a:rPr>
              <a:t>Send </a:t>
            </a:r>
            <a:r>
              <a:rPr lang="en-US" sz="2000" u="sng" dirty="0" smtClean="0">
                <a:latin typeface="Times"/>
              </a:rPr>
              <a:t>original</a:t>
            </a:r>
            <a:r>
              <a:rPr lang="en-US" sz="2000" dirty="0" smtClean="0">
                <a:latin typeface="Times"/>
              </a:rPr>
              <a:t> to IRS and a </a:t>
            </a:r>
            <a:r>
              <a:rPr lang="en-US" sz="2000" u="sng" dirty="0" smtClean="0">
                <a:latin typeface="Times"/>
              </a:rPr>
              <a:t>copy</a:t>
            </a:r>
            <a:r>
              <a:rPr lang="en-US" sz="2000" dirty="0" smtClean="0">
                <a:latin typeface="Times"/>
              </a:rPr>
              <a:t> to the Alumnae Office</a:t>
            </a:r>
          </a:p>
          <a:p>
            <a:pPr marL="914400" lvl="1" indent="-457200" eaLnBrk="1" hangingPunct="1">
              <a:spcBef>
                <a:spcPts val="1000"/>
              </a:spcBef>
            </a:pPr>
            <a:r>
              <a:rPr lang="en-US" sz="2000" dirty="0" smtClean="0">
                <a:latin typeface="Times"/>
              </a:rPr>
              <a:t>Fines by IRS for failure to file or late filing</a:t>
            </a:r>
          </a:p>
          <a:p>
            <a:pPr marL="457200" indent="-457200" eaLnBrk="1" hangingPunct="1"/>
            <a:endParaRPr lang="en-US" sz="2900" dirty="0" smtClean="0">
              <a:latin typeface="Time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ChangeArrowheads="1"/>
          </p:cNvSpPr>
          <p:nvPr>
            <p:ph type="title" idx="4294967295"/>
          </p:nvPr>
        </p:nvSpPr>
        <p:spPr/>
        <p:txBody>
          <a:bodyPr/>
          <a:lstStyle/>
          <a:p>
            <a:pPr eaLnBrk="1" hangingPunct="1"/>
            <a:r>
              <a:rPr lang="en-US" smtClean="0">
                <a:latin typeface="Times"/>
              </a:rPr>
              <a:t>Agenda</a:t>
            </a:r>
          </a:p>
        </p:txBody>
      </p:sp>
      <p:sp>
        <p:nvSpPr>
          <p:cNvPr id="12290" name="Rectangle 3"/>
          <p:cNvSpPr>
            <a:spLocks noGrp="1" noChangeArrowheads="1"/>
          </p:cNvSpPr>
          <p:nvPr>
            <p:ph type="body" idx="4294967295"/>
          </p:nvPr>
        </p:nvSpPr>
        <p:spPr/>
        <p:txBody>
          <a:bodyPr/>
          <a:lstStyle/>
          <a:p>
            <a:pPr marL="457200" indent="-457200" eaLnBrk="1" hangingPunct="1"/>
            <a:r>
              <a:rPr lang="en-US" smtClean="0">
                <a:latin typeface="Times"/>
              </a:rPr>
              <a:t>Getting Started</a:t>
            </a:r>
          </a:p>
          <a:p>
            <a:pPr marL="457200" indent="-457200" eaLnBrk="1" hangingPunct="1"/>
            <a:r>
              <a:rPr lang="en-US" smtClean="0">
                <a:latin typeface="Times"/>
              </a:rPr>
              <a:t>Revenues Sources </a:t>
            </a:r>
          </a:p>
          <a:p>
            <a:pPr marL="457200" indent="-457200" eaLnBrk="1" hangingPunct="1"/>
            <a:r>
              <a:rPr lang="en-US" smtClean="0">
                <a:latin typeface="Times"/>
              </a:rPr>
              <a:t>Poverty</a:t>
            </a:r>
          </a:p>
          <a:p>
            <a:pPr marL="457200" indent="-457200" eaLnBrk="1" hangingPunct="1"/>
            <a:r>
              <a:rPr lang="en-US" smtClean="0">
                <a:latin typeface="Times"/>
              </a:rPr>
              <a:t>Recordkeeping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5"/>
          <p:cNvSpPr>
            <a:spLocks noGrp="1"/>
          </p:cNvSpPr>
          <p:nvPr>
            <p:ph type="title" idx="4294967295"/>
          </p:nvPr>
        </p:nvSpPr>
        <p:spPr/>
        <p:txBody>
          <a:bodyPr/>
          <a:lstStyle/>
          <a:p>
            <a:pPr eaLnBrk="1" hangingPunct="1"/>
            <a:r>
              <a:rPr lang="en-US" smtClean="0">
                <a:latin typeface="Times"/>
              </a:rPr>
              <a:t>Recordkeeping</a:t>
            </a:r>
          </a:p>
        </p:txBody>
      </p:sp>
      <p:sp>
        <p:nvSpPr>
          <p:cNvPr id="29698" name="Rectangle 6"/>
          <p:cNvSpPr>
            <a:spLocks noGrp="1"/>
          </p:cNvSpPr>
          <p:nvPr>
            <p:ph type="body" idx="4294967295"/>
          </p:nvPr>
        </p:nvSpPr>
        <p:spPr/>
        <p:txBody>
          <a:bodyPr/>
          <a:lstStyle/>
          <a:p>
            <a:pPr marL="457200" indent="-457200" eaLnBrk="1" hangingPunct="1"/>
            <a:r>
              <a:rPr lang="en-US" sz="2800" smtClean="0">
                <a:latin typeface="Times"/>
              </a:rPr>
              <a:t>Exception: reunion year</a:t>
            </a:r>
          </a:p>
          <a:p>
            <a:pPr marL="914400" lvl="1" indent="-457200" eaLnBrk="1" hangingPunct="1"/>
            <a:r>
              <a:rPr lang="en-US" sz="2400" smtClean="0">
                <a:latin typeface="Times"/>
              </a:rPr>
              <a:t>File 990EZ, schedule A and financial report for WCAA by August 15</a:t>
            </a:r>
            <a:r>
              <a:rPr lang="en-US" sz="2400" baseline="30000" smtClean="0">
                <a:latin typeface="Times"/>
              </a:rPr>
              <a:t>th</a:t>
            </a:r>
            <a:r>
              <a:rPr lang="en-US" sz="2400" smtClean="0">
                <a:latin typeface="Times"/>
              </a:rPr>
              <a:t> (for all transactions through June 30</a:t>
            </a:r>
            <a:r>
              <a:rPr lang="en-US" sz="2400" baseline="30000" smtClean="0">
                <a:latin typeface="Times"/>
              </a:rPr>
              <a:t>th</a:t>
            </a:r>
            <a:r>
              <a:rPr lang="en-US" sz="2400" smtClean="0">
                <a:latin typeface="Times"/>
              </a:rPr>
              <a:t>)</a:t>
            </a:r>
          </a:p>
          <a:p>
            <a:pPr marL="914400" lvl="1" indent="-457200" eaLnBrk="1" hangingPunct="1"/>
            <a:r>
              <a:rPr lang="en-US" sz="2400" smtClean="0">
                <a:latin typeface="Times"/>
              </a:rPr>
              <a:t>Treasurer is responsible for paying all bills until September 1, so she can close out the books after reunion</a:t>
            </a:r>
          </a:p>
          <a:p>
            <a:pPr lvl="2" eaLnBrk="1" hangingPunct="1"/>
            <a:r>
              <a:rPr lang="en-US" sz="2000" smtClean="0">
                <a:latin typeface="Times"/>
              </a:rPr>
              <a:t>Should cover all reunion bills</a:t>
            </a:r>
          </a:p>
          <a:p>
            <a:pPr marL="914400" lvl="1" indent="-457200" eaLnBrk="1" hangingPunct="1"/>
            <a:r>
              <a:rPr lang="en-US" sz="2400" smtClean="0">
                <a:latin typeface="Times"/>
              </a:rPr>
              <a:t>Train successor and transition remaining funds prior to ALC</a:t>
            </a:r>
          </a:p>
          <a:p>
            <a:pPr marL="457200" indent="-457200" eaLnBrk="1" hangingPunct="1"/>
            <a:r>
              <a:rPr lang="en-US" sz="2800" smtClean="0">
                <a:latin typeface="Times"/>
              </a:rPr>
              <a:t>Treasurer should have the books audited by a classmate</a:t>
            </a:r>
          </a:p>
          <a:p>
            <a:pPr marL="914400" lvl="1" indent="-457200" eaLnBrk="1" hangingPunct="1">
              <a:buFont typeface="Arial" charset="0"/>
              <a:buNone/>
            </a:pPr>
            <a:endParaRPr lang="en-US" smtClean="0">
              <a:latin typeface="Times"/>
            </a:endParaRPr>
          </a:p>
          <a:p>
            <a:pPr marL="457200" indent="-457200" eaLnBrk="1" hangingPunct="1"/>
            <a:endParaRPr lang="en-US" smtClean="0">
              <a:latin typeface="Times"/>
            </a:endParaRPr>
          </a:p>
          <a:p>
            <a:pPr marL="457200" indent="-457200" eaLnBrk="1" hangingPunct="1"/>
            <a:endParaRPr lang="en-US" smtClean="0">
              <a:latin typeface="Times"/>
            </a:endParaRPr>
          </a:p>
          <a:p>
            <a:pPr marL="457200" indent="-457200" eaLnBrk="1" hangingPunct="1"/>
            <a:endParaRPr lang="en-US" smtClean="0">
              <a:latin typeface="Time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5"/>
          <p:cNvSpPr>
            <a:spLocks noGrp="1"/>
          </p:cNvSpPr>
          <p:nvPr>
            <p:ph type="title" idx="4294967295"/>
          </p:nvPr>
        </p:nvSpPr>
        <p:spPr/>
        <p:txBody>
          <a:bodyPr/>
          <a:lstStyle/>
          <a:p>
            <a:pPr eaLnBrk="1" hangingPunct="1"/>
            <a:r>
              <a:rPr lang="en-US" smtClean="0">
                <a:latin typeface="Times"/>
              </a:rPr>
              <a:t>Class Gifts </a:t>
            </a:r>
          </a:p>
        </p:txBody>
      </p:sp>
      <p:sp>
        <p:nvSpPr>
          <p:cNvPr id="30722" name="Rectangle 6"/>
          <p:cNvSpPr>
            <a:spLocks noGrp="1"/>
          </p:cNvSpPr>
          <p:nvPr>
            <p:ph type="body" idx="4294967295"/>
          </p:nvPr>
        </p:nvSpPr>
        <p:spPr/>
        <p:txBody>
          <a:bodyPr/>
          <a:lstStyle/>
          <a:p>
            <a:pPr marL="457200" indent="-457200" eaLnBrk="1" hangingPunct="1">
              <a:lnSpc>
                <a:spcPct val="80000"/>
              </a:lnSpc>
            </a:pPr>
            <a:r>
              <a:rPr lang="en-US" sz="2400" smtClean="0">
                <a:latin typeface="Times"/>
              </a:rPr>
              <a:t>The class may elect to give a donation from the class’ treasury towards a class gift to the College</a:t>
            </a:r>
          </a:p>
          <a:p>
            <a:pPr marL="914400" lvl="1" indent="-457200" eaLnBrk="1" hangingPunct="1">
              <a:lnSpc>
                <a:spcPct val="80000"/>
              </a:lnSpc>
            </a:pPr>
            <a:r>
              <a:rPr lang="en-US" sz="2000" smtClean="0">
                <a:latin typeface="Times"/>
              </a:rPr>
              <a:t>If reunion, a vote on this should be held at the class meeting Saturday morning</a:t>
            </a:r>
          </a:p>
          <a:p>
            <a:pPr marL="914400" lvl="1" indent="-457200" eaLnBrk="1" hangingPunct="1">
              <a:lnSpc>
                <a:spcPct val="80000"/>
              </a:lnSpc>
            </a:pPr>
            <a:r>
              <a:rPr lang="en-US" sz="2000" smtClean="0">
                <a:latin typeface="Times"/>
              </a:rPr>
              <a:t>If in between reunions, all class members must receive a written notice</a:t>
            </a:r>
          </a:p>
          <a:p>
            <a:pPr marL="457200" indent="-457200" eaLnBrk="1" hangingPunct="1">
              <a:lnSpc>
                <a:spcPct val="80000"/>
              </a:lnSpc>
            </a:pPr>
            <a:r>
              <a:rPr lang="en-US" sz="2000" smtClean="0">
                <a:latin typeface="Times"/>
              </a:rPr>
              <a:t>A quorum of one-tenth of the living members of the class must vote and a two-thirds majority is required for passage (in either case) – or in accordance with class constitution, if different</a:t>
            </a:r>
          </a:p>
          <a:p>
            <a:pPr marL="457200" indent="-457200" eaLnBrk="1" hangingPunct="1">
              <a:lnSpc>
                <a:spcPct val="80000"/>
              </a:lnSpc>
            </a:pPr>
            <a:r>
              <a:rPr lang="en-US" sz="2500" smtClean="0">
                <a:latin typeface="Times"/>
              </a:rPr>
              <a:t>Class treasuries must maintain a minimum of $3,000 to cover transportation expenses for ALC, seed money for the next reunion, and other expenses</a:t>
            </a:r>
          </a:p>
          <a:p>
            <a:pPr marL="457200" indent="-457200" eaLnBrk="1" hangingPunct="1">
              <a:lnSpc>
                <a:spcPct val="80000"/>
              </a:lnSpc>
            </a:pPr>
            <a:r>
              <a:rPr lang="en-US" sz="2500" smtClean="0">
                <a:latin typeface="Times"/>
              </a:rPr>
              <a:t>Gifts typically given by older classes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4"/>
          <p:cNvSpPr>
            <a:spLocks noGrp="1" noChangeArrowheads="1"/>
          </p:cNvSpPr>
          <p:nvPr>
            <p:ph type="title" idx="4294967295"/>
          </p:nvPr>
        </p:nvSpPr>
        <p:spPr/>
        <p:txBody>
          <a:bodyPr/>
          <a:lstStyle/>
          <a:p>
            <a:pPr eaLnBrk="1" hangingPunct="1"/>
            <a:r>
              <a:rPr lang="en-US" smtClean="0">
                <a:latin typeface="Times"/>
              </a:rPr>
              <a:t>After the 60</a:t>
            </a:r>
            <a:r>
              <a:rPr lang="en-US" baseline="30000" smtClean="0">
                <a:latin typeface="Times"/>
              </a:rPr>
              <a:t>th</a:t>
            </a:r>
            <a:r>
              <a:rPr lang="en-US" smtClean="0">
                <a:latin typeface="Times"/>
              </a:rPr>
              <a:t> Reunion </a:t>
            </a:r>
          </a:p>
        </p:txBody>
      </p:sp>
      <p:sp>
        <p:nvSpPr>
          <p:cNvPr id="31746" name="Rectangle 5"/>
          <p:cNvSpPr>
            <a:spLocks noGrp="1" noChangeArrowheads="1"/>
          </p:cNvSpPr>
          <p:nvPr>
            <p:ph type="body" idx="4294967295"/>
          </p:nvPr>
        </p:nvSpPr>
        <p:spPr/>
        <p:txBody>
          <a:bodyPr/>
          <a:lstStyle/>
          <a:p>
            <a:pPr marL="457200" indent="-457200" eaLnBrk="1" hangingPunct="1">
              <a:lnSpc>
                <a:spcPct val="90000"/>
              </a:lnSpc>
            </a:pPr>
            <a:r>
              <a:rPr lang="en-US" sz="2400" dirty="0" smtClean="0">
                <a:latin typeface="Times"/>
              </a:rPr>
              <a:t>Immediately following its 60th Reunion, each class must have Alumnae Association manage their treasury – </a:t>
            </a:r>
            <a:r>
              <a:rPr lang="en-US" sz="2400" u="sng" dirty="0" smtClean="0">
                <a:latin typeface="Times"/>
              </a:rPr>
              <a:t>according to the class’ wishes</a:t>
            </a:r>
            <a:br>
              <a:rPr lang="en-US" sz="2400" u="sng" dirty="0" smtClean="0">
                <a:latin typeface="Times"/>
              </a:rPr>
            </a:br>
            <a:endParaRPr lang="en-US" sz="2400" u="sng" dirty="0" smtClean="0">
              <a:latin typeface="Times"/>
            </a:endParaRPr>
          </a:p>
          <a:p>
            <a:pPr lvl="1" eaLnBrk="1" hangingPunct="1">
              <a:lnSpc>
                <a:spcPct val="90000"/>
              </a:lnSpc>
            </a:pPr>
            <a:r>
              <a:rPr lang="en-US" sz="2200" dirty="0" smtClean="0">
                <a:latin typeface="Times"/>
              </a:rPr>
              <a:t>Class still elects a class treasurer – as the contact person for the Alumnae Association</a:t>
            </a:r>
          </a:p>
          <a:p>
            <a:pPr lvl="1" eaLnBrk="1" hangingPunct="1">
              <a:lnSpc>
                <a:spcPct val="90000"/>
              </a:lnSpc>
            </a:pPr>
            <a:r>
              <a:rPr lang="en-US" sz="2200" dirty="0" smtClean="0">
                <a:latin typeface="Times"/>
              </a:rPr>
              <a:t>The class will transfer the remaining treasury funds to the Alumnae Association</a:t>
            </a:r>
          </a:p>
          <a:p>
            <a:pPr lvl="2" eaLnBrk="1" hangingPunct="1">
              <a:lnSpc>
                <a:spcPct val="90000"/>
              </a:lnSpc>
            </a:pPr>
            <a:r>
              <a:rPr lang="en-US" sz="2000" dirty="0" smtClean="0">
                <a:latin typeface="Times"/>
              </a:rPr>
              <a:t>Maintained in separate accounts from other WCAA monies. Currently at Schwab, managed by Seaward Associates. Invested in safe, interest </a:t>
            </a:r>
            <a:r>
              <a:rPr lang="en-US" sz="2000" smtClean="0">
                <a:latin typeface="Times"/>
              </a:rPr>
              <a:t>bearing accounts.</a:t>
            </a:r>
            <a:br>
              <a:rPr lang="en-US" sz="2000" smtClean="0">
                <a:latin typeface="Times"/>
              </a:rPr>
            </a:br>
            <a:endParaRPr lang="en-US" sz="2000" smtClean="0">
              <a:latin typeface="Times"/>
            </a:endParaRPr>
          </a:p>
          <a:p>
            <a:pPr lvl="1" eaLnBrk="1" hangingPunct="1">
              <a:lnSpc>
                <a:spcPct val="90000"/>
              </a:lnSpc>
            </a:pPr>
            <a:r>
              <a:rPr lang="en-US" sz="2200" dirty="0" smtClean="0">
                <a:latin typeface="Times"/>
              </a:rPr>
              <a:t>Service for the older classes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6"/>
          <p:cNvSpPr>
            <a:spLocks noGrp="1" noChangeArrowheads="1"/>
          </p:cNvSpPr>
          <p:nvPr>
            <p:ph type="title" idx="4294967295"/>
          </p:nvPr>
        </p:nvSpPr>
        <p:spPr/>
        <p:txBody>
          <a:bodyPr/>
          <a:lstStyle/>
          <a:p>
            <a:pPr eaLnBrk="1" hangingPunct="1"/>
            <a:r>
              <a:rPr lang="en-US" sz="3600" smtClean="0">
                <a:latin typeface="Times"/>
              </a:rPr>
              <a:t>ALC: Who pays for what?</a:t>
            </a:r>
          </a:p>
        </p:txBody>
      </p:sp>
      <p:sp>
        <p:nvSpPr>
          <p:cNvPr id="32770" name="Rectangle 7"/>
          <p:cNvSpPr>
            <a:spLocks noGrp="1" noChangeArrowheads="1"/>
          </p:cNvSpPr>
          <p:nvPr>
            <p:ph idx="4294967295"/>
          </p:nvPr>
        </p:nvSpPr>
        <p:spPr/>
        <p:txBody>
          <a:bodyPr/>
          <a:lstStyle/>
          <a:p>
            <a:pPr marL="457200" indent="-457200" eaLnBrk="1" hangingPunct="1">
              <a:lnSpc>
                <a:spcPct val="80000"/>
              </a:lnSpc>
            </a:pPr>
            <a:r>
              <a:rPr lang="en-US" sz="2400" smtClean="0">
                <a:latin typeface="Times"/>
              </a:rPr>
              <a:t>Class treasury pays for the transportation of invited class officers to and from ALC</a:t>
            </a:r>
            <a:br>
              <a:rPr lang="en-US" sz="2400" smtClean="0">
                <a:latin typeface="Times"/>
              </a:rPr>
            </a:br>
            <a:endParaRPr lang="en-US" sz="2400" smtClean="0">
              <a:latin typeface="Times"/>
            </a:endParaRPr>
          </a:p>
          <a:p>
            <a:pPr marL="457200" indent="-457200" eaLnBrk="1" hangingPunct="1">
              <a:lnSpc>
                <a:spcPct val="80000"/>
              </a:lnSpc>
            </a:pPr>
            <a:r>
              <a:rPr lang="en-US" sz="2400" smtClean="0">
                <a:latin typeface="Times"/>
              </a:rPr>
              <a:t>Alumnae Association provides room and board for invited class officers attending ALC</a:t>
            </a:r>
          </a:p>
          <a:p>
            <a:pPr lvl="1" eaLnBrk="1" hangingPunct="1">
              <a:lnSpc>
                <a:spcPct val="80000"/>
              </a:lnSpc>
            </a:pPr>
            <a:r>
              <a:rPr lang="en-US" sz="2000" smtClean="0">
                <a:latin typeface="Times"/>
              </a:rPr>
              <a:t>AG rep paid for by Resources</a:t>
            </a:r>
            <a:br>
              <a:rPr lang="en-US" sz="2000" smtClean="0">
                <a:latin typeface="Times"/>
              </a:rPr>
            </a:br>
            <a:endParaRPr lang="en-US" sz="2000" smtClean="0">
              <a:latin typeface="Times"/>
            </a:endParaRPr>
          </a:p>
          <a:p>
            <a:pPr marL="457200" indent="-457200" eaLnBrk="1" hangingPunct="1">
              <a:lnSpc>
                <a:spcPct val="80000"/>
              </a:lnSpc>
            </a:pPr>
            <a:r>
              <a:rPr lang="en-US" sz="2400" smtClean="0">
                <a:latin typeface="Times"/>
              </a:rPr>
              <a:t>For class officers attending ALC prior to their first reunion, the Alumnae Association and the Office for Resources cover the transportation expenses as well (up to $500 per person)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type="title" idx="4294967295"/>
          </p:nvPr>
        </p:nvSpPr>
        <p:spPr/>
        <p:txBody>
          <a:bodyPr/>
          <a:lstStyle/>
          <a:p>
            <a:pPr eaLnBrk="1" hangingPunct="1"/>
            <a:r>
              <a:rPr lang="en-US" smtClean="0">
                <a:latin typeface="Times"/>
              </a:rPr>
              <a:t>Support Resources</a:t>
            </a:r>
          </a:p>
        </p:txBody>
      </p:sp>
      <p:sp>
        <p:nvSpPr>
          <p:cNvPr id="33794" name="Rectangle 3"/>
          <p:cNvSpPr>
            <a:spLocks noGrp="1"/>
          </p:cNvSpPr>
          <p:nvPr>
            <p:ph type="body" idx="4294967295"/>
          </p:nvPr>
        </p:nvSpPr>
        <p:spPr/>
        <p:txBody>
          <a:bodyPr/>
          <a:lstStyle/>
          <a:p>
            <a:pPr eaLnBrk="1" hangingPunct="1"/>
            <a:r>
              <a:rPr lang="en-US" dirty="0" smtClean="0">
                <a:latin typeface="Times"/>
              </a:rPr>
              <a:t>Online handbook</a:t>
            </a:r>
          </a:p>
          <a:p>
            <a:pPr lvl="1" eaLnBrk="1" hangingPunct="1"/>
            <a:r>
              <a:rPr lang="en-US" dirty="0" smtClean="0">
                <a:latin typeface="Times"/>
              </a:rPr>
              <a:t>…Alumnae/volunteer resources/handbook</a:t>
            </a:r>
          </a:p>
          <a:p>
            <a:pPr eaLnBrk="1" hangingPunct="1"/>
            <a:r>
              <a:rPr lang="en-US" dirty="0" smtClean="0">
                <a:latin typeface="Times"/>
              </a:rPr>
              <a:t>Mary Casey</a:t>
            </a:r>
          </a:p>
          <a:p>
            <a:pPr lvl="1" eaLnBrk="1" hangingPunct="1"/>
            <a:r>
              <a:rPr lang="en-US" dirty="0" smtClean="0">
                <a:latin typeface="Times"/>
              </a:rPr>
              <a:t>Assistant Director of Classes</a:t>
            </a:r>
          </a:p>
          <a:p>
            <a:pPr eaLnBrk="1" hangingPunct="1"/>
            <a:r>
              <a:rPr lang="en-US" dirty="0" smtClean="0">
                <a:latin typeface="Times"/>
              </a:rPr>
              <a:t>Greg </a:t>
            </a:r>
            <a:r>
              <a:rPr lang="en-US" dirty="0" err="1" smtClean="0">
                <a:latin typeface="Times"/>
              </a:rPr>
              <a:t>Jong</a:t>
            </a:r>
            <a:endParaRPr lang="en-US" dirty="0" smtClean="0">
              <a:latin typeface="Times"/>
            </a:endParaRPr>
          </a:p>
          <a:p>
            <a:pPr lvl="1" eaLnBrk="1" hangingPunct="1"/>
            <a:r>
              <a:rPr lang="en-US" dirty="0" smtClean="0">
                <a:latin typeface="Times"/>
              </a:rPr>
              <a:t>Financial administrator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4"/>
          <p:cNvSpPr>
            <a:spLocks noGrp="1" noChangeArrowheads="1"/>
          </p:cNvSpPr>
          <p:nvPr>
            <p:ph type="title" idx="4294967295"/>
          </p:nvPr>
        </p:nvSpPr>
        <p:spPr/>
        <p:txBody>
          <a:bodyPr/>
          <a:lstStyle/>
          <a:p>
            <a:pPr eaLnBrk="1" hangingPunct="1"/>
            <a:r>
              <a:rPr lang="en-US" smtClean="0">
                <a:latin typeface="Times"/>
              </a:rPr>
              <a:t>Q&amp;A</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ctrTitle" idx="4294967295"/>
          </p:nvPr>
        </p:nvSpPr>
        <p:spPr>
          <a:xfrm>
            <a:off x="0" y="1844675"/>
            <a:ext cx="8893175" cy="863600"/>
          </a:xfrm>
        </p:spPr>
        <p:txBody>
          <a:bodyPr/>
          <a:lstStyle/>
          <a:p>
            <a:pPr algn="ctr" eaLnBrk="1" hangingPunct="1"/>
            <a:r>
              <a:rPr lang="en-US" sz="4000" smtClean="0">
                <a:latin typeface="Times"/>
              </a:rPr>
              <a:t>WORKSHOP for CLASS TREASURERS</a:t>
            </a:r>
          </a:p>
        </p:txBody>
      </p:sp>
      <p:sp>
        <p:nvSpPr>
          <p:cNvPr id="35842" name="Subtitle 2"/>
          <p:cNvSpPr>
            <a:spLocks noGrp="1"/>
          </p:cNvSpPr>
          <p:nvPr>
            <p:ph type="subTitle" idx="4294967295"/>
          </p:nvPr>
        </p:nvSpPr>
        <p:spPr>
          <a:xfrm>
            <a:off x="684213" y="2636838"/>
            <a:ext cx="7775575" cy="982662"/>
          </a:xfrm>
        </p:spPr>
        <p:txBody>
          <a:bodyPr anchor="b"/>
          <a:lstStyle/>
          <a:p>
            <a:pPr marL="0" indent="0" algn="ctr" eaLnBrk="1" hangingPunct="1">
              <a:lnSpc>
                <a:spcPct val="80000"/>
              </a:lnSpc>
              <a:buFont typeface="Arial" charset="0"/>
              <a:buNone/>
            </a:pPr>
            <a:r>
              <a:rPr lang="en-US" sz="3000" dirty="0" smtClean="0">
                <a:solidFill>
                  <a:srgbClr val="C3D69B"/>
                </a:solidFill>
                <a:latin typeface="Times"/>
              </a:rPr>
              <a:t> October 2011</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6"/>
          <p:cNvSpPr>
            <a:spLocks noGrp="1" noChangeArrowheads="1"/>
          </p:cNvSpPr>
          <p:nvPr>
            <p:ph type="title" idx="4294967295"/>
          </p:nvPr>
        </p:nvSpPr>
        <p:spPr/>
        <p:txBody>
          <a:bodyPr/>
          <a:lstStyle/>
          <a:p>
            <a:pPr eaLnBrk="1" hangingPunct="1"/>
            <a:r>
              <a:rPr lang="en-US" smtClean="0">
                <a:latin typeface="Times"/>
              </a:rPr>
              <a:t>Why am I here?</a:t>
            </a:r>
          </a:p>
        </p:txBody>
      </p:sp>
      <p:sp>
        <p:nvSpPr>
          <p:cNvPr id="13314" name="Rectangle 7"/>
          <p:cNvSpPr>
            <a:spLocks noGrp="1" noChangeArrowheads="1"/>
          </p:cNvSpPr>
          <p:nvPr>
            <p:ph type="body" idx="4294967295"/>
          </p:nvPr>
        </p:nvSpPr>
        <p:spPr/>
        <p:txBody>
          <a:bodyPr/>
          <a:lstStyle/>
          <a:p>
            <a:pPr marL="457200" indent="-457200" eaLnBrk="1" hangingPunct="1"/>
            <a:r>
              <a:rPr lang="en-US" smtClean="0">
                <a:latin typeface="Times"/>
              </a:rPr>
              <a:t>Training for newly elected officers</a:t>
            </a:r>
          </a:p>
          <a:p>
            <a:pPr marL="914400" lvl="1" indent="-457200" eaLnBrk="1" hangingPunct="1"/>
            <a:r>
              <a:rPr lang="en-US" smtClean="0">
                <a:latin typeface="Times"/>
              </a:rPr>
              <a:t>Treasurers in this session </a:t>
            </a:r>
          </a:p>
          <a:p>
            <a:pPr marL="457200" indent="-457200" eaLnBrk="1" hangingPunct="1"/>
            <a:r>
              <a:rPr lang="en-US" smtClean="0">
                <a:latin typeface="Times"/>
              </a:rPr>
              <a:t>Opportunity to ask questions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4"/>
          <p:cNvSpPr>
            <a:spLocks noGrp="1" noChangeArrowheads="1"/>
          </p:cNvSpPr>
          <p:nvPr>
            <p:ph type="title" idx="4294967295"/>
          </p:nvPr>
        </p:nvSpPr>
        <p:spPr/>
        <p:txBody>
          <a:bodyPr/>
          <a:lstStyle/>
          <a:p>
            <a:pPr eaLnBrk="1" hangingPunct="1"/>
            <a:r>
              <a:rPr lang="en-US" sz="4000" smtClean="0">
                <a:latin typeface="Times"/>
              </a:rPr>
              <a:t>Class Treasurer Duties </a:t>
            </a:r>
          </a:p>
        </p:txBody>
      </p:sp>
      <p:sp>
        <p:nvSpPr>
          <p:cNvPr id="14338" name="Rectangle 5"/>
          <p:cNvSpPr>
            <a:spLocks noGrp="1" noChangeArrowheads="1"/>
          </p:cNvSpPr>
          <p:nvPr>
            <p:ph idx="4294967295"/>
          </p:nvPr>
        </p:nvSpPr>
        <p:spPr/>
        <p:txBody>
          <a:bodyPr/>
          <a:lstStyle/>
          <a:p>
            <a:pPr marL="457200" indent="-457200" eaLnBrk="1" hangingPunct="1">
              <a:lnSpc>
                <a:spcPct val="80000"/>
              </a:lnSpc>
              <a:spcBef>
                <a:spcPct val="100000"/>
              </a:spcBef>
            </a:pPr>
            <a:r>
              <a:rPr lang="en-US" sz="2500" smtClean="0">
                <a:latin typeface="Times"/>
              </a:rPr>
              <a:t>Oversee the class finances, both revenues and expenses</a:t>
            </a:r>
          </a:p>
          <a:p>
            <a:pPr marL="457200" indent="-457200" eaLnBrk="1" hangingPunct="1">
              <a:lnSpc>
                <a:spcPct val="60000"/>
              </a:lnSpc>
              <a:spcBef>
                <a:spcPct val="70000"/>
              </a:spcBef>
              <a:buFont typeface="Arial" charset="0"/>
              <a:buNone/>
            </a:pPr>
            <a:r>
              <a:rPr lang="en-US" sz="2100" smtClean="0">
                <a:latin typeface="Times"/>
              </a:rPr>
              <a:t>		Responsible for class bank account</a:t>
            </a:r>
          </a:p>
          <a:p>
            <a:pPr marL="457200" indent="-457200" eaLnBrk="1" hangingPunct="1">
              <a:lnSpc>
                <a:spcPct val="60000"/>
              </a:lnSpc>
              <a:spcBef>
                <a:spcPct val="70000"/>
              </a:spcBef>
            </a:pPr>
            <a:r>
              <a:rPr lang="en-US" sz="2500" smtClean="0">
                <a:latin typeface="Times"/>
              </a:rPr>
              <a:t>Encourage classmates to pay dues</a:t>
            </a:r>
          </a:p>
          <a:p>
            <a:pPr marL="457200" indent="-457200" eaLnBrk="1" hangingPunct="1">
              <a:lnSpc>
                <a:spcPct val="75000"/>
              </a:lnSpc>
              <a:spcBef>
                <a:spcPct val="100000"/>
              </a:spcBef>
            </a:pPr>
            <a:r>
              <a:rPr lang="en-US" sz="2500" smtClean="0">
                <a:latin typeface="Times"/>
              </a:rPr>
              <a:t>Communicate the status of the treasury vs. budget to the class executive board</a:t>
            </a:r>
          </a:p>
          <a:p>
            <a:pPr marL="914400" lvl="1" indent="-457200" eaLnBrk="1" hangingPunct="1">
              <a:lnSpc>
                <a:spcPct val="85000"/>
              </a:lnSpc>
              <a:spcBef>
                <a:spcPct val="70000"/>
              </a:spcBef>
            </a:pPr>
            <a:r>
              <a:rPr lang="en-US" sz="2000" smtClean="0">
                <a:latin typeface="Times"/>
              </a:rPr>
              <a:t>Regularly – during regular conference calls (minimum annually)</a:t>
            </a:r>
          </a:p>
          <a:p>
            <a:pPr marL="914400" lvl="1" indent="-457200" eaLnBrk="1" hangingPunct="1">
              <a:lnSpc>
                <a:spcPct val="60000"/>
              </a:lnSpc>
              <a:spcBef>
                <a:spcPct val="70000"/>
              </a:spcBef>
            </a:pPr>
            <a:r>
              <a:rPr lang="en-US" sz="2000" smtClean="0">
                <a:latin typeface="Times"/>
              </a:rPr>
              <a:t>At reunion during their class meeting</a:t>
            </a:r>
          </a:p>
          <a:p>
            <a:pPr marL="457200" indent="-457200" eaLnBrk="1" hangingPunct="1">
              <a:lnSpc>
                <a:spcPct val="60000"/>
              </a:lnSpc>
              <a:spcBef>
                <a:spcPct val="70000"/>
              </a:spcBef>
            </a:pPr>
            <a:r>
              <a:rPr lang="en-US" sz="2500" smtClean="0">
                <a:latin typeface="Times"/>
              </a:rPr>
              <a:t>Communicate financial status with WCAA annually</a:t>
            </a:r>
          </a:p>
          <a:p>
            <a:pPr marL="457200" indent="-457200" eaLnBrk="1" hangingPunct="1">
              <a:lnSpc>
                <a:spcPct val="60000"/>
              </a:lnSpc>
              <a:spcBef>
                <a:spcPct val="70000"/>
              </a:spcBef>
            </a:pPr>
            <a:r>
              <a:rPr lang="en-US" sz="2500" smtClean="0">
                <a:latin typeface="Times"/>
              </a:rPr>
              <a:t>Responsible for required IRS filings</a:t>
            </a:r>
          </a:p>
          <a:p>
            <a:pPr marL="457200" indent="-457200" eaLnBrk="1" hangingPunct="1">
              <a:lnSpc>
                <a:spcPct val="60000"/>
              </a:lnSpc>
              <a:spcBef>
                <a:spcPct val="70000"/>
              </a:spcBef>
            </a:pPr>
            <a:endParaRPr lang="en-US" sz="2500" smtClean="0">
              <a:latin typeface="Time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p:cNvSpPr>
          <p:nvPr>
            <p:ph type="title" idx="4294967295"/>
          </p:nvPr>
        </p:nvSpPr>
        <p:spPr/>
        <p:txBody>
          <a:bodyPr/>
          <a:lstStyle/>
          <a:p>
            <a:pPr eaLnBrk="1" hangingPunct="1"/>
            <a:r>
              <a:rPr lang="en-US" smtClean="0">
                <a:latin typeface="Times"/>
              </a:rPr>
              <a:t>Getting Started </a:t>
            </a:r>
          </a:p>
        </p:txBody>
      </p:sp>
      <p:sp>
        <p:nvSpPr>
          <p:cNvPr id="16386" name="Rectangle 8"/>
          <p:cNvSpPr>
            <a:spLocks noGrp="1"/>
          </p:cNvSpPr>
          <p:nvPr>
            <p:ph type="body" idx="4294967295"/>
          </p:nvPr>
        </p:nvSpPr>
        <p:spPr/>
        <p:txBody>
          <a:bodyPr/>
          <a:lstStyle/>
          <a:p>
            <a:pPr marL="457200" indent="-457200" eaLnBrk="1" hangingPunct="1">
              <a:lnSpc>
                <a:spcPct val="80000"/>
              </a:lnSpc>
            </a:pPr>
            <a:r>
              <a:rPr lang="en-US" sz="2300" dirty="0" smtClean="0">
                <a:latin typeface="Times"/>
              </a:rPr>
              <a:t>Coordinate with previous treasurer</a:t>
            </a:r>
          </a:p>
          <a:p>
            <a:pPr marL="914400" lvl="1" indent="-457200" eaLnBrk="1" hangingPunct="1">
              <a:lnSpc>
                <a:spcPct val="80000"/>
              </a:lnSpc>
            </a:pPr>
            <a:r>
              <a:rPr lang="en-US" sz="2000" dirty="0" smtClean="0">
                <a:latin typeface="Times"/>
              </a:rPr>
              <a:t>Either change signature authorization on existing account, or open a new bank account in the name of the class and transfer funds</a:t>
            </a:r>
          </a:p>
          <a:p>
            <a:pPr marL="457200" indent="-457200" eaLnBrk="1" hangingPunct="1">
              <a:lnSpc>
                <a:spcPct val="80000"/>
              </a:lnSpc>
            </a:pPr>
            <a:r>
              <a:rPr lang="en-US" sz="2300" dirty="0" smtClean="0">
                <a:latin typeface="Times"/>
              </a:rPr>
              <a:t>If opening a new account</a:t>
            </a:r>
          </a:p>
          <a:p>
            <a:pPr marL="914400" lvl="1" indent="-457200" eaLnBrk="1" hangingPunct="1">
              <a:lnSpc>
                <a:spcPct val="80000"/>
              </a:lnSpc>
            </a:pPr>
            <a:r>
              <a:rPr lang="en-US" sz="2000" dirty="0" smtClean="0">
                <a:latin typeface="Times"/>
              </a:rPr>
              <a:t>Contact the Alumnae Office to receive:</a:t>
            </a:r>
            <a:endParaRPr lang="en-US" sz="1800" dirty="0" smtClean="0">
              <a:latin typeface="Times"/>
            </a:endParaRPr>
          </a:p>
          <a:p>
            <a:pPr marL="1371600" lvl="2" indent="-457200" eaLnBrk="1" hangingPunct="1">
              <a:lnSpc>
                <a:spcPct val="80000"/>
              </a:lnSpc>
            </a:pPr>
            <a:r>
              <a:rPr lang="en-US" sz="1800" dirty="0" smtClean="0">
                <a:latin typeface="Times"/>
              </a:rPr>
              <a:t>Association’s Articles of Incorporation</a:t>
            </a:r>
          </a:p>
          <a:p>
            <a:pPr marL="1371600" lvl="2" indent="-457200" eaLnBrk="1" hangingPunct="1">
              <a:lnSpc>
                <a:spcPct val="80000"/>
              </a:lnSpc>
            </a:pPr>
            <a:r>
              <a:rPr lang="en-US" sz="1800" dirty="0" smtClean="0">
                <a:latin typeface="Times"/>
              </a:rPr>
              <a:t>Bank letter confirming class EIN and class officers, treasurer and president, as authorized signatures on the account.</a:t>
            </a:r>
          </a:p>
          <a:p>
            <a:pPr marL="457200" indent="-457200" eaLnBrk="1" hangingPunct="1">
              <a:lnSpc>
                <a:spcPct val="80000"/>
              </a:lnSpc>
            </a:pPr>
            <a:r>
              <a:rPr lang="en-US" sz="2300" dirty="0" smtClean="0">
                <a:latin typeface="Times"/>
              </a:rPr>
              <a:t>Both treasurer and the president </a:t>
            </a:r>
            <a:r>
              <a:rPr lang="en-US" sz="2300" b="1" dirty="0" smtClean="0">
                <a:latin typeface="Times"/>
              </a:rPr>
              <a:t>MUST</a:t>
            </a:r>
            <a:r>
              <a:rPr lang="en-US" sz="2300" dirty="0" smtClean="0">
                <a:latin typeface="Times"/>
              </a:rPr>
              <a:t> be co-signers on the account</a:t>
            </a:r>
          </a:p>
          <a:p>
            <a:pPr marL="914400" lvl="1" indent="-457200" eaLnBrk="1" hangingPunct="1">
              <a:lnSpc>
                <a:spcPct val="80000"/>
              </a:lnSpc>
            </a:pPr>
            <a:r>
              <a:rPr lang="en-US" sz="2000" dirty="0" smtClean="0">
                <a:latin typeface="Times"/>
              </a:rPr>
              <a:t>Be sure to remove previous officers’ signing authority!</a:t>
            </a:r>
          </a:p>
          <a:p>
            <a:pPr marL="457200" indent="-457200" eaLnBrk="1" hangingPunct="1">
              <a:lnSpc>
                <a:spcPct val="80000"/>
              </a:lnSpc>
            </a:pPr>
            <a:r>
              <a:rPr lang="en-US" sz="2300" dirty="0" smtClean="0">
                <a:latin typeface="Times"/>
              </a:rPr>
              <a:t>Class bank account information must to be kept on file in the Alumnae Office</a:t>
            </a:r>
          </a:p>
          <a:p>
            <a:pPr marL="457200" indent="-457200" eaLnBrk="1" hangingPunct="1">
              <a:lnSpc>
                <a:spcPct val="80000"/>
              </a:lnSpc>
            </a:pPr>
            <a:endParaRPr lang="en-US" sz="2300" dirty="0" smtClean="0">
              <a:latin typeface="Time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4"/>
          <p:cNvSpPr>
            <a:spLocks noGrp="1" noChangeArrowheads="1"/>
          </p:cNvSpPr>
          <p:nvPr>
            <p:ph type="title" idx="4294967295"/>
          </p:nvPr>
        </p:nvSpPr>
        <p:spPr/>
        <p:txBody>
          <a:bodyPr/>
          <a:lstStyle/>
          <a:p>
            <a:pPr eaLnBrk="1" hangingPunct="1"/>
            <a:r>
              <a:rPr lang="en-US" smtClean="0">
                <a:latin typeface="Times"/>
              </a:rPr>
              <a:t>Sources of Revenue </a:t>
            </a:r>
          </a:p>
        </p:txBody>
      </p:sp>
      <p:sp>
        <p:nvSpPr>
          <p:cNvPr id="17410" name="Rectangle 5"/>
          <p:cNvSpPr>
            <a:spLocks noGrp="1" noChangeArrowheads="1"/>
          </p:cNvSpPr>
          <p:nvPr>
            <p:ph type="body" idx="4294967295"/>
          </p:nvPr>
        </p:nvSpPr>
        <p:spPr/>
        <p:txBody>
          <a:bodyPr/>
          <a:lstStyle/>
          <a:p>
            <a:pPr marL="457200" indent="-457200" eaLnBrk="1" hangingPunct="1"/>
            <a:r>
              <a:rPr lang="en-US" smtClean="0">
                <a:latin typeface="Times"/>
              </a:rPr>
              <a:t>Annual class dues</a:t>
            </a:r>
          </a:p>
          <a:p>
            <a:pPr marL="457200" indent="-457200" eaLnBrk="1" hangingPunct="1"/>
            <a:r>
              <a:rPr lang="en-US" smtClean="0">
                <a:latin typeface="Times"/>
              </a:rPr>
              <a:t>Class life memberships</a:t>
            </a:r>
          </a:p>
          <a:p>
            <a:pPr marL="457200" indent="-457200" eaLnBrk="1" hangingPunct="1"/>
            <a:r>
              <a:rPr lang="en-US" smtClean="0">
                <a:latin typeface="Times"/>
              </a:rPr>
              <a:t>Activity fees from events</a:t>
            </a:r>
          </a:p>
          <a:p>
            <a:pPr marL="457200" indent="-457200" eaLnBrk="1" hangingPunct="1"/>
            <a:r>
              <a:rPr lang="en-US" smtClean="0">
                <a:latin typeface="Times"/>
              </a:rPr>
              <a:t>Donations</a:t>
            </a:r>
          </a:p>
          <a:p>
            <a:pPr marL="457200" indent="-457200" eaLnBrk="1" hangingPunct="1"/>
            <a:r>
              <a:rPr lang="en-US" smtClean="0">
                <a:latin typeface="Times"/>
              </a:rPr>
              <a:t>Sales items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idx="4294967295"/>
          </p:nvPr>
        </p:nvSpPr>
        <p:spPr/>
        <p:txBody>
          <a:bodyPr/>
          <a:lstStyle/>
          <a:p>
            <a:pPr eaLnBrk="1" hangingPunct="1"/>
            <a:r>
              <a:rPr lang="en-US" sz="4000" smtClean="0">
                <a:latin typeface="Times"/>
              </a:rPr>
              <a:t>Annual Class Dues</a:t>
            </a:r>
            <a:r>
              <a:rPr lang="en-US" smtClean="0">
                <a:latin typeface="Times"/>
              </a:rPr>
              <a:t> </a:t>
            </a:r>
          </a:p>
        </p:txBody>
      </p:sp>
      <p:sp>
        <p:nvSpPr>
          <p:cNvPr id="18434" name="Rectangle 3"/>
          <p:cNvSpPr>
            <a:spLocks noGrp="1" noChangeArrowheads="1"/>
          </p:cNvSpPr>
          <p:nvPr>
            <p:ph type="body" idx="4294967295"/>
          </p:nvPr>
        </p:nvSpPr>
        <p:spPr/>
        <p:txBody>
          <a:bodyPr/>
          <a:lstStyle/>
          <a:p>
            <a:pPr marL="457200" indent="-457200" eaLnBrk="1" hangingPunct="1"/>
            <a:r>
              <a:rPr lang="en-US" sz="2800" smtClean="0">
                <a:latin typeface="Times"/>
              </a:rPr>
              <a:t>Annual dues payments made by classmates</a:t>
            </a:r>
          </a:p>
          <a:p>
            <a:pPr marL="914400" lvl="1" indent="-457200" eaLnBrk="1" hangingPunct="1"/>
            <a:r>
              <a:rPr lang="en-US" sz="2200" smtClean="0">
                <a:latin typeface="Times"/>
              </a:rPr>
              <a:t>Payments are deposited in the class bank account and used to pay for class activities (e.g., mailings, ALC transportation, etc.)</a:t>
            </a:r>
            <a:r>
              <a:rPr lang="en-US" sz="2400" smtClean="0">
                <a:latin typeface="Times"/>
              </a:rPr>
              <a:t>  </a:t>
            </a:r>
          </a:p>
          <a:p>
            <a:pPr marL="457200" indent="-457200" eaLnBrk="1" hangingPunct="1"/>
            <a:r>
              <a:rPr lang="en-US" sz="2800" smtClean="0">
                <a:latin typeface="Times"/>
              </a:rPr>
              <a:t>The dues are set by the first group of class officers</a:t>
            </a:r>
          </a:p>
          <a:p>
            <a:pPr marL="914400" lvl="1" indent="-457200" eaLnBrk="1" hangingPunct="1"/>
            <a:r>
              <a:rPr lang="en-US" sz="2200" smtClean="0">
                <a:latin typeface="Times"/>
              </a:rPr>
              <a:t>Dues may be increased, decreased or eliminated at any time, upon approval of the executive board</a:t>
            </a:r>
          </a:p>
          <a:p>
            <a:pPr marL="914400" lvl="1" indent="-457200" eaLnBrk="1" hangingPunct="1"/>
            <a:r>
              <a:rPr lang="en-US" sz="2200" smtClean="0">
                <a:latin typeface="Times"/>
              </a:rPr>
              <a:t>Class treasurer has primary responsibility for recommending dues changes to the executive board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5"/>
          <p:cNvSpPr>
            <a:spLocks noGrp="1"/>
          </p:cNvSpPr>
          <p:nvPr>
            <p:ph type="title" idx="4294967295"/>
          </p:nvPr>
        </p:nvSpPr>
        <p:spPr/>
        <p:txBody>
          <a:bodyPr/>
          <a:lstStyle/>
          <a:p>
            <a:pPr eaLnBrk="1" hangingPunct="1"/>
            <a:r>
              <a:rPr lang="en-US" smtClean="0">
                <a:latin typeface="Times"/>
              </a:rPr>
              <a:t>Dues Notices </a:t>
            </a:r>
          </a:p>
        </p:txBody>
      </p:sp>
      <p:sp>
        <p:nvSpPr>
          <p:cNvPr id="19458" name="Rectangle 6"/>
          <p:cNvSpPr>
            <a:spLocks noGrp="1"/>
          </p:cNvSpPr>
          <p:nvPr>
            <p:ph type="body" idx="4294967295"/>
          </p:nvPr>
        </p:nvSpPr>
        <p:spPr/>
        <p:txBody>
          <a:bodyPr/>
          <a:lstStyle/>
          <a:p>
            <a:pPr marL="457200" indent="-457200" eaLnBrk="1" hangingPunct="1">
              <a:lnSpc>
                <a:spcPct val="90000"/>
              </a:lnSpc>
            </a:pPr>
            <a:r>
              <a:rPr lang="en-US" sz="3100" smtClean="0">
                <a:latin typeface="Times"/>
              </a:rPr>
              <a:t>Dues notices should be sent out at least yearly </a:t>
            </a:r>
          </a:p>
          <a:p>
            <a:pPr lvl="1" eaLnBrk="1" hangingPunct="1">
              <a:lnSpc>
                <a:spcPct val="90000"/>
              </a:lnSpc>
            </a:pPr>
            <a:r>
              <a:rPr lang="en-US" sz="2700" smtClean="0">
                <a:latin typeface="Times"/>
              </a:rPr>
              <a:t>Annual and class life memberships</a:t>
            </a:r>
          </a:p>
          <a:p>
            <a:pPr marL="457200" indent="-457200" eaLnBrk="1" hangingPunct="1">
              <a:lnSpc>
                <a:spcPct val="90000"/>
              </a:lnSpc>
            </a:pPr>
            <a:r>
              <a:rPr lang="en-US" sz="3100" smtClean="0">
                <a:latin typeface="Times"/>
              </a:rPr>
              <a:t>Class dues are used solely to support class activities and do not count as gifts to the College</a:t>
            </a:r>
          </a:p>
          <a:p>
            <a:pPr marL="457200" indent="-457200" eaLnBrk="1" hangingPunct="1">
              <a:lnSpc>
                <a:spcPct val="90000"/>
              </a:lnSpc>
            </a:pPr>
            <a:r>
              <a:rPr lang="en-US" sz="3100" smtClean="0">
                <a:latin typeface="Times"/>
              </a:rPr>
              <a:t>All dues are tax deductible</a:t>
            </a:r>
          </a:p>
          <a:p>
            <a:pPr marL="457200" indent="-457200" eaLnBrk="1" hangingPunct="1">
              <a:lnSpc>
                <a:spcPct val="90000"/>
              </a:lnSpc>
            </a:pPr>
            <a:r>
              <a:rPr lang="en-US" sz="3100" smtClean="0">
                <a:latin typeface="Times"/>
              </a:rPr>
              <a:t>Treasurers should discuss the timing of dues notices with the other class officers</a:t>
            </a:r>
          </a:p>
          <a:p>
            <a:pPr lvl="1" eaLnBrk="1" hangingPunct="1">
              <a:lnSpc>
                <a:spcPct val="90000"/>
              </a:lnSpc>
            </a:pPr>
            <a:r>
              <a:rPr lang="en-US" sz="2700" smtClean="0">
                <a:latin typeface="Times"/>
              </a:rPr>
              <a:t>Especially annual giving representative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5"/>
          <p:cNvSpPr>
            <a:spLocks noGrp="1"/>
          </p:cNvSpPr>
          <p:nvPr>
            <p:ph type="title" idx="4294967295"/>
          </p:nvPr>
        </p:nvSpPr>
        <p:spPr/>
        <p:txBody>
          <a:bodyPr/>
          <a:lstStyle/>
          <a:p>
            <a:pPr eaLnBrk="1" hangingPunct="1"/>
            <a:r>
              <a:rPr lang="en-US" sz="3200" smtClean="0">
                <a:latin typeface="Times"/>
              </a:rPr>
              <a:t>Class Life Memberships (CLM)</a:t>
            </a:r>
          </a:p>
        </p:txBody>
      </p:sp>
      <p:sp>
        <p:nvSpPr>
          <p:cNvPr id="20482" name="Rectangle 6"/>
          <p:cNvSpPr>
            <a:spLocks noGrp="1"/>
          </p:cNvSpPr>
          <p:nvPr>
            <p:ph type="body" idx="4294967295"/>
          </p:nvPr>
        </p:nvSpPr>
        <p:spPr>
          <a:xfrm>
            <a:off x="1690688" y="1235075"/>
            <a:ext cx="7453312" cy="4857750"/>
          </a:xfrm>
        </p:spPr>
        <p:txBody>
          <a:bodyPr/>
          <a:lstStyle/>
          <a:p>
            <a:pPr marL="457200" indent="-457200" eaLnBrk="1" hangingPunct="1"/>
            <a:r>
              <a:rPr lang="en-US" sz="2800" dirty="0" smtClean="0">
                <a:latin typeface="Times"/>
              </a:rPr>
              <a:t>CLMs are a savings vehicle for the classes; funds are invested and the class uses the investment income for current class activities</a:t>
            </a:r>
          </a:p>
          <a:p>
            <a:pPr marL="914400" lvl="1" indent="-457200" eaLnBrk="1" hangingPunct="1"/>
            <a:r>
              <a:rPr lang="en-US" sz="2000" dirty="0" smtClean="0">
                <a:latin typeface="Times"/>
              </a:rPr>
              <a:t>Is a one-time payment made in lieu of annual dues</a:t>
            </a:r>
          </a:p>
          <a:p>
            <a:pPr marL="457200" indent="-457200" eaLnBrk="1" hangingPunct="1"/>
            <a:r>
              <a:rPr lang="en-US" sz="2800" dirty="0" smtClean="0">
                <a:latin typeface="Times"/>
              </a:rPr>
              <a:t>Life Membership funds must be invested</a:t>
            </a:r>
          </a:p>
          <a:p>
            <a:pPr marL="914400" lvl="1" indent="-457200" eaLnBrk="1" hangingPunct="1"/>
            <a:r>
              <a:rPr lang="en-US" sz="2000" dirty="0" smtClean="0">
                <a:latin typeface="Times"/>
              </a:rPr>
              <a:t>Class life membership payments are not to be confused          with annual class dues</a:t>
            </a:r>
          </a:p>
          <a:p>
            <a:pPr marL="914400" lvl="1" indent="-457200" eaLnBrk="1" hangingPunct="1"/>
            <a:r>
              <a:rPr lang="en-US" sz="2000" dirty="0" smtClean="0">
                <a:latin typeface="Times"/>
              </a:rPr>
              <a:t>Accurate records of paid members must be kept by the treasurer</a:t>
            </a:r>
          </a:p>
          <a:p>
            <a:pPr marL="457200" indent="-457200" eaLnBrk="1" hangingPunct="1"/>
            <a:r>
              <a:rPr lang="en-US" sz="2800" dirty="0" smtClean="0">
                <a:latin typeface="Times"/>
              </a:rPr>
              <a:t>Investment Options</a:t>
            </a:r>
          </a:p>
          <a:p>
            <a:pPr marL="914400" lvl="1" indent="-457200" eaLnBrk="1" hangingPunct="1"/>
            <a:r>
              <a:rPr lang="en-US" sz="2000" dirty="0" smtClean="0">
                <a:latin typeface="Times"/>
              </a:rPr>
              <a:t>College endowment</a:t>
            </a:r>
          </a:p>
          <a:p>
            <a:pPr marL="914400" lvl="1" indent="-457200" eaLnBrk="1" hangingPunct="1"/>
            <a:r>
              <a:rPr lang="en-US" sz="2000" dirty="0" smtClean="0">
                <a:latin typeface="Times"/>
              </a:rPr>
              <a:t>Other investments – NOT RECOMMENDED!</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411</TotalTime>
  <Words>1445</Words>
  <Application>Microsoft Office PowerPoint</Application>
  <PresentationFormat>On-screen Show (4:3)</PresentationFormat>
  <Paragraphs>156</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WORKSHOP for CLASS TREASURERS</vt:lpstr>
      <vt:lpstr>Agenda</vt:lpstr>
      <vt:lpstr>Why am I here?</vt:lpstr>
      <vt:lpstr>Class Treasurer Duties </vt:lpstr>
      <vt:lpstr>Getting Started </vt:lpstr>
      <vt:lpstr>Sources of Revenue </vt:lpstr>
      <vt:lpstr>Annual Class Dues </vt:lpstr>
      <vt:lpstr>Dues Notices </vt:lpstr>
      <vt:lpstr>Class Life Memberships (CLM)</vt:lpstr>
      <vt:lpstr>Class Life Memberships (CLM)</vt:lpstr>
      <vt:lpstr>Class Life Membership </vt:lpstr>
      <vt:lpstr>Collecting Dues</vt:lpstr>
      <vt:lpstr>Fees From Events</vt:lpstr>
      <vt:lpstr>Donations</vt:lpstr>
      <vt:lpstr>Sales Items </vt:lpstr>
      <vt:lpstr>My class has no money!</vt:lpstr>
      <vt:lpstr>My class has no money!</vt:lpstr>
      <vt:lpstr>What are funds used for? </vt:lpstr>
      <vt:lpstr>Recordkeeping</vt:lpstr>
      <vt:lpstr>Recordkeeping</vt:lpstr>
      <vt:lpstr>Class Gifts </vt:lpstr>
      <vt:lpstr>After the 60th Reunion </vt:lpstr>
      <vt:lpstr>ALC: Who pays for what?</vt:lpstr>
      <vt:lpstr>Support Resources</vt:lpstr>
      <vt:lpstr>Q&amp;A</vt:lpstr>
      <vt:lpstr>WORKSHOP for CLASS TREASURERS</vt:lpstr>
    </vt:vector>
  </TitlesOfParts>
  <Company>IS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Michelle Gillett</dc:creator>
  <cp:lastModifiedBy>helpdeskfw</cp:lastModifiedBy>
  <cp:revision>56</cp:revision>
  <dcterms:created xsi:type="dcterms:W3CDTF">2010-09-16T19:43:17Z</dcterms:created>
  <dcterms:modified xsi:type="dcterms:W3CDTF">2011-10-28T17:38:37Z</dcterms:modified>
</cp:coreProperties>
</file>