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23"/>
  </p:notesMasterIdLst>
  <p:sldIdLst>
    <p:sldId id="288" r:id="rId2"/>
    <p:sldId id="304" r:id="rId3"/>
    <p:sldId id="349" r:id="rId4"/>
    <p:sldId id="330" r:id="rId5"/>
    <p:sldId id="331" r:id="rId6"/>
    <p:sldId id="307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65" r:id="rId15"/>
    <p:sldId id="366" r:id="rId16"/>
    <p:sldId id="341" r:id="rId17"/>
    <p:sldId id="342" r:id="rId18"/>
    <p:sldId id="343" r:id="rId19"/>
    <p:sldId id="356" r:id="rId20"/>
    <p:sldId id="357" r:id="rId21"/>
    <p:sldId id="364" r:id="rId22"/>
  </p:sldIdLst>
  <p:sldSz cx="9144000" cy="6858000" type="screen4x3"/>
  <p:notesSz cx="6881813" cy="92964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59236" autoAdjust="0"/>
  </p:normalViewPr>
  <p:slideViewPr>
    <p:cSldViewPr>
      <p:cViewPr>
        <p:scale>
          <a:sx n="48" d="100"/>
          <a:sy n="48" d="100"/>
        </p:scale>
        <p:origin x="-217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B3E45C-74D3-499D-A5FC-20C5D1CA942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3AF470-050F-4010-9175-FEB20C2D1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you can do for Free.</a:t>
            </a:r>
          </a:p>
          <a:p>
            <a:endParaRPr lang="en-US" dirty="0" smtClean="0"/>
          </a:p>
          <a:p>
            <a:r>
              <a:rPr lang="en-US" dirty="0" smtClean="0"/>
              <a:t>Do have money? How much? </a:t>
            </a:r>
          </a:p>
          <a:p>
            <a:endParaRPr lang="en-US" dirty="0" smtClean="0"/>
          </a:p>
          <a:p>
            <a:r>
              <a:rPr lang="en-US" dirty="0" smtClean="0"/>
              <a:t>What is the biggest bang for the buck?  – personal touch</a:t>
            </a:r>
          </a:p>
          <a:p>
            <a:pPr lvl="1"/>
            <a:r>
              <a:rPr lang="en-US" dirty="0" smtClean="0"/>
              <a:t>Birthday Cards</a:t>
            </a:r>
          </a:p>
          <a:p>
            <a:pPr lvl="1"/>
            <a:r>
              <a:rPr lang="en-US" dirty="0" smtClean="0"/>
              <a:t>Thank-you cards</a:t>
            </a:r>
          </a:p>
          <a:p>
            <a:endParaRPr lang="en-US" dirty="0" smtClean="0"/>
          </a:p>
          <a:p>
            <a:r>
              <a:rPr lang="en-US" dirty="0" smtClean="0"/>
              <a:t>Vs. volume</a:t>
            </a:r>
          </a:p>
          <a:p>
            <a:pPr lvl="1"/>
            <a:r>
              <a:rPr lang="en-US" dirty="0" smtClean="0"/>
              <a:t>Email</a:t>
            </a:r>
            <a:r>
              <a:rPr lang="en-US" baseline="0" dirty="0" smtClean="0"/>
              <a:t> </a:t>
            </a:r>
            <a:r>
              <a:rPr lang="en-US" dirty="0" smtClean="0"/>
              <a:t>– takes time not money (Free)</a:t>
            </a:r>
          </a:p>
          <a:p>
            <a:endParaRPr lang="en-US" dirty="0" smtClean="0"/>
          </a:p>
          <a:p>
            <a:r>
              <a:rPr lang="en-US" dirty="0" smtClean="0"/>
              <a:t>Vs. Mixed approach (email, print)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F470-050F-4010-9175-FEB20C2D19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t-bg-fndrs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8" name="Rectangle 17"/>
          <p:cNvSpPr/>
          <p:nvPr/>
        </p:nvSpPr>
        <p:spPr>
          <a:xfrm>
            <a:off x="0" y="1828800"/>
            <a:ext cx="1920240" cy="18288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7239000" cy="18288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2278" y="31242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Title 4"/>
          <p:cNvSpPr>
            <a:spLocks noGrp="1"/>
          </p:cNvSpPr>
          <p:nvPr>
            <p:ph type="title" idx="4294967295"/>
          </p:nvPr>
        </p:nvSpPr>
        <p:spPr>
          <a:xfrm>
            <a:off x="1981200" y="1981200"/>
            <a:ext cx="6629400" cy="1143000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0"/>
            <a:ext cx="7239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pt-bg-fndrs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0"/>
            <a:ext cx="7239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8" name="Picture 7" descr="ppt-bg-scict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0"/>
            <a:ext cx="7239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6" descr="ppt-bg-alumupp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bg-alumupp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bg-alumlow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  <a:solidFill>
            <a:schemeClr val="bg1">
              <a:alpha val="9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  <a:solidFill>
            <a:schemeClr val="bg1">
              <a:alpha val="77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-bg-alumupper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69E788-8BCF-4189-85ED-687340EF9B0E}" type="slidenum">
              <a:rPr lang="en-US" smtClean="0"/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286000"/>
            <a:ext cx="1920240" cy="18288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905000" y="2286000"/>
            <a:ext cx="7239000" cy="18288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7239000" cy="1143000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-bg-alumupper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69E788-8BCF-4189-85ED-687340EF9B0E}" type="slidenum">
              <a:rPr lang="en-US" smtClean="0"/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1920240" cy="1143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7239000" cy="1143000"/>
          </a:xfrm>
          <a:solidFill>
            <a:srgbClr val="0070C0">
              <a:alpha val="25000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bg-alumlow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797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629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629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" name="Picture 9" descr="ppt-bg-fndrs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-bg-scict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629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629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9" name="Picture 8" descr="ppt-bg-alumupp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bg-alumupp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-bg-fndrs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-bg-scict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228600"/>
            <a:ext cx="1600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5000" y="0"/>
            <a:ext cx="7239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6" descr="ppt-bg-alumlower.jpg"/>
          <p:cNvPicPr>
            <a:picLocks noChangeAspect="1"/>
          </p:cNvPicPr>
          <p:nvPr/>
        </p:nvPicPr>
        <p:blipFill>
          <a:blip r:embed="rId2" cstate="print"/>
          <a:srcRect r="79134"/>
          <a:stretch>
            <a:fillRect/>
          </a:stretch>
        </p:blipFill>
        <p:spPr>
          <a:xfrm>
            <a:off x="0" y="0"/>
            <a:ext cx="1908000" cy="6858000"/>
          </a:xfrm>
          <a:prstGeom prst="rect">
            <a:avLst/>
          </a:prstGeom>
          <a:solidFill>
            <a:schemeClr val="bg1">
              <a:alpha val="93000"/>
            </a:schemeClr>
          </a:solid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228600"/>
            <a:ext cx="7315200" cy="990600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1524000"/>
            <a:ext cx="62484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6705600" cy="78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47C9B81F-C347-4BEF-BFDF-29C42F48304A}" type="datetimeFigureOut">
              <a:rPr lang="en-US" smtClean="0"/>
              <a:pPr/>
              <a:t>10/31/2011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</p:sldLayoutIdLst>
  <p:txStyles>
    <p:titleStyle>
      <a:lvl1pPr algn="r" defTabSz="914400" rtl="0" eaLnBrk="1" latinLnBrk="0" hangingPunct="1">
        <a:lnSpc>
          <a:spcPts val="4000"/>
        </a:lnSpc>
        <a:spcBef>
          <a:spcPct val="0"/>
        </a:spcBef>
        <a:spcAft>
          <a:spcPts val="600"/>
        </a:spcAft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rleff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3886200"/>
            <a:ext cx="7143768" cy="971560"/>
          </a:xfrm>
        </p:spPr>
        <p:txBody>
          <a:bodyPr/>
          <a:lstStyle/>
          <a:p>
            <a:r>
              <a:rPr lang="en-US" sz="1800" dirty="0" smtClean="0">
                <a:latin typeface="Helvetica" pitchFamily="34" charset="0"/>
              </a:rPr>
              <a:t>Rebecca H. Yturregui, Director of Marketing &amp; Stewardship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143124"/>
            <a:ext cx="6629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Communications: </a:t>
            </a:r>
            <a:br>
              <a:rPr lang="en-US" dirty="0" smtClean="0"/>
            </a:br>
            <a:r>
              <a:rPr lang="en-US" dirty="0" smtClean="0"/>
              <a:t>Building connections, fueling the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6248400" cy="3916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Objective: Increase engagement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i="1" dirty="0" smtClean="0"/>
              <a:t>	To create a succession of thoughtful ‘”touches” to engage alumnae in club activities – and therefore life as a Wellesley alumna.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How will we increase engagement?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Strategy examples: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Class: mini-reunion attendance</a:t>
            </a:r>
          </a:p>
          <a:p>
            <a:pPr lvl="1">
              <a:buNone/>
            </a:pPr>
            <a:r>
              <a:rPr lang="en-US" dirty="0" smtClean="0"/>
              <a:t>	Club:  faculty speaker program event</a:t>
            </a:r>
          </a:p>
          <a:p>
            <a:pPr lvl="1">
              <a:buNone/>
            </a:pPr>
            <a:r>
              <a:rPr lang="en-US" dirty="0" smtClean="0"/>
              <a:t>	AG: increased gift participation</a:t>
            </a:r>
          </a:p>
          <a:p>
            <a:pPr lvl="1">
              <a:buNone/>
            </a:pPr>
            <a:r>
              <a:rPr lang="en-US" dirty="0" smtClean="0"/>
              <a:t>	PG: build awareness of the program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08237"/>
            <a:ext cx="62484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they have in common?</a:t>
            </a:r>
          </a:p>
          <a:p>
            <a:r>
              <a:rPr lang="en-US" dirty="0" smtClean="0"/>
              <a:t>Are they all in the same generation?</a:t>
            </a:r>
          </a:p>
          <a:p>
            <a:r>
              <a:rPr lang="en-US" dirty="0" smtClean="0"/>
              <a:t>Are they all donors? Non donors?</a:t>
            </a:r>
          </a:p>
          <a:p>
            <a:r>
              <a:rPr lang="en-US" dirty="0" smtClean="0"/>
              <a:t>Are they engaged?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Audience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key questions: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do you want them to do?</a:t>
            </a:r>
          </a:p>
          <a:p>
            <a:r>
              <a:rPr lang="en-US" dirty="0" smtClean="0"/>
              <a:t>Why might they resist doing what you want them to do?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Outcome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560637"/>
            <a:ext cx="6248400" cy="4602163"/>
          </a:xfrm>
        </p:spPr>
        <p:txBody>
          <a:bodyPr/>
          <a:lstStyle/>
          <a:p>
            <a:r>
              <a:rPr lang="en-US" dirty="0" smtClean="0"/>
              <a:t>Identify key events or initiatives</a:t>
            </a:r>
          </a:p>
          <a:p>
            <a:r>
              <a:rPr lang="en-US" dirty="0" smtClean="0"/>
              <a:t>Good rule of thumb is </a:t>
            </a:r>
            <a:r>
              <a:rPr lang="en-US" u="sng" dirty="0" smtClean="0"/>
              <a:t>to touch your audience </a:t>
            </a:r>
            <a:r>
              <a:rPr lang="en-US" b="1" u="sng" dirty="0" smtClean="0"/>
              <a:t>monthly </a:t>
            </a:r>
            <a:r>
              <a:rPr lang="en-US" u="sng" dirty="0" smtClean="0"/>
              <a:t>with some outreach</a:t>
            </a:r>
          </a:p>
          <a:p>
            <a:r>
              <a:rPr lang="en-US" dirty="0" smtClean="0"/>
              <a:t>Start now!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Timeline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819400"/>
            <a:ext cx="6248400" cy="4602163"/>
          </a:xfrm>
        </p:spPr>
        <p:txBody>
          <a:bodyPr/>
          <a:lstStyle/>
          <a:p>
            <a:r>
              <a:rPr lang="en-US" dirty="0" smtClean="0"/>
              <a:t>Many free options (or little to no cost)</a:t>
            </a:r>
          </a:p>
          <a:p>
            <a:r>
              <a:rPr lang="en-US" dirty="0" smtClean="0"/>
              <a:t>Think </a:t>
            </a:r>
            <a:r>
              <a:rPr lang="en-US" i="1" dirty="0" smtClean="0"/>
              <a:t>personal</a:t>
            </a:r>
          </a:p>
          <a:p>
            <a:r>
              <a:rPr lang="en-US" dirty="0" smtClean="0"/>
              <a:t>Think multi-channel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Plan: Budget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many places as you can</a:t>
            </a:r>
          </a:p>
          <a:p>
            <a:r>
              <a:rPr lang="en-US" dirty="0" smtClean="0"/>
              <a:t>Integration and repetition is the key to success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Social networking sites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Texting &amp; </a:t>
            </a:r>
            <a:r>
              <a:rPr lang="en-US" dirty="0" err="1" smtClean="0"/>
              <a:t>geomessaging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332037"/>
            <a:ext cx="6248400" cy="4602163"/>
          </a:xfrm>
        </p:spPr>
        <p:txBody>
          <a:bodyPr>
            <a:normAutofit/>
          </a:bodyPr>
          <a:lstStyle/>
          <a:p>
            <a:r>
              <a:rPr lang="en-US" b="1" dirty="0" smtClean="0"/>
              <a:t>Print: postcards are effective!</a:t>
            </a:r>
          </a:p>
          <a:p>
            <a:r>
              <a:rPr lang="en-US" b="1" dirty="0" smtClean="0"/>
              <a:t>Phone: trees or </a:t>
            </a:r>
            <a:r>
              <a:rPr lang="en-US" b="1" dirty="0" err="1" smtClean="0"/>
              <a:t>robocalling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Email: news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Social networking sites: be there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Websites: like a library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Texting &amp;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geomessaging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future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179637"/>
            <a:ext cx="6248400" cy="4602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Print: postcards are effective!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Phone: trees or </a:t>
            </a:r>
            <a:r>
              <a:rPr lang="en-US" dirty="0" err="1" smtClean="0">
                <a:solidFill>
                  <a:srgbClr val="BFBFBF"/>
                </a:solidFill>
              </a:rPr>
              <a:t>robocalling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b="1" dirty="0" smtClean="0"/>
              <a:t>Email: news</a:t>
            </a:r>
          </a:p>
          <a:p>
            <a:r>
              <a:rPr lang="en-US" b="1" dirty="0" smtClean="0"/>
              <a:t>Social networking sites: be there</a:t>
            </a:r>
          </a:p>
          <a:p>
            <a:r>
              <a:rPr lang="en-US" b="1" dirty="0" smtClean="0"/>
              <a:t>Websites: like a library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Texting &amp;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geomessaging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: future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Thought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defRPr/>
            </a:pPr>
            <a:r>
              <a:rPr lang="en-US" sz="2400" dirty="0" smtClean="0"/>
              <a:t>Make a compelling case </a:t>
            </a:r>
          </a:p>
          <a:p>
            <a:pPr>
              <a:defRPr/>
            </a:pPr>
            <a:r>
              <a:rPr lang="en-US" sz="2400" dirty="0" smtClean="0"/>
              <a:t>Cut through the clutter</a:t>
            </a:r>
          </a:p>
          <a:p>
            <a:pPr>
              <a:defRPr/>
            </a:pPr>
            <a:r>
              <a:rPr lang="en-US" sz="2400" dirty="0" smtClean="0"/>
              <a:t>Differentiate ourselves</a:t>
            </a:r>
          </a:p>
          <a:p>
            <a:pPr>
              <a:defRPr/>
            </a:pPr>
            <a:r>
              <a:rPr lang="en-US" sz="2400" dirty="0" smtClean="0"/>
              <a:t>Change the world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trying to do?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The alumnae are the light at the end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of the tunnel, the ones who made it.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Every time I feel afraid of my future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or insecure about where I am going,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I think of all the alumnae and where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alligraphy"/>
                <a:ea typeface="Arial"/>
              </a:rPr>
              <a:t>they are now and I feel reassured.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Thought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95600" y="1905000"/>
            <a:ext cx="6248400" cy="4602163"/>
          </a:xfrm>
        </p:spPr>
        <p:txBody>
          <a:bodyPr/>
          <a:lstStyle/>
          <a:p>
            <a:r>
              <a:rPr lang="en-US" dirty="0" smtClean="0"/>
              <a:t>Diligence</a:t>
            </a:r>
          </a:p>
          <a:p>
            <a:r>
              <a:rPr lang="en-US" dirty="0" smtClean="0"/>
              <a:t>Engaging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Regular, consistent</a:t>
            </a:r>
          </a:p>
          <a:p>
            <a:pPr lvl="1"/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through?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Goals for today:</a:t>
            </a:r>
          </a:p>
          <a:p>
            <a:endParaRPr lang="en-US" dirty="0" smtClean="0"/>
          </a:p>
          <a:p>
            <a:r>
              <a:rPr lang="en-US" dirty="0" smtClean="0"/>
              <a:t>Understand the </a:t>
            </a:r>
            <a:r>
              <a:rPr lang="en-US" u="sng" dirty="0" smtClean="0"/>
              <a:t>importance of creating a communications plan</a:t>
            </a:r>
          </a:p>
          <a:p>
            <a:r>
              <a:rPr lang="en-US" dirty="0" smtClean="0"/>
              <a:t>Learn </a:t>
            </a:r>
            <a:r>
              <a:rPr lang="en-US" u="sng" dirty="0" smtClean="0"/>
              <a:t>HOW </a:t>
            </a:r>
            <a:r>
              <a:rPr lang="en-US" dirty="0" smtClean="0"/>
              <a:t>to create a communications plan</a:t>
            </a:r>
          </a:p>
          <a:p>
            <a:r>
              <a:rPr lang="en-US" dirty="0" smtClean="0"/>
              <a:t>Hear what </a:t>
            </a:r>
            <a:r>
              <a:rPr lang="en-US" u="sng" dirty="0" smtClean="0"/>
              <a:t>resources are available</a:t>
            </a:r>
            <a:r>
              <a:rPr lang="en-US" dirty="0" smtClean="0"/>
              <a:t> to you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895600"/>
            <a:ext cx="62484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as Engagement Ambassador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Planning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00958" y="6500834"/>
            <a:ext cx="1357313" cy="257175"/>
          </a:xfrm>
        </p:spPr>
        <p:txBody>
          <a:bodyPr>
            <a:normAutofit fontScale="92500" lnSpcReduction="20000"/>
          </a:bodyPr>
          <a:lstStyle/>
          <a:p>
            <a:pPr algn="r">
              <a:buNone/>
            </a:pPr>
            <a:r>
              <a:rPr lang="en-US" sz="1400" dirty="0" smtClean="0">
                <a:hlinkClick r:id="rId3"/>
              </a:rPr>
              <a:t>the girl effect </a:t>
            </a:r>
            <a:endParaRPr 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2652690" cy="272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What does the Girl Effect video have to do with your role as a volunteer?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I </a:t>
            </a:r>
            <a:r>
              <a:rPr lang="en-US" i="1" dirty="0" smtClean="0"/>
              <a:t>really</a:t>
            </a:r>
            <a:r>
              <a:rPr lang="en-US" dirty="0" smtClean="0"/>
              <a:t> need a plan?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Outlining </a:t>
            </a:r>
            <a:r>
              <a:rPr lang="en-US" b="1" dirty="0" smtClean="0"/>
              <a:t>objectives</a:t>
            </a:r>
          </a:p>
          <a:p>
            <a:r>
              <a:rPr lang="en-US" dirty="0" smtClean="0"/>
              <a:t>Determining </a:t>
            </a:r>
            <a:r>
              <a:rPr lang="en-US" b="1" dirty="0" smtClean="0"/>
              <a:t>strategies</a:t>
            </a:r>
            <a:endParaRPr lang="en-US" dirty="0" smtClean="0"/>
          </a:p>
          <a:p>
            <a:r>
              <a:rPr lang="en-US" dirty="0" smtClean="0"/>
              <a:t>Clarifying </a:t>
            </a:r>
            <a:r>
              <a:rPr lang="en-US" b="1" dirty="0" smtClean="0"/>
              <a:t>audience</a:t>
            </a:r>
          </a:p>
          <a:p>
            <a:r>
              <a:rPr lang="en-US" dirty="0" smtClean="0"/>
              <a:t>Quantifying</a:t>
            </a:r>
            <a:r>
              <a:rPr lang="en-US" b="1" i="1" dirty="0" smtClean="0"/>
              <a:t> </a:t>
            </a:r>
            <a:r>
              <a:rPr lang="en-US" b="1" dirty="0" smtClean="0"/>
              <a:t>outcome</a:t>
            </a:r>
            <a:endParaRPr lang="en-US" dirty="0" smtClean="0"/>
          </a:p>
          <a:p>
            <a:r>
              <a:rPr lang="en-US" dirty="0" smtClean="0"/>
              <a:t>Building </a:t>
            </a:r>
            <a:r>
              <a:rPr lang="en-US" b="1" dirty="0" smtClean="0"/>
              <a:t>timeline</a:t>
            </a:r>
          </a:p>
          <a:p>
            <a:r>
              <a:rPr lang="en-US" dirty="0" smtClean="0"/>
              <a:t>Creating </a:t>
            </a:r>
            <a:r>
              <a:rPr lang="en-US" b="1" dirty="0" smtClean="0"/>
              <a:t>budget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channels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Plan: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AA2009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4617B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WCAA2009</Template>
  <TotalTime>3564</TotalTime>
  <Words>490</Words>
  <Application>Microsoft Office PowerPoint</Application>
  <PresentationFormat>On-screen Show (4:3)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WCAA2009</vt:lpstr>
      <vt:lpstr>Communications:  Building connections, fueling the network</vt:lpstr>
      <vt:lpstr>What are we trying to do?</vt:lpstr>
      <vt:lpstr>How do we get through?</vt:lpstr>
      <vt:lpstr>Communications Planning</vt:lpstr>
      <vt:lpstr>Communications Planning </vt:lpstr>
      <vt:lpstr>Slide 6</vt:lpstr>
      <vt:lpstr>Communications Planning</vt:lpstr>
      <vt:lpstr>Communications Planning</vt:lpstr>
      <vt:lpstr>Building a Plan: Elements</vt:lpstr>
      <vt:lpstr>Building a Plan: Objectives</vt:lpstr>
      <vt:lpstr>Building a Plan: Strategies</vt:lpstr>
      <vt:lpstr>Building a Plan: Audience</vt:lpstr>
      <vt:lpstr>Building a Plan: Outcome</vt:lpstr>
      <vt:lpstr>Building a Plan: Timeline</vt:lpstr>
      <vt:lpstr>Building a Plan: Budget</vt:lpstr>
      <vt:lpstr>Building a Plan: Channels</vt:lpstr>
      <vt:lpstr>Building a Plan: Channels</vt:lpstr>
      <vt:lpstr>Building a Plan: Channels</vt:lpstr>
      <vt:lpstr>One Final Thought</vt:lpstr>
      <vt:lpstr>One Final Thought</vt:lpstr>
      <vt:lpstr>Thank you</vt:lpstr>
      <vt:lpstr>Custom Show 1</vt:lpstr>
    </vt:vector>
  </TitlesOfParts>
  <Company>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Communications: Building connections, fueling the network </dc:title>
  <dc:creator>Michelle Gillett</dc:creator>
  <cp:lastModifiedBy>helpdeskfw</cp:lastModifiedBy>
  <cp:revision>196</cp:revision>
  <cp:lastPrinted>2011-10-13T19:13:33Z</cp:lastPrinted>
  <dcterms:created xsi:type="dcterms:W3CDTF">2011-10-31T14:29:35Z</dcterms:created>
  <dcterms:modified xsi:type="dcterms:W3CDTF">2011-10-31T15:45:04Z</dcterms:modified>
</cp:coreProperties>
</file>