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tiff" ContentType="image/tiff"/>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1F0FF"/>
    <a:srgbClr val="AFE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p:scale>
          <a:sx n="50" d="100"/>
          <a:sy n="50" d="100"/>
        </p:scale>
        <p:origin x="-88" y="-88"/>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E8CEDB-B753-4C4E-ADDC-6E1A5E445533}" type="datetimeFigureOut">
              <a:rPr lang="en-US" smtClean="0"/>
              <a:pPr/>
              <a:t>4/27/11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70033-25EA-40B1-978E-81F01987F9B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470033-25EA-40B1-978E-81F01987F9B8}"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FC953-1469-40A5-9763-8DFD594BBC95}" type="datetimeFigureOut">
              <a:rPr lang="en-US" smtClean="0"/>
              <a:pPr/>
              <a:t>4/27/11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9FE83-9D78-49BA-813D-C611E0C8933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BEFC953-1469-40A5-9763-8DFD594BBC95}" type="datetimeFigureOut">
              <a:rPr lang="en-US" smtClean="0"/>
              <a:pPr/>
              <a:t>4/27/11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209FE83-9D78-49BA-813D-C611E0C8933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2.png"/><Relationship Id="rId5" Type="http://schemas.openxmlformats.org/officeDocument/2006/relationships/image" Target="../media/image3.tiff"/><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32004000" y="26517600"/>
            <a:ext cx="11277600" cy="3886200"/>
          </a:xfrm>
          <a:prstGeom prst="rect">
            <a:avLst/>
          </a:prstGeom>
          <a:solidFill>
            <a:srgbClr val="D1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32156400" y="5638800"/>
            <a:ext cx="11277600" cy="7696200"/>
          </a:xfrm>
          <a:prstGeom prst="rect">
            <a:avLst/>
          </a:prstGeom>
          <a:solidFill>
            <a:srgbClr val="D1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381000" y="20116800"/>
            <a:ext cx="11277600" cy="10287000"/>
          </a:xfrm>
          <a:prstGeom prst="rect">
            <a:avLst/>
          </a:prstGeom>
          <a:solidFill>
            <a:srgbClr val="D1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381000" y="6172200"/>
            <a:ext cx="11277600" cy="12268200"/>
          </a:xfrm>
          <a:prstGeom prst="rect">
            <a:avLst/>
          </a:prstGeom>
          <a:solidFill>
            <a:srgbClr val="D1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noChangeArrowheads="1"/>
          </p:cNvPicPr>
          <p:nvPr/>
        </p:nvPicPr>
        <p:blipFill>
          <a:blip r:embed="rId3"/>
          <a:srcRect/>
          <a:stretch>
            <a:fillRect/>
          </a:stretch>
        </p:blipFill>
        <p:spPr bwMode="auto">
          <a:xfrm>
            <a:off x="1524000" y="1066800"/>
            <a:ext cx="3012611" cy="2900363"/>
          </a:xfrm>
          <a:prstGeom prst="rect">
            <a:avLst/>
          </a:prstGeom>
          <a:solidFill>
            <a:srgbClr val="28C5E4"/>
          </a:solidFill>
          <a:ln w="9525">
            <a:noFill/>
            <a:miter lim="800000"/>
            <a:headEnd/>
            <a:tailEnd/>
          </a:ln>
        </p:spPr>
      </p:pic>
      <p:sp>
        <p:nvSpPr>
          <p:cNvPr id="8" name="TextBox 7"/>
          <p:cNvSpPr txBox="1"/>
          <p:nvPr/>
        </p:nvSpPr>
        <p:spPr>
          <a:xfrm>
            <a:off x="5715000" y="533400"/>
            <a:ext cx="32994600" cy="2554545"/>
          </a:xfrm>
          <a:prstGeom prst="rect">
            <a:avLst/>
          </a:prstGeom>
          <a:noFill/>
        </p:spPr>
        <p:txBody>
          <a:bodyPr wrap="square" rtlCol="0">
            <a:spAutoFit/>
          </a:bodyPr>
          <a:lstStyle/>
          <a:p>
            <a:r>
              <a:rPr lang="en-US" sz="8000" b="1" dirty="0" smtClean="0"/>
              <a:t>creative vision / sustainability now / spring Ruhlman 2011</a:t>
            </a:r>
            <a:endParaRPr lang="en-US" sz="8000" dirty="0" smtClean="0"/>
          </a:p>
          <a:p>
            <a:r>
              <a:rPr lang="en-US" sz="8000" i="1" dirty="0" smtClean="0"/>
              <a:t>Dan J. Brabander, Geosciences</a:t>
            </a:r>
            <a:endParaRPr lang="en-US" sz="8000" dirty="0" smtClean="0"/>
          </a:p>
        </p:txBody>
      </p:sp>
      <p:sp>
        <p:nvSpPr>
          <p:cNvPr id="9" name="TextBox 8"/>
          <p:cNvSpPr txBox="1"/>
          <p:nvPr/>
        </p:nvSpPr>
        <p:spPr>
          <a:xfrm>
            <a:off x="381000" y="4572000"/>
            <a:ext cx="11201400" cy="923330"/>
          </a:xfrm>
          <a:prstGeom prst="rect">
            <a:avLst/>
          </a:prstGeom>
          <a:noFill/>
        </p:spPr>
        <p:txBody>
          <a:bodyPr wrap="square" rtlCol="0">
            <a:spAutoFit/>
          </a:bodyPr>
          <a:lstStyle/>
          <a:p>
            <a:r>
              <a:rPr lang="en-US" sz="5400" b="1" dirty="0" smtClean="0"/>
              <a:t>Introduction</a:t>
            </a:r>
            <a:endParaRPr lang="en-US" sz="5400" b="1" dirty="0"/>
          </a:p>
        </p:txBody>
      </p:sp>
      <p:sp>
        <p:nvSpPr>
          <p:cNvPr id="11" name="TextBox 10"/>
          <p:cNvSpPr txBox="1"/>
          <p:nvPr/>
        </p:nvSpPr>
        <p:spPr>
          <a:xfrm>
            <a:off x="32004000" y="30632400"/>
            <a:ext cx="11734800" cy="2123658"/>
          </a:xfrm>
          <a:prstGeom prst="rect">
            <a:avLst/>
          </a:prstGeom>
          <a:noFill/>
        </p:spPr>
        <p:txBody>
          <a:bodyPr wrap="square" rtlCol="0">
            <a:spAutoFit/>
          </a:bodyPr>
          <a:lstStyle/>
          <a:p>
            <a:r>
              <a:rPr lang="en-US" sz="4400" b="1" i="1" dirty="0" smtClean="0"/>
              <a:t>Panel of judges: </a:t>
            </a:r>
            <a:r>
              <a:rPr lang="en-US" sz="4400" b="1" i="1" dirty="0" smtClean="0">
                <a:solidFill>
                  <a:srgbClr val="000000"/>
                </a:solidFill>
                <a:latin typeface="Lucida Grande" charset="0"/>
                <a:ea typeface="Lucida Grande" charset="0"/>
                <a:cs typeface="Lucida Grande" charset="0"/>
              </a:rPr>
              <a:t>Dan Chiasson</a:t>
            </a:r>
            <a:r>
              <a:rPr lang="en-US" sz="4400" b="1" i="1" dirty="0" smtClean="0"/>
              <a:t>, Dan Brabander, Jay Turner, Kate Salop, and Patrick  </a:t>
            </a:r>
            <a:r>
              <a:rPr lang="en-US" sz="4400" b="1" i="1" dirty="0" smtClean="0">
                <a:solidFill>
                  <a:srgbClr val="000000"/>
                </a:solidFill>
                <a:latin typeface="Lucida Grande" charset="0"/>
                <a:ea typeface="Lucida Grande" charset="0"/>
                <a:cs typeface="Lucida Grande" charset="0"/>
              </a:rPr>
              <a:t>Willoughby</a:t>
            </a:r>
            <a:endParaRPr lang="en-US" sz="4400" b="1" i="1" dirty="0"/>
          </a:p>
        </p:txBody>
      </p:sp>
      <p:sp>
        <p:nvSpPr>
          <p:cNvPr id="12" name="TextBox 11"/>
          <p:cNvSpPr txBox="1"/>
          <p:nvPr/>
        </p:nvSpPr>
        <p:spPr>
          <a:xfrm>
            <a:off x="31775400" y="4648200"/>
            <a:ext cx="13716000" cy="923330"/>
          </a:xfrm>
          <a:prstGeom prst="rect">
            <a:avLst/>
          </a:prstGeom>
          <a:noFill/>
        </p:spPr>
        <p:txBody>
          <a:bodyPr wrap="square" rtlCol="0">
            <a:spAutoFit/>
          </a:bodyPr>
          <a:lstStyle/>
          <a:p>
            <a:r>
              <a:rPr lang="en-US" sz="5400" b="1" dirty="0" smtClean="0"/>
              <a:t>Winners</a:t>
            </a:r>
            <a:endParaRPr lang="en-US" sz="5400" b="1" dirty="0"/>
          </a:p>
        </p:txBody>
      </p:sp>
      <p:sp>
        <p:nvSpPr>
          <p:cNvPr id="34" name="TextBox 33"/>
          <p:cNvSpPr txBox="1"/>
          <p:nvPr/>
        </p:nvSpPr>
        <p:spPr>
          <a:xfrm>
            <a:off x="12801600" y="5181600"/>
            <a:ext cx="13411200" cy="923330"/>
          </a:xfrm>
          <a:prstGeom prst="rect">
            <a:avLst/>
          </a:prstGeom>
          <a:noFill/>
        </p:spPr>
        <p:txBody>
          <a:bodyPr wrap="square" rtlCol="0">
            <a:spAutoFit/>
          </a:bodyPr>
          <a:lstStyle/>
          <a:p>
            <a:r>
              <a:rPr lang="en-US" sz="5400" b="1" dirty="0" smtClean="0"/>
              <a:t>Results</a:t>
            </a:r>
            <a:endParaRPr lang="en-US" sz="5400" b="1" dirty="0"/>
          </a:p>
        </p:txBody>
      </p:sp>
      <p:sp>
        <p:nvSpPr>
          <p:cNvPr id="25" name="Rectangle 24"/>
          <p:cNvSpPr/>
          <p:nvPr/>
        </p:nvSpPr>
        <p:spPr>
          <a:xfrm>
            <a:off x="914400" y="6388712"/>
            <a:ext cx="10668000" cy="12280288"/>
          </a:xfrm>
          <a:prstGeom prst="rect">
            <a:avLst/>
          </a:prstGeom>
        </p:spPr>
        <p:txBody>
          <a:bodyPr wrap="square">
            <a:spAutoFit/>
          </a:bodyPr>
          <a:lstStyle/>
          <a:p>
            <a:pPr>
              <a:tabLst>
                <a:tab pos="800100" algn="l"/>
              </a:tabLst>
            </a:pPr>
            <a:r>
              <a:rPr lang="en-US" sz="3600" dirty="0" smtClean="0"/>
              <a:t>Wellesley has a tradition of haiku writing as the academic year comes to a close. These haiku are often a creative escape from the stress of final papers and exams.  Recently, Wellesley has been exploring how the grand challenge of sustainability in the 21</a:t>
            </a:r>
            <a:r>
              <a:rPr lang="en-US" sz="3600" baseline="30000" dirty="0" smtClean="0"/>
              <a:t>st</a:t>
            </a:r>
            <a:r>
              <a:rPr lang="en-US" sz="3600" dirty="0" smtClean="0"/>
              <a:t> century might be uniquely expressed and exemplified by our community.  Our residential college of students, staff and faculty is diverse, and sustainability means different things to each constituency.  For some it may be expressed around energy use and conversation; for others it may be focused around justice and responsibility.  We are sponsoring a haiku-writing contest, soliciting haiku that shares your vision and hope for sustainability at Wellesley.  We will use these haiku as a window into our community’s current aspirations upon which we can build a long-term vision for sustainability for our campus. Special prizes for the top three entries and cash prizes for the top five honorable mention.  Winning entries announced at the late break poster session.</a:t>
            </a:r>
          </a:p>
          <a:p>
            <a:pPr>
              <a:tabLst>
                <a:tab pos="800100" algn="l"/>
              </a:tabLst>
            </a:pPr>
            <a:r>
              <a:rPr lang="en-US" sz="3600" dirty="0" smtClean="0"/>
              <a:t>.   </a:t>
            </a:r>
            <a:endParaRPr lang="en-US" sz="3600" dirty="0"/>
          </a:p>
        </p:txBody>
      </p:sp>
      <p:cxnSp>
        <p:nvCxnSpPr>
          <p:cNvPr id="48" name="Straight Connector 47"/>
          <p:cNvCxnSpPr/>
          <p:nvPr/>
        </p:nvCxnSpPr>
        <p:spPr>
          <a:xfrm rot="16200000" flipH="1">
            <a:off x="-912808" y="19124608"/>
            <a:ext cx="26060400" cy="155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8518192" y="19124608"/>
            <a:ext cx="26060402" cy="155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33400" y="19162691"/>
            <a:ext cx="10972800" cy="8685576"/>
            <a:chOff x="533400" y="17449800"/>
            <a:chExt cx="10972800" cy="1152568"/>
          </a:xfrm>
        </p:grpSpPr>
        <p:sp>
          <p:nvSpPr>
            <p:cNvPr id="10" name="TextBox 9"/>
            <p:cNvSpPr txBox="1"/>
            <p:nvPr/>
          </p:nvSpPr>
          <p:spPr>
            <a:xfrm>
              <a:off x="609600" y="17449800"/>
              <a:ext cx="10896600" cy="122525"/>
            </a:xfrm>
            <a:prstGeom prst="rect">
              <a:avLst/>
            </a:prstGeom>
            <a:noFill/>
          </p:spPr>
          <p:txBody>
            <a:bodyPr wrap="square" rtlCol="0">
              <a:spAutoFit/>
            </a:bodyPr>
            <a:lstStyle/>
            <a:p>
              <a:r>
                <a:rPr lang="en-US" sz="5400" b="1" dirty="0" smtClean="0"/>
                <a:t>Methods</a:t>
              </a:r>
              <a:endParaRPr lang="en-US" sz="5400" b="1" dirty="0"/>
            </a:p>
          </p:txBody>
        </p:sp>
        <p:sp>
          <p:nvSpPr>
            <p:cNvPr id="44" name="TextBox 43"/>
            <p:cNvSpPr txBox="1"/>
            <p:nvPr/>
          </p:nvSpPr>
          <p:spPr>
            <a:xfrm>
              <a:off x="533400" y="18516600"/>
              <a:ext cx="10896600" cy="85768"/>
            </a:xfrm>
            <a:prstGeom prst="rect">
              <a:avLst/>
            </a:prstGeom>
            <a:noFill/>
          </p:spPr>
          <p:txBody>
            <a:bodyPr wrap="square" rtlCol="0">
              <a:spAutoFit/>
            </a:bodyPr>
            <a:lstStyle/>
            <a:p>
              <a:pPr>
                <a:tabLst>
                  <a:tab pos="914400" algn="l"/>
                </a:tabLst>
              </a:pPr>
              <a:r>
                <a:rPr lang="en-US" sz="3600" dirty="0" smtClean="0"/>
                <a:t> </a:t>
              </a:r>
              <a:endParaRPr lang="en-US" sz="3600" dirty="0"/>
            </a:p>
          </p:txBody>
        </p:sp>
      </p:grpSp>
      <p:sp>
        <p:nvSpPr>
          <p:cNvPr id="52" name="TextBox 51"/>
          <p:cNvSpPr txBox="1"/>
          <p:nvPr/>
        </p:nvSpPr>
        <p:spPr>
          <a:xfrm>
            <a:off x="32004000" y="25298400"/>
            <a:ext cx="11277600" cy="923330"/>
          </a:xfrm>
          <a:prstGeom prst="rect">
            <a:avLst/>
          </a:prstGeom>
          <a:noFill/>
        </p:spPr>
        <p:txBody>
          <a:bodyPr wrap="square" rtlCol="0">
            <a:spAutoFit/>
          </a:bodyPr>
          <a:lstStyle/>
          <a:p>
            <a:r>
              <a:rPr lang="en-US" sz="5400" b="1" dirty="0" smtClean="0"/>
              <a:t>Acknowledgments</a:t>
            </a:r>
            <a:endParaRPr lang="en-US" sz="5400" b="1" dirty="0"/>
          </a:p>
        </p:txBody>
      </p:sp>
      <p:sp>
        <p:nvSpPr>
          <p:cNvPr id="54" name="TextBox 53"/>
          <p:cNvSpPr txBox="1"/>
          <p:nvPr/>
        </p:nvSpPr>
        <p:spPr>
          <a:xfrm>
            <a:off x="32156400" y="26441400"/>
            <a:ext cx="10896600" cy="4216539"/>
          </a:xfrm>
          <a:prstGeom prst="rect">
            <a:avLst/>
          </a:prstGeom>
          <a:noFill/>
        </p:spPr>
        <p:txBody>
          <a:bodyPr wrap="square" rtlCol="0">
            <a:spAutoFit/>
          </a:bodyPr>
          <a:lstStyle/>
          <a:p>
            <a:r>
              <a:rPr lang="en-US" sz="3600" dirty="0" smtClean="0"/>
              <a:t>Funding: Office of the Provost and President</a:t>
            </a:r>
          </a:p>
          <a:p>
            <a:endParaRPr lang="en-US" sz="3600" dirty="0" smtClean="0"/>
          </a:p>
          <a:p>
            <a:r>
              <a:rPr lang="en-US" sz="3600" dirty="0" smtClean="0"/>
              <a:t>Sustainability advisory committee: Kristina Jones, Beth DeSombre, Cathy Summa,  and Patrick Willoughby</a:t>
            </a:r>
          </a:p>
          <a:p>
            <a:endParaRPr lang="en-US" sz="3600" dirty="0" smtClean="0"/>
          </a:p>
          <a:p>
            <a:r>
              <a:rPr lang="en-US" sz="3600" dirty="0" smtClean="0"/>
              <a:t>Phoebe Handler, ES ‘12</a:t>
            </a:r>
          </a:p>
          <a:p>
            <a:endParaRPr lang="en-US" sz="1600" dirty="0"/>
          </a:p>
        </p:txBody>
      </p:sp>
      <p:grpSp>
        <p:nvGrpSpPr>
          <p:cNvPr id="69" name="Group 68"/>
          <p:cNvGrpSpPr/>
          <p:nvPr/>
        </p:nvGrpSpPr>
        <p:grpSpPr>
          <a:xfrm>
            <a:off x="30556200" y="13254913"/>
            <a:ext cx="12801600" cy="11510088"/>
            <a:chOff x="32385000" y="15410968"/>
            <a:chExt cx="12801600" cy="5659274"/>
          </a:xfrm>
        </p:grpSpPr>
        <p:sp>
          <p:nvSpPr>
            <p:cNvPr id="63" name="Rectangle 62"/>
            <p:cNvSpPr/>
            <p:nvPr/>
          </p:nvSpPr>
          <p:spPr>
            <a:xfrm>
              <a:off x="33909000" y="15897139"/>
              <a:ext cx="11277600" cy="5173103"/>
            </a:xfrm>
            <a:prstGeom prst="rect">
              <a:avLst/>
            </a:prstGeom>
            <a:solidFill>
              <a:srgbClr val="D1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33832800" y="15410968"/>
              <a:ext cx="11277600" cy="451503"/>
            </a:xfrm>
            <a:prstGeom prst="rect">
              <a:avLst/>
            </a:prstGeom>
            <a:noFill/>
          </p:spPr>
          <p:txBody>
            <a:bodyPr wrap="square" rtlCol="0">
              <a:spAutoFit/>
            </a:bodyPr>
            <a:lstStyle/>
            <a:p>
              <a:r>
                <a:rPr lang="en-US" sz="5400" b="1" dirty="0" smtClean="0"/>
                <a:t>Honorable mentions</a:t>
              </a:r>
              <a:endParaRPr lang="en-US" sz="5400" b="1" dirty="0"/>
            </a:p>
          </p:txBody>
        </p:sp>
        <p:sp>
          <p:nvSpPr>
            <p:cNvPr id="58" name="TextBox 57"/>
            <p:cNvSpPr txBox="1"/>
            <p:nvPr/>
          </p:nvSpPr>
          <p:spPr>
            <a:xfrm>
              <a:off x="32385000" y="16764000"/>
              <a:ext cx="10668000" cy="586954"/>
            </a:xfrm>
            <a:prstGeom prst="rect">
              <a:avLst/>
            </a:prstGeom>
            <a:noFill/>
          </p:spPr>
          <p:txBody>
            <a:bodyPr wrap="square" rtlCol="0">
              <a:spAutoFit/>
            </a:bodyPr>
            <a:lstStyle/>
            <a:p>
              <a:pPr>
                <a:buFont typeface="Arial" pitchFamily="34" charset="0"/>
                <a:buChar char="•"/>
              </a:pPr>
              <a:endParaRPr lang="en-US" sz="3600" dirty="0" smtClean="0"/>
            </a:p>
            <a:p>
              <a:pPr>
                <a:buFont typeface="Arial" pitchFamily="34" charset="0"/>
                <a:buChar char="•"/>
              </a:pPr>
              <a:endParaRPr lang="en-US" sz="3600" dirty="0"/>
            </a:p>
          </p:txBody>
        </p:sp>
      </p:grpSp>
      <p:sp>
        <p:nvSpPr>
          <p:cNvPr id="60" name="TextBox 59"/>
          <p:cNvSpPr txBox="1"/>
          <p:nvPr/>
        </p:nvSpPr>
        <p:spPr>
          <a:xfrm>
            <a:off x="32461200" y="5606832"/>
            <a:ext cx="10591800" cy="7417415"/>
          </a:xfrm>
          <a:prstGeom prst="rect">
            <a:avLst/>
          </a:prstGeom>
          <a:noFill/>
        </p:spPr>
        <p:txBody>
          <a:bodyPr wrap="square" rtlCol="0">
            <a:spAutoFit/>
          </a:bodyPr>
          <a:lstStyle/>
          <a:p>
            <a:r>
              <a:rPr lang="en-US" sz="4000" b="1" dirty="0" smtClean="0"/>
              <a:t>microfiche metal</a:t>
            </a:r>
          </a:p>
          <a:p>
            <a:r>
              <a:rPr lang="en-US" sz="4000" b="1" dirty="0" smtClean="0"/>
              <a:t>all can now be recycled</a:t>
            </a:r>
          </a:p>
          <a:p>
            <a:pPr>
              <a:tabLst>
                <a:tab pos="8274050" algn="ctr"/>
              </a:tabLst>
            </a:pPr>
            <a:r>
              <a:rPr lang="en-US" sz="4000" b="1" dirty="0" smtClean="0"/>
              <a:t>it makes me happy	</a:t>
            </a:r>
            <a:r>
              <a:rPr lang="en-US" sz="3600" i="1" dirty="0" smtClean="0"/>
              <a:t>Betty B. Febo </a:t>
            </a:r>
            <a:endParaRPr lang="en-US" sz="4000" b="1" i="1" dirty="0" smtClean="0"/>
          </a:p>
          <a:p>
            <a:endParaRPr lang="en-US" sz="4000" b="1" dirty="0" smtClean="0"/>
          </a:p>
          <a:p>
            <a:r>
              <a:rPr lang="en-US" sz="4000" b="1" dirty="0" smtClean="0"/>
              <a:t>less might well be more</a:t>
            </a:r>
          </a:p>
          <a:p>
            <a:r>
              <a:rPr lang="en-US" sz="4000" b="1" dirty="0" smtClean="0"/>
              <a:t>if Wellesley women learned this</a:t>
            </a:r>
          </a:p>
          <a:p>
            <a:pPr>
              <a:tabLst>
                <a:tab pos="8274050" algn="ctr"/>
              </a:tabLst>
            </a:pPr>
            <a:r>
              <a:rPr lang="en-US" sz="4000" b="1" dirty="0" smtClean="0"/>
              <a:t>they could teach the world</a:t>
            </a:r>
            <a:br>
              <a:rPr lang="en-US" sz="4000" b="1" dirty="0" smtClean="0"/>
            </a:br>
            <a:r>
              <a:rPr lang="en-US" sz="4000" b="1" dirty="0" smtClean="0"/>
              <a:t>	</a:t>
            </a:r>
            <a:r>
              <a:rPr lang="en-US" sz="3600" i="1" dirty="0" smtClean="0"/>
              <a:t>Kim K. McLeod </a:t>
            </a:r>
            <a:endParaRPr lang="en-US" sz="4000" b="1" i="1" dirty="0" smtClean="0"/>
          </a:p>
          <a:p>
            <a:r>
              <a:rPr lang="en-US" sz="4000" b="1" dirty="0" smtClean="0"/>
              <a:t>The one thing better</a:t>
            </a:r>
          </a:p>
          <a:p>
            <a:r>
              <a:rPr lang="en-US" sz="4000" b="1" dirty="0" smtClean="0"/>
              <a:t>Than a waste-less move-out is</a:t>
            </a:r>
          </a:p>
          <a:p>
            <a:pPr>
              <a:tabLst>
                <a:tab pos="8235950" algn="ctr"/>
              </a:tabLst>
            </a:pPr>
            <a:r>
              <a:rPr lang="en-US" sz="4000" b="1" dirty="0" smtClean="0"/>
              <a:t>A buy-less move-in	</a:t>
            </a:r>
            <a:r>
              <a:rPr lang="en-US" sz="3600" i="1" dirty="0" smtClean="0"/>
              <a:t>Rebecca A. Ely </a:t>
            </a:r>
            <a:endParaRPr lang="en-US" sz="4000" i="1" dirty="0" smtClean="0"/>
          </a:p>
          <a:p>
            <a:endParaRPr lang="en-US" sz="3600" dirty="0"/>
          </a:p>
        </p:txBody>
      </p:sp>
      <p:pic>
        <p:nvPicPr>
          <p:cNvPr id="53" name="Picture 52"/>
          <p:cNvPicPr>
            <a:picLocks noChangeAspect="1"/>
          </p:cNvPicPr>
          <p:nvPr/>
        </p:nvPicPr>
        <p:blipFill>
          <a:blip r:embed="rId4"/>
          <a:stretch>
            <a:fillRect/>
          </a:stretch>
        </p:blipFill>
        <p:spPr>
          <a:xfrm>
            <a:off x="37109391" y="1143000"/>
            <a:ext cx="4535831" cy="3465576"/>
          </a:xfrm>
          <a:prstGeom prst="rect">
            <a:avLst/>
          </a:prstGeom>
        </p:spPr>
      </p:pic>
      <p:pic>
        <p:nvPicPr>
          <p:cNvPr id="57" name="Picture 56" descr="grabbed ad.tiff"/>
          <p:cNvPicPr>
            <a:picLocks noChangeAspect="1"/>
          </p:cNvPicPr>
          <p:nvPr/>
        </p:nvPicPr>
        <p:blipFill>
          <a:blip r:embed="rId5"/>
          <a:stretch>
            <a:fillRect/>
          </a:stretch>
        </p:blipFill>
        <p:spPr>
          <a:xfrm>
            <a:off x="457200" y="21031200"/>
            <a:ext cx="11125200" cy="8300990"/>
          </a:xfrm>
          <a:prstGeom prst="rect">
            <a:avLst/>
          </a:prstGeom>
        </p:spPr>
      </p:pic>
      <p:pic>
        <p:nvPicPr>
          <p:cNvPr id="65" name="Picture 64"/>
          <p:cNvPicPr>
            <a:picLocks noChangeAspect="1"/>
          </p:cNvPicPr>
          <p:nvPr/>
        </p:nvPicPr>
        <p:blipFill>
          <a:blip r:embed="rId6"/>
          <a:stretch>
            <a:fillRect/>
          </a:stretch>
        </p:blipFill>
        <p:spPr>
          <a:xfrm>
            <a:off x="12698557" y="8991600"/>
            <a:ext cx="18238643" cy="9417050"/>
          </a:xfrm>
          <a:prstGeom prst="rect">
            <a:avLst/>
          </a:prstGeom>
        </p:spPr>
      </p:pic>
      <p:pic>
        <p:nvPicPr>
          <p:cNvPr id="66" name="Picture 65"/>
          <p:cNvPicPr>
            <a:picLocks noChangeAspect="1"/>
          </p:cNvPicPr>
          <p:nvPr/>
        </p:nvPicPr>
        <p:blipFill>
          <a:blip r:embed="rId7"/>
          <a:stretch>
            <a:fillRect/>
          </a:stretch>
        </p:blipFill>
        <p:spPr>
          <a:xfrm>
            <a:off x="12725400" y="20040600"/>
            <a:ext cx="18272991" cy="10617200"/>
          </a:xfrm>
          <a:prstGeom prst="rect">
            <a:avLst/>
          </a:prstGeom>
        </p:spPr>
      </p:pic>
      <p:sp>
        <p:nvSpPr>
          <p:cNvPr id="67" name="Rectangle 66"/>
          <p:cNvSpPr/>
          <p:nvPr/>
        </p:nvSpPr>
        <p:spPr>
          <a:xfrm>
            <a:off x="18440400" y="4724400"/>
            <a:ext cx="9525000" cy="3877985"/>
          </a:xfrm>
          <a:prstGeom prst="rect">
            <a:avLst/>
          </a:prstGeom>
        </p:spPr>
        <p:txBody>
          <a:bodyPr wrap="square">
            <a:spAutoFit/>
          </a:bodyPr>
          <a:lstStyle/>
          <a:p>
            <a:r>
              <a:rPr lang="en-US" sz="5400" dirty="0" smtClean="0"/>
              <a:t>n</a:t>
            </a:r>
            <a:r>
              <a:rPr lang="en-US" sz="4800" dirty="0" smtClean="0"/>
              <a:t>inety-three entries*</a:t>
            </a:r>
          </a:p>
          <a:p>
            <a:r>
              <a:rPr lang="en-US" sz="4800" dirty="0" smtClean="0"/>
              <a:t>ruhlman makes the winner known</a:t>
            </a:r>
          </a:p>
          <a:p>
            <a:r>
              <a:rPr lang="en-US" sz="4800" dirty="0" smtClean="0"/>
              <a:t>joy to share—hopeful</a:t>
            </a:r>
            <a:br>
              <a:rPr lang="en-US" sz="4800" dirty="0" smtClean="0"/>
            </a:br>
            <a:endParaRPr lang="en-US" sz="4800" dirty="0" smtClean="0"/>
          </a:p>
          <a:p>
            <a:r>
              <a:rPr lang="en-US" sz="4800" dirty="0" smtClean="0"/>
              <a:t>*60 from students</a:t>
            </a:r>
          </a:p>
        </p:txBody>
      </p:sp>
      <p:sp>
        <p:nvSpPr>
          <p:cNvPr id="70" name="TextBox 69"/>
          <p:cNvSpPr txBox="1"/>
          <p:nvPr/>
        </p:nvSpPr>
        <p:spPr>
          <a:xfrm>
            <a:off x="12496800" y="18592800"/>
            <a:ext cx="18897600" cy="1754327"/>
          </a:xfrm>
          <a:prstGeom prst="rect">
            <a:avLst/>
          </a:prstGeom>
          <a:noFill/>
        </p:spPr>
        <p:txBody>
          <a:bodyPr wrap="square" rtlCol="0">
            <a:spAutoFit/>
          </a:bodyPr>
          <a:lstStyle/>
          <a:p>
            <a:r>
              <a:rPr lang="en-US" sz="5400" b="1" i="1" dirty="0" smtClean="0"/>
              <a:t>Figure #1 Wordle from text of student haiku entries.  </a:t>
            </a:r>
            <a:r>
              <a:rPr lang="en-US" sz="5400" dirty="0" smtClean="0"/>
              <a:t>Size of word indicates frequency of word use. N= 150</a:t>
            </a:r>
            <a:endParaRPr lang="en-US" sz="5400" dirty="0"/>
          </a:p>
        </p:txBody>
      </p:sp>
      <p:sp>
        <p:nvSpPr>
          <p:cNvPr id="71" name="Rectangle 70"/>
          <p:cNvSpPr/>
          <p:nvPr/>
        </p:nvSpPr>
        <p:spPr>
          <a:xfrm>
            <a:off x="12649200" y="30630673"/>
            <a:ext cx="18745200" cy="1754327"/>
          </a:xfrm>
          <a:prstGeom prst="rect">
            <a:avLst/>
          </a:prstGeom>
        </p:spPr>
        <p:txBody>
          <a:bodyPr wrap="square">
            <a:spAutoFit/>
          </a:bodyPr>
          <a:lstStyle/>
          <a:p>
            <a:r>
              <a:rPr lang="en-US" sz="5400" b="1" dirty="0" smtClean="0"/>
              <a:t>Figure #2 Wordle from text of </a:t>
            </a:r>
            <a:r>
              <a:rPr lang="en-US" sz="5400" b="1" i="1" dirty="0" smtClean="0"/>
              <a:t>staff/faculty haiku entries</a:t>
            </a:r>
            <a:r>
              <a:rPr lang="en-US" sz="5400" dirty="0" smtClean="0"/>
              <a:t>.  Size of word indicates frequency of word use. N= 150</a:t>
            </a:r>
            <a:endParaRPr lang="en-US" sz="5400" dirty="0"/>
          </a:p>
        </p:txBody>
      </p:sp>
      <p:sp>
        <p:nvSpPr>
          <p:cNvPr id="72" name="Rectangle 71"/>
          <p:cNvSpPr/>
          <p:nvPr/>
        </p:nvSpPr>
        <p:spPr>
          <a:xfrm>
            <a:off x="32080200" y="14173200"/>
            <a:ext cx="12496800" cy="13757615"/>
          </a:xfrm>
          <a:prstGeom prst="rect">
            <a:avLst/>
          </a:prstGeom>
        </p:spPr>
        <p:txBody>
          <a:bodyPr wrap="square">
            <a:spAutoFit/>
          </a:bodyPr>
          <a:lstStyle/>
          <a:p>
            <a:r>
              <a:rPr lang="en-US" sz="3200" i="1" dirty="0" smtClean="0"/>
              <a:t>If you really love</a:t>
            </a:r>
          </a:p>
          <a:p>
            <a:r>
              <a:rPr lang="en-US" sz="3200" i="1" dirty="0" smtClean="0"/>
              <a:t>Wellesley, stick that blue decal</a:t>
            </a:r>
          </a:p>
          <a:p>
            <a:r>
              <a:rPr lang="en-US" sz="3200" i="1" dirty="0" smtClean="0"/>
              <a:t>on a bicycle		Sophia Liu </a:t>
            </a:r>
          </a:p>
          <a:p>
            <a:r>
              <a:rPr lang="en-US" sz="3200" i="1" dirty="0" smtClean="0"/>
              <a:t>	</a:t>
            </a:r>
          </a:p>
          <a:p>
            <a:r>
              <a:rPr lang="en-US" sz="3200" i="1" dirty="0" smtClean="0"/>
              <a:t>At night, as you sleep, </a:t>
            </a:r>
          </a:p>
          <a:p>
            <a:r>
              <a:rPr lang="en-US" sz="3200" i="1" dirty="0" smtClean="0"/>
              <a:t>We sneak into the ville and</a:t>
            </a:r>
          </a:p>
          <a:p>
            <a:pPr>
              <a:tabLst>
                <a:tab pos="6965950" algn="l"/>
              </a:tabLst>
            </a:pPr>
            <a:r>
              <a:rPr lang="en-US" sz="3200" i="1" dirty="0" smtClean="0"/>
              <a:t>Reduce the waste stream	Rebecca A. Ely</a:t>
            </a:r>
          </a:p>
          <a:p>
            <a:endParaRPr lang="en-US" sz="3200" i="1" dirty="0" smtClean="0"/>
          </a:p>
          <a:p>
            <a:r>
              <a:rPr lang="en-US" sz="3200" i="1" dirty="0" smtClean="0"/>
              <a:t>We think, eat, learn, do</a:t>
            </a:r>
          </a:p>
          <a:p>
            <a:r>
              <a:rPr lang="en-US" sz="3200" i="1" dirty="0" smtClean="0"/>
              <a:t>Keeping the future in mind--</a:t>
            </a:r>
          </a:p>
          <a:p>
            <a:pPr>
              <a:tabLst>
                <a:tab pos="7504113" algn="l"/>
              </a:tabLst>
            </a:pPr>
            <a:r>
              <a:rPr lang="en-US" sz="3200" i="1" dirty="0" smtClean="0"/>
              <a:t>Wellesley Blue is green.	Sandy Kendall 	</a:t>
            </a:r>
          </a:p>
          <a:p>
            <a:r>
              <a:rPr lang="en-US" sz="3200" i="1" dirty="0" smtClean="0"/>
              <a:t>wool socks </a:t>
            </a:r>
          </a:p>
          <a:p>
            <a:r>
              <a:rPr lang="en-US" sz="3200" i="1" dirty="0" smtClean="0"/>
              <a:t>warming the feet</a:t>
            </a:r>
          </a:p>
          <a:p>
            <a:pPr>
              <a:tabLst>
                <a:tab pos="6850063" algn="l"/>
              </a:tabLst>
            </a:pPr>
            <a:r>
              <a:rPr lang="en-US" sz="3200" i="1" dirty="0" smtClean="0"/>
              <a:t>heater resting	Eriko Houlette</a:t>
            </a:r>
          </a:p>
          <a:p>
            <a:endParaRPr lang="en-US" sz="3200" i="1" dirty="0" smtClean="0"/>
          </a:p>
          <a:p>
            <a:r>
              <a:rPr lang="en-US" sz="3200" i="1" dirty="0" smtClean="0"/>
              <a:t>Year-round bananas</a:t>
            </a:r>
          </a:p>
          <a:p>
            <a:r>
              <a:rPr lang="en-US" sz="3200" i="1" dirty="0" smtClean="0"/>
              <a:t>Are not as green as they look</a:t>
            </a:r>
          </a:p>
          <a:p>
            <a:pPr>
              <a:tabLst>
                <a:tab pos="6811963" algn="l"/>
              </a:tabLst>
            </a:pPr>
            <a:r>
              <a:rPr lang="en-US" sz="3200" i="1" dirty="0" smtClean="0"/>
              <a:t>Delicious failure	Julia C. Rodriguez </a:t>
            </a:r>
          </a:p>
          <a:p>
            <a:endParaRPr lang="en-US" sz="3200" i="1" dirty="0" smtClean="0"/>
          </a:p>
          <a:p>
            <a:endParaRPr lang="en-US" sz="3200" i="1" dirty="0" smtClean="0"/>
          </a:p>
          <a:p>
            <a:endParaRPr lang="en-US" sz="3600" dirty="0" smtClean="0"/>
          </a:p>
          <a:p>
            <a:r>
              <a:rPr lang="en-US" sz="3600" dirty="0" smtClean="0"/>
              <a:t> </a:t>
            </a:r>
          </a:p>
          <a:p>
            <a:endParaRPr lang="en-US" sz="3600" dirty="0" smtClean="0"/>
          </a:p>
          <a:p>
            <a:endParaRPr lang="en-US" sz="3600" dirty="0" smtClean="0"/>
          </a:p>
          <a:p>
            <a:endParaRPr lang="en-US" sz="3600" dirty="0" smtClean="0"/>
          </a:p>
          <a:p>
            <a:endParaRPr lang="en-US" sz="3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TotalTime>
  <Words>477</Words>
  <Application>Microsoft Macintosh PowerPoint</Application>
  <PresentationFormat>Custom</PresentationFormat>
  <Paragraphs>58</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Emily R Estes</dc:creator>
  <cp:lastModifiedBy>Sandra Kendall</cp:lastModifiedBy>
  <cp:revision>38</cp:revision>
  <dcterms:created xsi:type="dcterms:W3CDTF">2011-04-27T20:06:59Z</dcterms:created>
  <dcterms:modified xsi:type="dcterms:W3CDTF">2011-04-27T20:14:38Z</dcterms:modified>
</cp:coreProperties>
</file>