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4" d="100"/>
          <a:sy n="84" d="100"/>
        </p:scale>
        <p:origin x="643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71985-1B68-0ACC-9863-2211E8C3AB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872484-2AFE-C637-5B85-3569287A63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E10CC5-34F8-8834-8734-2D4A9378F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C3681-35B5-45F0-9373-192D7E5D77FF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D0A49-73EC-0418-7B92-B8BE5AA0C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B7B96-8A84-28AB-C097-0DC700A7A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28623-D2B3-45D5-B72E-864C23FD2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023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75CEE-E64B-2273-97A3-17F2939C7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2D015-1947-6B1D-36E5-D3609E2987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00B68-E989-BC76-83BB-18E2F82BA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C3681-35B5-45F0-9373-192D7E5D77FF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692007-DDF9-2EFF-3BB0-34591D1E6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CD06C-EA0D-2833-1A31-5D3817E4F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28623-D2B3-45D5-B72E-864C23FD2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106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CCADBF-28F5-CD2B-16D3-E99F7B4203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A302A1-3658-A6C0-5B4F-23EA14860B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0C5A63-C0D9-1850-B8F5-1335F7A30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C3681-35B5-45F0-9373-192D7E5D77FF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7A203-E69D-1F23-AC10-9E34504DC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8C75F-8B64-58ED-0203-AC96A9742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28623-D2B3-45D5-B72E-864C23FD2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019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3A611-C5ED-5653-9B19-24F99A34B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36422-C82E-B716-4E4F-3352580F2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BC0F9-220B-415C-ACC0-913B9EABD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C3681-35B5-45F0-9373-192D7E5D77FF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EB842-5053-D250-282C-7C5049758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41F93-9190-75C0-97F4-D7A9E1AE5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28623-D2B3-45D5-B72E-864C23FD2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848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6890C-6346-BF82-ED8C-AB9DA884E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42FAB1-DCFE-C1E4-60BD-31209581AB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F4067-D6C6-8051-5103-BA3EFD859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C3681-35B5-45F0-9373-192D7E5D77FF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2869A-E7BD-16EE-59D3-D3B7E5FF9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FD018-2740-5648-C4EF-CAFFAEFBB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28623-D2B3-45D5-B72E-864C23FD2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40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6613D-FEE0-ABC2-C5B1-4489133A0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9014E-8929-41D4-80FA-51DAD65C70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BB2FF5-B78A-CD79-E938-83F8013FB8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4D45F7-22DA-7164-87E2-E297C5F1C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C3681-35B5-45F0-9373-192D7E5D77FF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A5CD53-286F-BFFC-268A-69143F3F6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2E639-EF4D-FE0F-BB87-27F165412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28623-D2B3-45D5-B72E-864C23FD2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664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923F3-ACC6-564A-6E38-CD6D2465A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D488B1-72FF-56B2-80EF-713BE8B892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719CDF-F6A4-61D8-AF9E-D55DD390BB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88188D-07A7-DB39-ADE1-D594F6D43E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9510DB-6594-7ACE-7DDE-3A36C01822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28F17C-646A-9807-73E1-445471C6A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C3681-35B5-45F0-9373-192D7E5D77FF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6C7C20-4E6E-9A12-8898-85AB877F8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F9F8CD-65E4-390E-D153-6E1A0CF19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28623-D2B3-45D5-B72E-864C23FD2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460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EA676-B190-11CB-36A5-F51C77D50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BE2E7A-786B-47AD-E22D-65EA2B534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C3681-35B5-45F0-9373-192D7E5D77FF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7B8E26-B550-5C7A-712A-B3016A6D1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02DE2F-6177-E3E4-297F-CFCF3D9D8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28623-D2B3-45D5-B72E-864C23FD2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653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339F59-B4D9-DB4F-F7FA-64D84C95F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C3681-35B5-45F0-9373-192D7E5D77FF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3B48F4-1ECD-F7CC-7A3E-BD8ACAAA9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3CB5D3-C725-1160-4ECD-2B757A15A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28623-D2B3-45D5-B72E-864C23FD2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868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E2D1B-419D-1158-2B1E-E1DCA69D2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4A1CE-B03B-BCF5-950B-DFB08070F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0B099B-B87E-EA0B-F018-5517BF908C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EFEF1B-D7CA-4428-1DAC-9A34181FF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C3681-35B5-45F0-9373-192D7E5D77FF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56BE98-A813-DDE0-9460-8C1102F4A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336B03-2091-C7E3-9DB1-AC4009191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28623-D2B3-45D5-B72E-864C23FD2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239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69C64-C52E-5E62-F5F4-654B836AC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90FDE3-A4DC-5F94-4CA4-3D7984ACE8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7473C4-C6B4-DD60-CD2E-4FE2091D62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164A58-D436-F993-4877-FF9E12155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C3681-35B5-45F0-9373-192D7E5D77FF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5BA088-1E8D-7A5D-6284-1199C46DF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946182-FCED-27E3-20C4-513C47276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28623-D2B3-45D5-B72E-864C23FD2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169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B28864-2F7B-E7CF-3B8B-ADFCEC945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2B07A2-333F-5281-4131-BD5D4AEB0D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78B33-5134-A8E8-3CB7-65EC071270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C3681-35B5-45F0-9373-192D7E5D77FF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7ACB13-414C-C43B-5E9A-22B4BC53F1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1C3BE-5A9D-4371-729A-503745B34F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28623-D2B3-45D5-B72E-864C23FD2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753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DA7299-FF7C-213F-8668-2883E9E656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7762" y="640080"/>
            <a:ext cx="6251110" cy="3566160"/>
          </a:xfrm>
        </p:spPr>
        <p:txBody>
          <a:bodyPr anchor="b">
            <a:normAutofit/>
          </a:bodyPr>
          <a:lstStyle/>
          <a:p>
            <a:pPr algn="l"/>
            <a:r>
              <a:rPr lang="en-US" sz="5400" dirty="0"/>
              <a:t>Hiring a Lead Data Scientist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A03795-7C0A-4F88-615B-9E23AA1DEF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7760" y="4636008"/>
            <a:ext cx="6251111" cy="1572768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Finding a Competitive Salary Range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027BF0-A473-07D5-6251-FA66F48E16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734" r="23388" b="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908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13C8FBD5-AD51-769D-F344-CEA7490DC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5583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Searching for Experience</a:t>
            </a:r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7FCD41BD-1C75-175C-2603-FA826398DA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915597"/>
            <a:ext cx="6894576" cy="3344310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908D991-8775-9CC8-44CA-B6A29F4F40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654296" y="4798577"/>
            <a:ext cx="6894576" cy="14284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400"/>
              <a:t>Median salary for Executive-level experience in a mid-sized company &gt;$20,000 more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400"/>
              <a:t>Only 2 data entries for Executive-level data scientist at small-sized companies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dirty="0"/>
              <a:t>May not be accurate reflection of industry standard</a:t>
            </a:r>
            <a:endParaRPr lang="en-US"/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400"/>
              <a:t>Senior-level experience is considerable cheaper and likely more appropriate for needs of driving data science and developing workflows</a:t>
            </a:r>
          </a:p>
        </p:txBody>
      </p:sp>
    </p:spTree>
    <p:extLst>
      <p:ext uri="{BB962C8B-B14F-4D97-AF65-F5344CB8AC3E}">
        <p14:creationId xmlns:p14="http://schemas.microsoft.com/office/powerpoint/2010/main" val="407940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DE52CD-37DE-15B9-8449-EB96C8364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Staying Competitive with Growth</a:t>
            </a:r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78F399-FECF-2005-CF07-CB34E7602B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654295" y="502920"/>
            <a:ext cx="689457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500"/>
              <a:t>Looking specifically at senior-level data scientists with  managerial or team-leading experience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500"/>
              <a:t>Salary ranges are comparable between mid-to-small-size companies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500"/>
              <a:t>Setting a range for a lead data scientist now will translate as the company grows in the future</a:t>
            </a:r>
          </a:p>
        </p:txBody>
      </p:sp>
      <p:pic>
        <p:nvPicPr>
          <p:cNvPr id="10" name="Content Placeholder 9" descr="A graph showing a number of employees&#10;&#10;Description automatically generated with medium confidence">
            <a:extLst>
              <a:ext uri="{FF2B5EF4-FFF2-40B4-BE49-F238E27FC236}">
                <a16:creationId xmlns:a16="http://schemas.microsoft.com/office/drawing/2014/main" id="{FDB0D2D3-B945-DDDB-AD32-7D84AA9D0E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8636" y="2290936"/>
            <a:ext cx="8162536" cy="395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630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DEB31-7A25-A5A8-4A1E-8E3CD4151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Wages 2020-2022 by Residence</a:t>
            </a:r>
          </a:p>
        </p:txBody>
      </p:sp>
      <p:pic>
        <p:nvPicPr>
          <p:cNvPr id="6" name="Content Placeholder 5" descr="A graph of a number of people&#10;&#10;Description automatically generated with medium confidence">
            <a:extLst>
              <a:ext uri="{FF2B5EF4-FFF2-40B4-BE49-F238E27FC236}">
                <a16:creationId xmlns:a16="http://schemas.microsoft.com/office/drawing/2014/main" id="{C9AB133F-52AE-46D4-1B31-8476651983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1927282"/>
            <a:ext cx="6172200" cy="2993911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BBE337-E760-57CE-2FB9-8D598FFC7C4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2020, the median salary for US-based lead data scientists in small-to-mid-sized companies was significantly greater than that of offshore-based lead data scientists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Large reduction in salary for US-based in 2021; offshore-based increased slightly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Increase in salary for US-based from 2021 to 2022; no data for offshore in 2022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is limited and cannot accurately demonstrate how wages will change year-to-year or if offshore employment consistently costs more or less than US employment</a:t>
            </a:r>
          </a:p>
        </p:txBody>
      </p:sp>
    </p:spTree>
    <p:extLst>
      <p:ext uri="{BB962C8B-B14F-4D97-AF65-F5344CB8AC3E}">
        <p14:creationId xmlns:p14="http://schemas.microsoft.com/office/powerpoint/2010/main" val="3255145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C7E91B-8CD6-5814-520F-ED5B62D24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 vs Offshore: 2020-2022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FB22FB-B614-7A01-CED4-9E7C8F0307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200" dirty="0"/>
              <a:t>Based on 2020-2022 data, US-based senior-level data scientists with leadership experience in small-to-mid-sized companies make over $33,000 more than offshore-based scientists with the same experience in similar-sized companies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200" b="1" dirty="0"/>
              <a:t>Recommended salary range: $115,000 - $148,000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1200" dirty="0"/>
              <a:t>Dependent on experience and location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1200" dirty="0"/>
              <a:t>Will attract most offshore data scientists with experience and expertise to drive data science workflow and lead a team the future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1200" dirty="0"/>
              <a:t>Reaches to the median salary of US-based data scientists to attract bottom 50% of earners looking for new opportunity and growth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2860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pic>
        <p:nvPicPr>
          <p:cNvPr id="6" name="Content Placeholder 5" descr="A graph with a bar chart and numbers&#10;&#10;Description automatically generated with medium confidence">
            <a:extLst>
              <a:ext uri="{FF2B5EF4-FFF2-40B4-BE49-F238E27FC236}">
                <a16:creationId xmlns:a16="http://schemas.microsoft.com/office/drawing/2014/main" id="{AFE0EACB-878E-8046-57DD-858EBBC941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754627"/>
            <a:ext cx="6903720" cy="3348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607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275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Hiring a Lead Data Scientist</vt:lpstr>
      <vt:lpstr>Searching for Experience</vt:lpstr>
      <vt:lpstr>Staying Competitive with Growth</vt:lpstr>
      <vt:lpstr>Changing Wages 2020-2022 by Residence</vt:lpstr>
      <vt:lpstr>US vs Offshore: 2020-2022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Scientist Salary</dc:title>
  <dc:creator>Joey Annand</dc:creator>
  <cp:lastModifiedBy>Joey Annand</cp:lastModifiedBy>
  <cp:revision>3</cp:revision>
  <dcterms:created xsi:type="dcterms:W3CDTF">2023-08-07T00:44:29Z</dcterms:created>
  <dcterms:modified xsi:type="dcterms:W3CDTF">2023-08-07T01:48:07Z</dcterms:modified>
</cp:coreProperties>
</file>