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3"/>
  </p:notesMasterIdLst>
  <p:sldIdLst>
    <p:sldId id="257" r:id="rId2"/>
    <p:sldId id="258" r:id="rId3"/>
    <p:sldId id="261" r:id="rId4"/>
    <p:sldId id="275" r:id="rId5"/>
    <p:sldId id="278" r:id="rId6"/>
    <p:sldId id="284" r:id="rId7"/>
    <p:sldId id="287" r:id="rId8"/>
    <p:sldId id="292"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160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fc3caad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fc3caad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fc69f484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fc69f484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497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fc69f484_0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fc69f484_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814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fc69f484_0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fc69f484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939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c69f484_0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c69f484_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19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c69f484_0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c69f484_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976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c69f484_0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c69f484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213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c69f484_0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c69f484_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31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c765dbd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6c765dbd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00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6c765dbd5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6c765db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837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c765dbd5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6c765dbd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34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fc3caad2_0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fc3caad2_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6c765dbd5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6c765dbd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742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c69f484_0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c69f484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136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6c765dbd5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6c765dbd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88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c69f484_0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c69f484_0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314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c69f484_0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c69f484_0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57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6c765dbd5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6c765dbd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10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6c765dbd5_0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6c765dbd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743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c69f484_0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c69f484_0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811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6c765dbd5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6c765dbd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522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fc69f484_02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fc69f484_0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184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c7214b16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c7214b1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fc69f484_0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fc69f484_0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134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fc69f484_02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fc69f484_0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45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c3caad2_0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c3caad2_0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6c7214b16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6c7214b1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c7214b16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6c7214b1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6c7214b16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6c7214b1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6c7214b16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6c7214b1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6c7214b16_0_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6c7214b1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oswego.edu/~srp/stats/2_way_tbl_1.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www.cnet.com.au/itunes-just-how-random-is-random-339274094.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9"/>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Introduction</a:t>
            </a:r>
            <a:endParaRPr>
              <a:solidFill>
                <a:schemeClr val="accent1"/>
              </a:solidFill>
            </a:endParaRPr>
          </a:p>
          <a:p>
            <a:pPr marL="0" lvl="0" indent="0" algn="l" rtl="0">
              <a:spcBef>
                <a:spcPts val="0"/>
              </a:spcBef>
              <a:spcAft>
                <a:spcPts val="0"/>
              </a:spcAft>
              <a:buNone/>
            </a:pPr>
            <a:r>
              <a:rPr lang="en">
                <a:solidFill>
                  <a:schemeClr val="accent1"/>
                </a:solidFill>
              </a:rPr>
              <a:t>to Probability</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9"/>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a:t>
            </a:r>
            <a:endParaRPr>
              <a:solidFill>
                <a:schemeClr val="accent1"/>
              </a:solidFill>
            </a:endParaRPr>
          </a:p>
          <a:p>
            <a:pPr marL="0" lvl="0" indent="0" algn="l" rtl="0">
              <a:spcBef>
                <a:spcPts val="0"/>
              </a:spcBef>
              <a:spcAft>
                <a:spcPts val="0"/>
              </a:spcAft>
              <a:buNone/>
            </a:pPr>
            <a:r>
              <a:rPr lang="en">
                <a:solidFill>
                  <a:schemeClr val="accent1"/>
                </a:solidFill>
              </a:rPr>
              <a:t>Probability</a:t>
            </a:r>
            <a:endParaRPr>
              <a:solidFill>
                <a:schemeClr val="accent1"/>
              </a:solidFill>
            </a:endParaRPr>
          </a:p>
          <a:p>
            <a:pPr marL="0" lvl="0" indent="0" algn="l" rtl="0">
              <a:spcBef>
                <a:spcPts val="0"/>
              </a:spcBef>
              <a:spcAft>
                <a:spcPts val="0"/>
              </a:spcAft>
              <a:buNone/>
            </a:pPr>
            <a:endParaRPr>
              <a:solidFill>
                <a:schemeClr val="accent1"/>
              </a:solidFill>
            </a:endParaRPr>
          </a:p>
        </p:txBody>
      </p:sp>
    </p:spTree>
    <p:extLst>
      <p:ext uri="{BB962C8B-B14F-4D97-AF65-F5344CB8AC3E}">
        <p14:creationId xmlns:p14="http://schemas.microsoft.com/office/powerpoint/2010/main" val="316283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57200" y="1264450"/>
            <a:ext cx="7899000" cy="17622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Researchers randomly assigned 72 chronic users of cocaine into three groups: desipramine (antidepressant), lithium (standard treatment for cocaine) and placebo. Results of the study are summarized below.</a:t>
            </a:r>
            <a:endParaRPr sz="2100">
              <a:solidFill>
                <a:srgbClr val="000000"/>
              </a:solidFill>
            </a:endParaRPr>
          </a:p>
        </p:txBody>
      </p:sp>
      <p:sp>
        <p:nvSpPr>
          <p:cNvPr id="40" name="Google Shape;40;p1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Relapse</a:t>
            </a:r>
            <a:endParaRPr>
              <a:solidFill>
                <a:schemeClr val="accent1"/>
              </a:solidFill>
            </a:endParaRPr>
          </a:p>
        </p:txBody>
      </p:sp>
      <p:sp>
        <p:nvSpPr>
          <p:cNvPr id="41" name="Google Shape;41;p10"/>
          <p:cNvSpPr txBox="1">
            <a:spLocks noGrp="1"/>
          </p:cNvSpPr>
          <p:nvPr>
            <p:ph type="body" idx="1"/>
          </p:nvPr>
        </p:nvSpPr>
        <p:spPr>
          <a:xfrm>
            <a:off x="457200" y="5749525"/>
            <a:ext cx="8376900" cy="6726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500" i="1" u="sng">
                <a:solidFill>
                  <a:srgbClr val="000000"/>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http://www.oswego.edu/~srp/stats/2_way_tbl_1.htm</a:t>
            </a:r>
            <a:endParaRPr sz="1500" i="1">
              <a:solidFill>
                <a:srgbClr val="000000"/>
              </a:solidFill>
            </a:endParaRPr>
          </a:p>
        </p:txBody>
      </p:sp>
      <p:pic>
        <p:nvPicPr>
          <p:cNvPr id="42" name="Google Shape;42;p10"/>
          <p:cNvPicPr preferRelativeResize="0"/>
          <p:nvPr/>
        </p:nvPicPr>
        <p:blipFill>
          <a:blip r:embed="rId4">
            <a:alphaModFix/>
          </a:blip>
          <a:stretch>
            <a:fillRect/>
          </a:stretch>
        </p:blipFill>
        <p:spPr>
          <a:xfrm>
            <a:off x="1179000" y="3026650"/>
            <a:ext cx="4895425" cy="2030750"/>
          </a:xfrm>
          <a:prstGeom prst="rect">
            <a:avLst/>
          </a:prstGeom>
          <a:noFill/>
          <a:ln>
            <a:noFill/>
          </a:ln>
        </p:spPr>
      </p:pic>
    </p:spTree>
    <p:extLst>
      <p:ext uri="{BB962C8B-B14F-4D97-AF65-F5344CB8AC3E}">
        <p14:creationId xmlns:p14="http://schemas.microsoft.com/office/powerpoint/2010/main" val="178276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457200" y="1264450"/>
            <a:ext cx="7899000" cy="8964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chemeClr val="accent1"/>
                </a:solidFill>
              </a:rPr>
              <a:t>What is the probability that a patient relapsed?</a:t>
            </a:r>
            <a:endParaRPr sz="2100">
              <a:solidFill>
                <a:schemeClr val="accent1"/>
              </a:solidFill>
            </a:endParaRPr>
          </a:p>
        </p:txBody>
      </p:sp>
      <p:sp>
        <p:nvSpPr>
          <p:cNvPr id="48" name="Google Shape;48;p1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Marginal probability</a:t>
            </a:r>
            <a:endParaRPr>
              <a:solidFill>
                <a:schemeClr val="accent1"/>
              </a:solidFill>
            </a:endParaRPr>
          </a:p>
        </p:txBody>
      </p:sp>
      <p:pic>
        <p:nvPicPr>
          <p:cNvPr id="49" name="Google Shape;49;p11"/>
          <p:cNvPicPr preferRelativeResize="0"/>
          <p:nvPr/>
        </p:nvPicPr>
        <p:blipFill>
          <a:blip r:embed="rId3">
            <a:alphaModFix/>
          </a:blip>
          <a:stretch>
            <a:fillRect/>
          </a:stretch>
        </p:blipFill>
        <p:spPr>
          <a:xfrm>
            <a:off x="1069900" y="2160850"/>
            <a:ext cx="5284025" cy="2191275"/>
          </a:xfrm>
          <a:prstGeom prst="rect">
            <a:avLst/>
          </a:prstGeom>
          <a:noFill/>
          <a:ln>
            <a:noFill/>
          </a:ln>
        </p:spPr>
      </p:pic>
    </p:spTree>
    <p:extLst>
      <p:ext uri="{BB962C8B-B14F-4D97-AF65-F5344CB8AC3E}">
        <p14:creationId xmlns:p14="http://schemas.microsoft.com/office/powerpoint/2010/main" val="283941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2"/>
          <p:cNvSpPr txBox="1">
            <a:spLocks noGrp="1"/>
          </p:cNvSpPr>
          <p:nvPr>
            <p:ph type="body" idx="1"/>
          </p:nvPr>
        </p:nvSpPr>
        <p:spPr>
          <a:xfrm>
            <a:off x="457200" y="1264450"/>
            <a:ext cx="7899000" cy="8964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chemeClr val="accent1"/>
                </a:solidFill>
              </a:rPr>
              <a:t>What is the probability that a patient relapsed?</a:t>
            </a:r>
            <a:endParaRPr sz="2100">
              <a:solidFill>
                <a:schemeClr val="accent1"/>
              </a:solidFill>
            </a:endParaRPr>
          </a:p>
        </p:txBody>
      </p:sp>
      <p:sp>
        <p:nvSpPr>
          <p:cNvPr id="55" name="Google Shape;55;p1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Marginal probability</a:t>
            </a:r>
            <a:endParaRPr>
              <a:solidFill>
                <a:schemeClr val="accent1"/>
              </a:solidFill>
            </a:endParaRPr>
          </a:p>
        </p:txBody>
      </p:sp>
      <p:pic>
        <p:nvPicPr>
          <p:cNvPr id="56" name="Google Shape;56;p12"/>
          <p:cNvPicPr preferRelativeResize="0"/>
          <p:nvPr/>
        </p:nvPicPr>
        <p:blipFill>
          <a:blip r:embed="rId3">
            <a:alphaModFix/>
          </a:blip>
          <a:stretch>
            <a:fillRect/>
          </a:stretch>
        </p:blipFill>
        <p:spPr>
          <a:xfrm>
            <a:off x="1069900" y="2160850"/>
            <a:ext cx="5284025" cy="2191275"/>
          </a:xfrm>
          <a:prstGeom prst="rect">
            <a:avLst/>
          </a:prstGeom>
          <a:noFill/>
          <a:ln>
            <a:noFill/>
          </a:ln>
        </p:spPr>
      </p:pic>
      <p:sp>
        <p:nvSpPr>
          <p:cNvPr id="57" name="Google Shape;57;p12"/>
          <p:cNvSpPr txBox="1">
            <a:spLocks noGrp="1"/>
          </p:cNvSpPr>
          <p:nvPr>
            <p:ph type="body" idx="1"/>
          </p:nvPr>
        </p:nvSpPr>
        <p:spPr>
          <a:xfrm>
            <a:off x="541425" y="4866300"/>
            <a:ext cx="7899000" cy="8964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i="1">
                <a:solidFill>
                  <a:srgbClr val="000000"/>
                </a:solidFill>
              </a:rPr>
              <a:t>P(relapsed)</a:t>
            </a:r>
            <a:r>
              <a:rPr lang="en" sz="2100">
                <a:solidFill>
                  <a:srgbClr val="000000"/>
                </a:solidFill>
              </a:rPr>
              <a:t> = 48 / 72 ~ 0.67</a:t>
            </a:r>
            <a:endParaRPr sz="2100">
              <a:solidFill>
                <a:srgbClr val="000000"/>
              </a:solidFill>
            </a:endParaRPr>
          </a:p>
        </p:txBody>
      </p:sp>
      <p:sp>
        <p:nvSpPr>
          <p:cNvPr id="58" name="Google Shape;58;p12"/>
          <p:cNvSpPr/>
          <p:nvPr/>
        </p:nvSpPr>
        <p:spPr>
          <a:xfrm>
            <a:off x="3299475" y="3892600"/>
            <a:ext cx="545400" cy="4596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p:nvPr/>
        </p:nvSpPr>
        <p:spPr>
          <a:xfrm>
            <a:off x="5619700" y="3892600"/>
            <a:ext cx="545400" cy="4596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43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body" idx="1"/>
          </p:nvPr>
        </p:nvSpPr>
        <p:spPr>
          <a:xfrm>
            <a:off x="457200" y="1264450"/>
            <a:ext cx="7899000" cy="10701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chemeClr val="accent1"/>
                </a:solidFill>
              </a:rPr>
              <a:t>What is the probability that a patient received the antidepressant (desipramine) </a:t>
            </a:r>
            <a:r>
              <a:rPr lang="en" sz="2100" u="sng">
                <a:solidFill>
                  <a:schemeClr val="accent1"/>
                </a:solidFill>
              </a:rPr>
              <a:t>and</a:t>
            </a:r>
            <a:r>
              <a:rPr lang="en" sz="2100">
                <a:solidFill>
                  <a:schemeClr val="accent1"/>
                </a:solidFill>
              </a:rPr>
              <a:t> relapsed?</a:t>
            </a:r>
            <a:endParaRPr sz="2100">
              <a:solidFill>
                <a:schemeClr val="accent1"/>
              </a:solidFill>
            </a:endParaRPr>
          </a:p>
        </p:txBody>
      </p:sp>
      <p:sp>
        <p:nvSpPr>
          <p:cNvPr id="65" name="Google Shape;65;p1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Joint probability</a:t>
            </a:r>
            <a:endParaRPr>
              <a:solidFill>
                <a:schemeClr val="accent1"/>
              </a:solidFill>
            </a:endParaRPr>
          </a:p>
        </p:txBody>
      </p:sp>
      <p:pic>
        <p:nvPicPr>
          <p:cNvPr id="66" name="Google Shape;66;p13"/>
          <p:cNvPicPr preferRelativeResize="0"/>
          <p:nvPr/>
        </p:nvPicPr>
        <p:blipFill>
          <a:blip r:embed="rId3">
            <a:alphaModFix/>
          </a:blip>
          <a:stretch>
            <a:fillRect/>
          </a:stretch>
        </p:blipFill>
        <p:spPr>
          <a:xfrm>
            <a:off x="1219925" y="2334550"/>
            <a:ext cx="4895425" cy="2030750"/>
          </a:xfrm>
          <a:prstGeom prst="rect">
            <a:avLst/>
          </a:prstGeom>
          <a:noFill/>
          <a:ln>
            <a:noFill/>
          </a:ln>
        </p:spPr>
      </p:pic>
    </p:spTree>
    <p:extLst>
      <p:ext uri="{BB962C8B-B14F-4D97-AF65-F5344CB8AC3E}">
        <p14:creationId xmlns:p14="http://schemas.microsoft.com/office/powerpoint/2010/main" val="58474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457200" y="1264450"/>
            <a:ext cx="7899000" cy="10701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chemeClr val="accent1"/>
                </a:solidFill>
              </a:rPr>
              <a:t>What is the probability that a patient received the antidepressant (desipramine) </a:t>
            </a:r>
            <a:r>
              <a:rPr lang="en" sz="2100" u="sng">
                <a:solidFill>
                  <a:schemeClr val="accent1"/>
                </a:solidFill>
              </a:rPr>
              <a:t>and</a:t>
            </a:r>
            <a:r>
              <a:rPr lang="en" sz="2100">
                <a:solidFill>
                  <a:schemeClr val="accent1"/>
                </a:solidFill>
              </a:rPr>
              <a:t> relapsed?</a:t>
            </a:r>
            <a:endParaRPr sz="2100">
              <a:solidFill>
                <a:schemeClr val="accent1"/>
              </a:solidFill>
            </a:endParaRPr>
          </a:p>
        </p:txBody>
      </p:sp>
      <p:sp>
        <p:nvSpPr>
          <p:cNvPr id="72" name="Google Shape;72;p1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Joint probability</a:t>
            </a:r>
            <a:endParaRPr>
              <a:solidFill>
                <a:schemeClr val="accent1"/>
              </a:solidFill>
            </a:endParaRPr>
          </a:p>
        </p:txBody>
      </p:sp>
      <p:pic>
        <p:nvPicPr>
          <p:cNvPr id="73" name="Google Shape;73;p14"/>
          <p:cNvPicPr preferRelativeResize="0"/>
          <p:nvPr/>
        </p:nvPicPr>
        <p:blipFill>
          <a:blip r:embed="rId3">
            <a:alphaModFix/>
          </a:blip>
          <a:stretch>
            <a:fillRect/>
          </a:stretch>
        </p:blipFill>
        <p:spPr>
          <a:xfrm>
            <a:off x="1219925" y="2334550"/>
            <a:ext cx="4895425" cy="2030750"/>
          </a:xfrm>
          <a:prstGeom prst="rect">
            <a:avLst/>
          </a:prstGeom>
          <a:noFill/>
          <a:ln>
            <a:noFill/>
          </a:ln>
        </p:spPr>
      </p:pic>
      <p:sp>
        <p:nvSpPr>
          <p:cNvPr id="74" name="Google Shape;74;p14"/>
          <p:cNvSpPr/>
          <p:nvPr/>
        </p:nvSpPr>
        <p:spPr>
          <a:xfrm>
            <a:off x="3285850" y="2979125"/>
            <a:ext cx="545400" cy="4023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5462925" y="3963025"/>
            <a:ext cx="484200" cy="4023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body" idx="1"/>
          </p:nvPr>
        </p:nvSpPr>
        <p:spPr>
          <a:xfrm>
            <a:off x="457200" y="4645125"/>
            <a:ext cx="8376900" cy="1776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i="1">
                <a:solidFill>
                  <a:srgbClr val="000000"/>
                </a:solidFill>
              </a:rPr>
              <a:t>P(relapsed and desipramine)</a:t>
            </a:r>
            <a:r>
              <a:rPr lang="en" sz="2100">
                <a:solidFill>
                  <a:srgbClr val="000000"/>
                </a:solidFill>
              </a:rPr>
              <a:t> = 10 / 72 ~ 0.14</a:t>
            </a:r>
            <a:endParaRPr sz="2100">
              <a:solidFill>
                <a:srgbClr val="000000"/>
              </a:solidFill>
            </a:endParaRPr>
          </a:p>
        </p:txBody>
      </p:sp>
    </p:spTree>
    <p:extLst>
      <p:ext uri="{BB962C8B-B14F-4D97-AF65-F5344CB8AC3E}">
        <p14:creationId xmlns:p14="http://schemas.microsoft.com/office/powerpoint/2010/main" val="249558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body" idx="1"/>
          </p:nvPr>
        </p:nvSpPr>
        <p:spPr>
          <a:xfrm>
            <a:off x="457200" y="1264450"/>
            <a:ext cx="7899000" cy="1047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82" name="Google Shape;82;p1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a:t>
            </a:r>
            <a:endParaRPr>
              <a:solidFill>
                <a:schemeClr val="accent1"/>
              </a:solidFill>
            </a:endParaRPr>
          </a:p>
        </p:txBody>
      </p:sp>
      <p:pic>
        <p:nvPicPr>
          <p:cNvPr id="83" name="Google Shape;83;p15"/>
          <p:cNvPicPr preferRelativeResize="0"/>
          <p:nvPr/>
        </p:nvPicPr>
        <p:blipFill>
          <a:blip r:embed="rId3">
            <a:alphaModFix/>
          </a:blip>
          <a:stretch>
            <a:fillRect/>
          </a:stretch>
        </p:blipFill>
        <p:spPr>
          <a:xfrm>
            <a:off x="1250475" y="2311447"/>
            <a:ext cx="2318750" cy="650450"/>
          </a:xfrm>
          <a:prstGeom prst="rect">
            <a:avLst/>
          </a:prstGeom>
          <a:noFill/>
          <a:ln>
            <a:noFill/>
          </a:ln>
        </p:spPr>
      </p:pic>
    </p:spTree>
    <p:extLst>
      <p:ext uri="{BB962C8B-B14F-4D97-AF65-F5344CB8AC3E}">
        <p14:creationId xmlns:p14="http://schemas.microsoft.com/office/powerpoint/2010/main" val="1030706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457200" y="1264450"/>
            <a:ext cx="7899000" cy="1047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89" name="Google Shape;89;p1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a:t>
            </a:r>
            <a:endParaRPr>
              <a:solidFill>
                <a:schemeClr val="accent1"/>
              </a:solidFill>
            </a:endParaRPr>
          </a:p>
        </p:txBody>
      </p:sp>
      <p:pic>
        <p:nvPicPr>
          <p:cNvPr id="90" name="Google Shape;90;p16"/>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91" name="Google Shape;91;p16"/>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92" name="Google Shape;92;p16"/>
          <p:cNvPicPr preferRelativeResize="0"/>
          <p:nvPr/>
        </p:nvPicPr>
        <p:blipFill>
          <a:blip r:embed="rId5">
            <a:alphaModFix/>
          </a:blip>
          <a:stretch>
            <a:fillRect/>
          </a:stretch>
        </p:blipFill>
        <p:spPr>
          <a:xfrm>
            <a:off x="5502123" y="3114673"/>
            <a:ext cx="3361925" cy="1047000"/>
          </a:xfrm>
          <a:prstGeom prst="rect">
            <a:avLst/>
          </a:prstGeom>
          <a:noFill/>
          <a:ln>
            <a:noFill/>
          </a:ln>
        </p:spPr>
      </p:pic>
    </p:spTree>
    <p:extLst>
      <p:ext uri="{BB962C8B-B14F-4D97-AF65-F5344CB8AC3E}">
        <p14:creationId xmlns:p14="http://schemas.microsoft.com/office/powerpoint/2010/main" val="413984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body" idx="1"/>
          </p:nvPr>
        </p:nvSpPr>
        <p:spPr>
          <a:xfrm>
            <a:off x="457200" y="1264450"/>
            <a:ext cx="7899000" cy="1047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98" name="Google Shape;98;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a:t>
            </a:r>
            <a:endParaRPr>
              <a:solidFill>
                <a:schemeClr val="accent1"/>
              </a:solidFill>
            </a:endParaRPr>
          </a:p>
        </p:txBody>
      </p:sp>
      <p:pic>
        <p:nvPicPr>
          <p:cNvPr id="99" name="Google Shape;99;p17"/>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100" name="Google Shape;100;p17"/>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101" name="Google Shape;101;p17"/>
          <p:cNvPicPr preferRelativeResize="0"/>
          <p:nvPr/>
        </p:nvPicPr>
        <p:blipFill>
          <a:blip r:embed="rId5">
            <a:alphaModFix/>
          </a:blip>
          <a:stretch>
            <a:fillRect/>
          </a:stretch>
        </p:blipFill>
        <p:spPr>
          <a:xfrm>
            <a:off x="5502123" y="3114673"/>
            <a:ext cx="3361925" cy="1047000"/>
          </a:xfrm>
          <a:prstGeom prst="rect">
            <a:avLst/>
          </a:prstGeom>
          <a:noFill/>
          <a:ln>
            <a:noFill/>
          </a:ln>
        </p:spPr>
      </p:pic>
      <p:pic>
        <p:nvPicPr>
          <p:cNvPr id="102" name="Google Shape;102;p17"/>
          <p:cNvPicPr preferRelativeResize="0"/>
          <p:nvPr/>
        </p:nvPicPr>
        <p:blipFill>
          <a:blip r:embed="rId6">
            <a:alphaModFix/>
          </a:blip>
          <a:stretch>
            <a:fillRect/>
          </a:stretch>
        </p:blipFill>
        <p:spPr>
          <a:xfrm>
            <a:off x="5502123" y="4215498"/>
            <a:ext cx="979275" cy="650450"/>
          </a:xfrm>
          <a:prstGeom prst="rect">
            <a:avLst/>
          </a:prstGeom>
          <a:noFill/>
          <a:ln>
            <a:noFill/>
          </a:ln>
        </p:spPr>
      </p:pic>
    </p:spTree>
    <p:extLst>
      <p:ext uri="{BB962C8B-B14F-4D97-AF65-F5344CB8AC3E}">
        <p14:creationId xmlns:p14="http://schemas.microsoft.com/office/powerpoint/2010/main" val="323193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body" idx="1"/>
          </p:nvPr>
        </p:nvSpPr>
        <p:spPr>
          <a:xfrm>
            <a:off x="457200" y="1264450"/>
            <a:ext cx="7899000" cy="1047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108" name="Google Shape;108;p1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a:t>
            </a:r>
            <a:endParaRPr>
              <a:solidFill>
                <a:schemeClr val="accent1"/>
              </a:solidFill>
            </a:endParaRPr>
          </a:p>
        </p:txBody>
      </p:sp>
      <p:pic>
        <p:nvPicPr>
          <p:cNvPr id="109" name="Google Shape;109;p18"/>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110" name="Google Shape;110;p18"/>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111" name="Google Shape;111;p18"/>
          <p:cNvPicPr preferRelativeResize="0"/>
          <p:nvPr/>
        </p:nvPicPr>
        <p:blipFill>
          <a:blip r:embed="rId5">
            <a:alphaModFix/>
          </a:blip>
          <a:stretch>
            <a:fillRect/>
          </a:stretch>
        </p:blipFill>
        <p:spPr>
          <a:xfrm>
            <a:off x="5502123" y="3114673"/>
            <a:ext cx="3361925" cy="1047000"/>
          </a:xfrm>
          <a:prstGeom prst="rect">
            <a:avLst/>
          </a:prstGeom>
          <a:noFill/>
          <a:ln>
            <a:noFill/>
          </a:ln>
        </p:spPr>
      </p:pic>
      <p:pic>
        <p:nvPicPr>
          <p:cNvPr id="112" name="Google Shape;112;p18"/>
          <p:cNvPicPr preferRelativeResize="0"/>
          <p:nvPr/>
        </p:nvPicPr>
        <p:blipFill>
          <a:blip r:embed="rId6">
            <a:alphaModFix/>
          </a:blip>
          <a:stretch>
            <a:fillRect/>
          </a:stretch>
        </p:blipFill>
        <p:spPr>
          <a:xfrm>
            <a:off x="5502113" y="4964275"/>
            <a:ext cx="662550" cy="650450"/>
          </a:xfrm>
          <a:prstGeom prst="rect">
            <a:avLst/>
          </a:prstGeom>
          <a:noFill/>
          <a:ln>
            <a:noFill/>
          </a:ln>
        </p:spPr>
      </p:pic>
      <p:pic>
        <p:nvPicPr>
          <p:cNvPr id="113" name="Google Shape;113;p18"/>
          <p:cNvPicPr preferRelativeResize="0"/>
          <p:nvPr/>
        </p:nvPicPr>
        <p:blipFill>
          <a:blip r:embed="rId7">
            <a:alphaModFix/>
          </a:blip>
          <a:stretch>
            <a:fillRect/>
          </a:stretch>
        </p:blipFill>
        <p:spPr>
          <a:xfrm>
            <a:off x="5502123" y="4215498"/>
            <a:ext cx="979275" cy="650450"/>
          </a:xfrm>
          <a:prstGeom prst="rect">
            <a:avLst/>
          </a:prstGeom>
          <a:noFill/>
          <a:ln>
            <a:noFill/>
          </a:ln>
        </p:spPr>
      </p:pic>
    </p:spTree>
    <p:extLst>
      <p:ext uri="{BB962C8B-B14F-4D97-AF65-F5344CB8AC3E}">
        <p14:creationId xmlns:p14="http://schemas.microsoft.com/office/powerpoint/2010/main" val="69126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57200" y="1264450"/>
            <a:ext cx="4006500" cy="55185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Clr>
                <a:srgbClr val="000000"/>
              </a:buClr>
              <a:buSzPts val="1900"/>
              <a:buChar char="●"/>
            </a:pPr>
            <a:r>
              <a:rPr lang="en" sz="1900">
                <a:solidFill>
                  <a:srgbClr val="000000"/>
                </a:solidFill>
              </a:rPr>
              <a:t>A </a:t>
            </a:r>
            <a:r>
              <a:rPr lang="en" sz="1900" i="1">
                <a:solidFill>
                  <a:schemeClr val="accent1"/>
                </a:solidFill>
              </a:rPr>
              <a:t>random process</a:t>
            </a:r>
            <a:r>
              <a:rPr lang="en" sz="1900">
                <a:solidFill>
                  <a:srgbClr val="000000"/>
                </a:solidFill>
              </a:rPr>
              <a:t> is a situation in which we know what outcomes could happen, but we don't know which particular outcome will happen.</a:t>
            </a:r>
            <a:endParaRPr sz="1900">
              <a:solidFill>
                <a:srgbClr val="000000"/>
              </a:solidFill>
            </a:endParaRPr>
          </a:p>
          <a:p>
            <a:pPr marL="457200" lvl="0" indent="-349250" algn="l" rtl="0">
              <a:lnSpc>
                <a:spcPct val="115000"/>
              </a:lnSpc>
              <a:spcBef>
                <a:spcPts val="0"/>
              </a:spcBef>
              <a:spcAft>
                <a:spcPts val="0"/>
              </a:spcAft>
              <a:buClr>
                <a:srgbClr val="000000"/>
              </a:buClr>
              <a:buSzPts val="1900"/>
              <a:buChar char="●"/>
            </a:pPr>
            <a:r>
              <a:rPr lang="en" sz="1900">
                <a:solidFill>
                  <a:srgbClr val="000000"/>
                </a:solidFill>
              </a:rPr>
              <a:t>Examples: coin tosses, die rolls, iTunes shuffle, whether the stock market goes up or down tomorrow, etc.</a:t>
            </a:r>
            <a:endParaRPr sz="1900">
              <a:solidFill>
                <a:srgbClr val="000000"/>
              </a:solidFill>
            </a:endParaRPr>
          </a:p>
          <a:p>
            <a:pPr marL="457200" lvl="0" indent="-349250" algn="l" rtl="0">
              <a:lnSpc>
                <a:spcPct val="115000"/>
              </a:lnSpc>
              <a:spcBef>
                <a:spcPts val="0"/>
              </a:spcBef>
              <a:spcAft>
                <a:spcPts val="0"/>
              </a:spcAft>
              <a:buClr>
                <a:srgbClr val="000000"/>
              </a:buClr>
              <a:buSzPts val="1900"/>
              <a:buChar char="●"/>
            </a:pPr>
            <a:r>
              <a:rPr lang="en" sz="1900">
                <a:solidFill>
                  <a:srgbClr val="000000"/>
                </a:solidFill>
              </a:rPr>
              <a:t>It can be helpful to model a process as random even if it is not truly random.</a:t>
            </a:r>
            <a:endParaRPr sz="1900">
              <a:solidFill>
                <a:srgbClr val="000000"/>
              </a:solidFill>
            </a:endParaRPr>
          </a:p>
        </p:txBody>
      </p:sp>
      <p:sp>
        <p:nvSpPr>
          <p:cNvPr id="40" name="Google Shape;40;p1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Random processes</a:t>
            </a:r>
            <a:endParaRPr>
              <a:solidFill>
                <a:schemeClr val="accent1"/>
              </a:solidFill>
            </a:endParaRPr>
          </a:p>
        </p:txBody>
      </p:sp>
      <p:sp>
        <p:nvSpPr>
          <p:cNvPr id="41" name="Google Shape;41;p10"/>
          <p:cNvSpPr txBox="1">
            <a:spLocks noGrp="1"/>
          </p:cNvSpPr>
          <p:nvPr>
            <p:ph type="body" idx="1"/>
          </p:nvPr>
        </p:nvSpPr>
        <p:spPr>
          <a:xfrm>
            <a:off x="4538475" y="5026925"/>
            <a:ext cx="4295700" cy="1143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500" i="1" u="sng">
                <a:solidFill>
                  <a:srgbClr val="000000"/>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http://www.cnet.com.au/itunes-just-how-random-is-random-339274094.htm</a:t>
            </a:r>
            <a:endParaRPr sz="1500" i="1">
              <a:solidFill>
                <a:srgbClr val="000000"/>
              </a:solidFill>
            </a:endParaRPr>
          </a:p>
        </p:txBody>
      </p:sp>
      <p:pic>
        <p:nvPicPr>
          <p:cNvPr id="42" name="Google Shape;42;p10"/>
          <p:cNvPicPr preferRelativeResize="0"/>
          <p:nvPr/>
        </p:nvPicPr>
        <p:blipFill>
          <a:blip r:embed="rId4">
            <a:alphaModFix/>
          </a:blip>
          <a:stretch>
            <a:fillRect/>
          </a:stretch>
        </p:blipFill>
        <p:spPr>
          <a:xfrm>
            <a:off x="4604434" y="1501100"/>
            <a:ext cx="3863824" cy="3348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457200" y="1264450"/>
            <a:ext cx="7899000" cy="1047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119" name="Google Shape;119;p1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a:t>
            </a:r>
            <a:endParaRPr>
              <a:solidFill>
                <a:schemeClr val="accent1"/>
              </a:solidFill>
            </a:endParaRPr>
          </a:p>
        </p:txBody>
      </p:sp>
      <p:pic>
        <p:nvPicPr>
          <p:cNvPr id="120" name="Google Shape;120;p19"/>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121" name="Google Shape;121;p19"/>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122" name="Google Shape;122;p19"/>
          <p:cNvPicPr preferRelativeResize="0"/>
          <p:nvPr/>
        </p:nvPicPr>
        <p:blipFill>
          <a:blip r:embed="rId5">
            <a:alphaModFix/>
          </a:blip>
          <a:stretch>
            <a:fillRect/>
          </a:stretch>
        </p:blipFill>
        <p:spPr>
          <a:xfrm>
            <a:off x="5502123" y="3114673"/>
            <a:ext cx="3361925" cy="1047000"/>
          </a:xfrm>
          <a:prstGeom prst="rect">
            <a:avLst/>
          </a:prstGeom>
          <a:noFill/>
          <a:ln>
            <a:noFill/>
          </a:ln>
        </p:spPr>
      </p:pic>
      <p:pic>
        <p:nvPicPr>
          <p:cNvPr id="123" name="Google Shape;123;p19"/>
          <p:cNvPicPr preferRelativeResize="0"/>
          <p:nvPr/>
        </p:nvPicPr>
        <p:blipFill>
          <a:blip r:embed="rId6">
            <a:alphaModFix/>
          </a:blip>
          <a:stretch>
            <a:fillRect/>
          </a:stretch>
        </p:blipFill>
        <p:spPr>
          <a:xfrm>
            <a:off x="5502125" y="5713050"/>
            <a:ext cx="784875" cy="279400"/>
          </a:xfrm>
          <a:prstGeom prst="rect">
            <a:avLst/>
          </a:prstGeom>
          <a:noFill/>
          <a:ln>
            <a:noFill/>
          </a:ln>
        </p:spPr>
      </p:pic>
      <p:pic>
        <p:nvPicPr>
          <p:cNvPr id="124" name="Google Shape;124;p19"/>
          <p:cNvPicPr preferRelativeResize="0"/>
          <p:nvPr/>
        </p:nvPicPr>
        <p:blipFill>
          <a:blip r:embed="rId7">
            <a:alphaModFix/>
          </a:blip>
          <a:stretch>
            <a:fillRect/>
          </a:stretch>
        </p:blipFill>
        <p:spPr>
          <a:xfrm>
            <a:off x="5502113" y="4964275"/>
            <a:ext cx="662550" cy="650450"/>
          </a:xfrm>
          <a:prstGeom prst="rect">
            <a:avLst/>
          </a:prstGeom>
          <a:noFill/>
          <a:ln>
            <a:noFill/>
          </a:ln>
        </p:spPr>
      </p:pic>
      <p:pic>
        <p:nvPicPr>
          <p:cNvPr id="125" name="Google Shape;125;p19"/>
          <p:cNvPicPr preferRelativeResize="0"/>
          <p:nvPr/>
        </p:nvPicPr>
        <p:blipFill>
          <a:blip r:embed="rId8">
            <a:alphaModFix/>
          </a:blip>
          <a:stretch>
            <a:fillRect/>
          </a:stretch>
        </p:blipFill>
        <p:spPr>
          <a:xfrm>
            <a:off x="5502123" y="4215498"/>
            <a:ext cx="979275" cy="650450"/>
          </a:xfrm>
          <a:prstGeom prst="rect">
            <a:avLst/>
          </a:prstGeom>
          <a:noFill/>
          <a:ln>
            <a:noFill/>
          </a:ln>
        </p:spPr>
      </p:pic>
    </p:spTree>
    <p:extLst>
      <p:ext uri="{BB962C8B-B14F-4D97-AF65-F5344CB8AC3E}">
        <p14:creationId xmlns:p14="http://schemas.microsoft.com/office/powerpoint/2010/main" val="25750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10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1000"/>
                                        <p:tgtEl>
                                          <p:spTgt spid="1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1000"/>
                                        <p:tgtEl>
                                          <p:spTgt spid="1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body" idx="1"/>
          </p:nvPr>
        </p:nvSpPr>
        <p:spPr>
          <a:xfrm>
            <a:off x="457200" y="1264450"/>
            <a:ext cx="7899000" cy="927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chemeClr val="accent1"/>
                </a:solidFill>
              </a:rPr>
              <a:t>If we know that a patient received the antidepressant (desipramine), what is the probability that they relapsed?</a:t>
            </a:r>
            <a:endParaRPr sz="2100">
              <a:solidFill>
                <a:schemeClr val="accent1"/>
              </a:solidFill>
            </a:endParaRPr>
          </a:p>
        </p:txBody>
      </p:sp>
      <p:sp>
        <p:nvSpPr>
          <p:cNvPr id="131" name="Google Shape;131;p2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 (cont.)</a:t>
            </a:r>
            <a:endParaRPr>
              <a:solidFill>
                <a:schemeClr val="accent1"/>
              </a:solidFill>
            </a:endParaRPr>
          </a:p>
        </p:txBody>
      </p:sp>
      <p:pic>
        <p:nvPicPr>
          <p:cNvPr id="132" name="Google Shape;132;p20"/>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33" name="Google Shape;133;p20"/>
          <p:cNvSpPr/>
          <p:nvPr/>
        </p:nvSpPr>
        <p:spPr>
          <a:xfrm>
            <a:off x="1124825" y="2726850"/>
            <a:ext cx="4990200" cy="4977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70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body" idx="1"/>
          </p:nvPr>
        </p:nvSpPr>
        <p:spPr>
          <a:xfrm>
            <a:off x="457200" y="4210500"/>
            <a:ext cx="7899000" cy="20316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i="1">
                <a:solidFill>
                  <a:srgbClr val="000000"/>
                </a:solidFill>
              </a:rPr>
              <a:t>P(relapse | desipramine)</a:t>
            </a:r>
            <a:r>
              <a:rPr lang="en" sz="2100">
                <a:solidFill>
                  <a:srgbClr val="000000"/>
                </a:solidFill>
              </a:rPr>
              <a:t> = 10 / 24 ~ 0.42</a:t>
            </a:r>
            <a:endParaRPr sz="2100">
              <a:solidFill>
                <a:srgbClr val="000000"/>
              </a:solidFill>
            </a:endParaRPr>
          </a:p>
        </p:txBody>
      </p:sp>
      <p:sp>
        <p:nvSpPr>
          <p:cNvPr id="139" name="Google Shape;139;p21"/>
          <p:cNvSpPr txBox="1">
            <a:spLocks noGrp="1"/>
          </p:cNvSpPr>
          <p:nvPr>
            <p:ph type="body" idx="1"/>
          </p:nvPr>
        </p:nvSpPr>
        <p:spPr>
          <a:xfrm>
            <a:off x="457200" y="1264450"/>
            <a:ext cx="7899000" cy="927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If we know that a patient received the antidepressant (desipramine), what is the probability that they relapsed?</a:t>
            </a:r>
            <a:endParaRPr sz="2100">
              <a:solidFill>
                <a:srgbClr val="000000"/>
              </a:solidFill>
            </a:endParaRPr>
          </a:p>
        </p:txBody>
      </p:sp>
      <p:sp>
        <p:nvSpPr>
          <p:cNvPr id="140" name="Google Shape;140;p2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 (cont.)</a:t>
            </a:r>
            <a:endParaRPr>
              <a:solidFill>
                <a:schemeClr val="accent1"/>
              </a:solidFill>
            </a:endParaRPr>
          </a:p>
        </p:txBody>
      </p:sp>
      <p:pic>
        <p:nvPicPr>
          <p:cNvPr id="141" name="Google Shape;141;p21"/>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42" name="Google Shape;142;p21"/>
          <p:cNvSpPr/>
          <p:nvPr/>
        </p:nvSpPr>
        <p:spPr>
          <a:xfrm>
            <a:off x="1124825" y="2726850"/>
            <a:ext cx="4990200" cy="4977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75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457200" y="4210500"/>
            <a:ext cx="7899000" cy="20316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i="1">
                <a:solidFill>
                  <a:srgbClr val="000000"/>
                </a:solidFill>
              </a:rPr>
              <a:t>P(relapse | desipramine)</a:t>
            </a:r>
            <a:r>
              <a:rPr lang="en" sz="2100">
                <a:solidFill>
                  <a:srgbClr val="000000"/>
                </a:solidFill>
              </a:rPr>
              <a:t> = 10 / 24 ~ 0.42</a:t>
            </a:r>
            <a:endParaRPr sz="2100">
              <a:solidFill>
                <a:srgbClr val="000000"/>
              </a:solidFill>
            </a:endParaRPr>
          </a:p>
          <a:p>
            <a:pPr marL="0" lvl="0" indent="0" algn="l" rtl="0">
              <a:lnSpc>
                <a:spcPct val="115000"/>
              </a:lnSpc>
              <a:spcBef>
                <a:spcPts val="600"/>
              </a:spcBef>
              <a:spcAft>
                <a:spcPts val="0"/>
              </a:spcAft>
              <a:buNone/>
            </a:pPr>
            <a:endParaRPr sz="1200">
              <a:solidFill>
                <a:srgbClr val="000000"/>
              </a:solidFill>
            </a:endParaRPr>
          </a:p>
          <a:p>
            <a:pPr marL="0" lvl="0" indent="0" algn="l" rtl="0">
              <a:lnSpc>
                <a:spcPct val="115000"/>
              </a:lnSpc>
              <a:spcBef>
                <a:spcPts val="600"/>
              </a:spcBef>
              <a:spcAft>
                <a:spcPts val="0"/>
              </a:spcAft>
              <a:buNone/>
            </a:pPr>
            <a:r>
              <a:rPr lang="en" sz="2100" i="1">
                <a:solidFill>
                  <a:srgbClr val="000000"/>
                </a:solidFill>
              </a:rPr>
              <a:t>P(relapse | lithium)</a:t>
            </a:r>
            <a:r>
              <a:rPr lang="en" sz="2100">
                <a:solidFill>
                  <a:srgbClr val="000000"/>
                </a:solidFill>
              </a:rPr>
              <a:t> = 18 / 24 ~ 0.75</a:t>
            </a:r>
            <a:endParaRPr sz="2100">
              <a:solidFill>
                <a:srgbClr val="000000"/>
              </a:solidFill>
            </a:endParaRPr>
          </a:p>
          <a:p>
            <a:pPr marL="0" lvl="0" indent="0" algn="l" rtl="0">
              <a:lnSpc>
                <a:spcPct val="115000"/>
              </a:lnSpc>
              <a:spcBef>
                <a:spcPts val="600"/>
              </a:spcBef>
              <a:spcAft>
                <a:spcPts val="0"/>
              </a:spcAft>
              <a:buNone/>
            </a:pPr>
            <a:endParaRPr sz="1200">
              <a:solidFill>
                <a:srgbClr val="000000"/>
              </a:solidFill>
            </a:endParaRPr>
          </a:p>
          <a:p>
            <a:pPr marL="0" lvl="0" indent="0" algn="l" rtl="0">
              <a:lnSpc>
                <a:spcPct val="115000"/>
              </a:lnSpc>
              <a:spcBef>
                <a:spcPts val="600"/>
              </a:spcBef>
              <a:spcAft>
                <a:spcPts val="0"/>
              </a:spcAft>
              <a:buNone/>
            </a:pPr>
            <a:r>
              <a:rPr lang="en" sz="2100" i="1">
                <a:solidFill>
                  <a:srgbClr val="000000"/>
                </a:solidFill>
              </a:rPr>
              <a:t>P(relapse | placebo)</a:t>
            </a:r>
            <a:r>
              <a:rPr lang="en" sz="2100">
                <a:solidFill>
                  <a:srgbClr val="000000"/>
                </a:solidFill>
              </a:rPr>
              <a:t> = 20 / 24 ~ 0.83</a:t>
            </a:r>
            <a:endParaRPr sz="2100">
              <a:solidFill>
                <a:srgbClr val="000000"/>
              </a:solidFill>
            </a:endParaRPr>
          </a:p>
        </p:txBody>
      </p:sp>
      <p:sp>
        <p:nvSpPr>
          <p:cNvPr id="148" name="Google Shape;148;p22"/>
          <p:cNvSpPr txBox="1">
            <a:spLocks noGrp="1"/>
          </p:cNvSpPr>
          <p:nvPr>
            <p:ph type="body" idx="1"/>
          </p:nvPr>
        </p:nvSpPr>
        <p:spPr>
          <a:xfrm>
            <a:off x="457200" y="1264450"/>
            <a:ext cx="7899000" cy="927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If we know that a patient received the antidepressant (desipramine), what is the probability that they relapsed?</a:t>
            </a:r>
            <a:endParaRPr sz="2100">
              <a:solidFill>
                <a:srgbClr val="000000"/>
              </a:solidFill>
            </a:endParaRPr>
          </a:p>
        </p:txBody>
      </p:sp>
      <p:sp>
        <p:nvSpPr>
          <p:cNvPr id="149" name="Google Shape;149;p2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 (cont.)</a:t>
            </a:r>
            <a:endParaRPr>
              <a:solidFill>
                <a:schemeClr val="accent1"/>
              </a:solidFill>
            </a:endParaRPr>
          </a:p>
        </p:txBody>
      </p:sp>
      <p:pic>
        <p:nvPicPr>
          <p:cNvPr id="150" name="Google Shape;150;p22"/>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51" name="Google Shape;151;p22"/>
          <p:cNvSpPr/>
          <p:nvPr/>
        </p:nvSpPr>
        <p:spPr>
          <a:xfrm>
            <a:off x="1270650" y="2767575"/>
            <a:ext cx="4711200" cy="4437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81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body" idx="1"/>
          </p:nvPr>
        </p:nvSpPr>
        <p:spPr>
          <a:xfrm>
            <a:off x="457200" y="1264450"/>
            <a:ext cx="7899000" cy="927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157" name="Google Shape;157;p2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 (cont.)</a:t>
            </a:r>
            <a:endParaRPr>
              <a:solidFill>
                <a:schemeClr val="accent1"/>
              </a:solidFill>
            </a:endParaRPr>
          </a:p>
        </p:txBody>
      </p:sp>
      <p:pic>
        <p:nvPicPr>
          <p:cNvPr id="158" name="Google Shape;158;p23"/>
          <p:cNvPicPr preferRelativeResize="0"/>
          <p:nvPr/>
        </p:nvPicPr>
        <p:blipFill>
          <a:blip r:embed="rId3">
            <a:alphaModFix/>
          </a:blip>
          <a:stretch>
            <a:fillRect/>
          </a:stretch>
        </p:blipFill>
        <p:spPr>
          <a:xfrm>
            <a:off x="1329800" y="2191800"/>
            <a:ext cx="4554575" cy="1889175"/>
          </a:xfrm>
          <a:prstGeom prst="rect">
            <a:avLst/>
          </a:prstGeom>
          <a:noFill/>
          <a:ln>
            <a:noFill/>
          </a:ln>
        </p:spPr>
      </p:pic>
    </p:spTree>
    <p:extLst>
      <p:ext uri="{BB962C8B-B14F-4D97-AF65-F5344CB8AC3E}">
        <p14:creationId xmlns:p14="http://schemas.microsoft.com/office/powerpoint/2010/main" val="75449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body" idx="1"/>
          </p:nvPr>
        </p:nvSpPr>
        <p:spPr>
          <a:xfrm>
            <a:off x="457200" y="4210500"/>
            <a:ext cx="7899000" cy="20316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i="1">
                <a:solidFill>
                  <a:srgbClr val="000000"/>
                </a:solidFill>
              </a:rPr>
              <a:t>P(desipramine | relapse)</a:t>
            </a:r>
            <a:r>
              <a:rPr lang="en" sz="2100">
                <a:solidFill>
                  <a:srgbClr val="000000"/>
                </a:solidFill>
              </a:rPr>
              <a:t> = 10 / 48 ~ 0.21</a:t>
            </a:r>
            <a:endParaRPr sz="2100">
              <a:solidFill>
                <a:srgbClr val="000000"/>
              </a:solidFill>
            </a:endParaRPr>
          </a:p>
          <a:p>
            <a:pPr marL="0" lvl="0" indent="0" algn="l" rtl="0">
              <a:lnSpc>
                <a:spcPct val="115000"/>
              </a:lnSpc>
              <a:spcBef>
                <a:spcPts val="600"/>
              </a:spcBef>
              <a:spcAft>
                <a:spcPts val="0"/>
              </a:spcAft>
              <a:buNone/>
            </a:pPr>
            <a:endParaRPr sz="1200">
              <a:solidFill>
                <a:srgbClr val="000000"/>
              </a:solidFill>
            </a:endParaRPr>
          </a:p>
          <a:p>
            <a:pPr marL="0" lvl="0" indent="0" algn="l" rtl="0">
              <a:lnSpc>
                <a:spcPct val="115000"/>
              </a:lnSpc>
              <a:spcBef>
                <a:spcPts val="600"/>
              </a:spcBef>
              <a:spcAft>
                <a:spcPts val="0"/>
              </a:spcAft>
              <a:buNone/>
            </a:pPr>
            <a:endParaRPr sz="2100">
              <a:solidFill>
                <a:srgbClr val="000000"/>
              </a:solidFill>
            </a:endParaRPr>
          </a:p>
        </p:txBody>
      </p:sp>
      <p:sp>
        <p:nvSpPr>
          <p:cNvPr id="164" name="Google Shape;164;p24"/>
          <p:cNvSpPr txBox="1">
            <a:spLocks noGrp="1"/>
          </p:cNvSpPr>
          <p:nvPr>
            <p:ph type="body" idx="1"/>
          </p:nvPr>
        </p:nvSpPr>
        <p:spPr>
          <a:xfrm>
            <a:off x="457200" y="1264450"/>
            <a:ext cx="7899000" cy="927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165" name="Google Shape;165;p2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 (cont.)</a:t>
            </a:r>
            <a:endParaRPr>
              <a:solidFill>
                <a:schemeClr val="accent1"/>
              </a:solidFill>
            </a:endParaRPr>
          </a:p>
        </p:txBody>
      </p:sp>
      <p:pic>
        <p:nvPicPr>
          <p:cNvPr id="166" name="Google Shape;166;p24"/>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67" name="Google Shape;167;p24"/>
          <p:cNvSpPr/>
          <p:nvPr/>
        </p:nvSpPr>
        <p:spPr>
          <a:xfrm>
            <a:off x="2795000" y="2081550"/>
            <a:ext cx="1404600" cy="214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71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0" end="0"/>
                                            </p:txEl>
                                          </p:spTgt>
                                        </p:tgtEl>
                                        <p:attrNameLst>
                                          <p:attrName>style.visibility</p:attrName>
                                        </p:attrNameLst>
                                      </p:cBhvr>
                                      <p:to>
                                        <p:strVal val="visible"/>
                                      </p:to>
                                    </p:set>
                                    <p:animEffect transition="in" filter="fade">
                                      <p:cBhvr>
                                        <p:cTn id="12" dur="1000"/>
                                        <p:tgtEl>
                                          <p:spTgt spid="1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1" end="1"/>
                                            </p:txEl>
                                          </p:spTgt>
                                        </p:tgtEl>
                                        <p:attrNameLst>
                                          <p:attrName>style.visibility</p:attrName>
                                        </p:attrNameLst>
                                      </p:cBhvr>
                                      <p:to>
                                        <p:strVal val="visible"/>
                                      </p:to>
                                    </p:set>
                                    <p:animEffect transition="in" filter="fade">
                                      <p:cBhvr>
                                        <p:cTn id="17" dur="1000"/>
                                        <p:tgtEl>
                                          <p:spTgt spid="1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2" end="2"/>
                                            </p:txEl>
                                          </p:spTgt>
                                        </p:tgtEl>
                                        <p:attrNameLst>
                                          <p:attrName>style.visibility</p:attrName>
                                        </p:attrNameLst>
                                      </p:cBhvr>
                                      <p:to>
                                        <p:strVal val="visible"/>
                                      </p:to>
                                    </p:set>
                                    <p:animEffect transition="in" filter="fade">
                                      <p:cBhvr>
                                        <p:cTn id="22" dur="1000"/>
                                        <p:tgtEl>
                                          <p:spTgt spid="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body" idx="1"/>
          </p:nvPr>
        </p:nvSpPr>
        <p:spPr>
          <a:xfrm>
            <a:off x="457200" y="4210500"/>
            <a:ext cx="7899000" cy="20316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i="1">
                <a:solidFill>
                  <a:srgbClr val="000000"/>
                </a:solidFill>
              </a:rPr>
              <a:t>P(desipramine | relapse)</a:t>
            </a:r>
            <a:r>
              <a:rPr lang="en" sz="2100">
                <a:solidFill>
                  <a:srgbClr val="000000"/>
                </a:solidFill>
              </a:rPr>
              <a:t> = 10 / 48 ~ 0.21</a:t>
            </a:r>
            <a:endParaRPr sz="2100">
              <a:solidFill>
                <a:srgbClr val="000000"/>
              </a:solidFill>
            </a:endParaRPr>
          </a:p>
          <a:p>
            <a:pPr marL="0" lvl="0" indent="0" algn="l" rtl="0">
              <a:lnSpc>
                <a:spcPct val="115000"/>
              </a:lnSpc>
              <a:spcBef>
                <a:spcPts val="600"/>
              </a:spcBef>
              <a:spcAft>
                <a:spcPts val="0"/>
              </a:spcAft>
              <a:buNone/>
            </a:pPr>
            <a:endParaRPr sz="1200">
              <a:solidFill>
                <a:srgbClr val="000000"/>
              </a:solidFill>
            </a:endParaRPr>
          </a:p>
          <a:p>
            <a:pPr marL="0" lvl="0" indent="0" algn="l" rtl="0">
              <a:lnSpc>
                <a:spcPct val="115000"/>
              </a:lnSpc>
              <a:spcBef>
                <a:spcPts val="600"/>
              </a:spcBef>
              <a:spcAft>
                <a:spcPts val="0"/>
              </a:spcAft>
              <a:buNone/>
            </a:pPr>
            <a:r>
              <a:rPr lang="en" sz="2100" i="1">
                <a:solidFill>
                  <a:srgbClr val="000000"/>
                </a:solidFill>
              </a:rPr>
              <a:t>P(lithium | relapse) </a:t>
            </a:r>
            <a:r>
              <a:rPr lang="en" sz="2100">
                <a:solidFill>
                  <a:srgbClr val="000000"/>
                </a:solidFill>
              </a:rPr>
              <a:t>= 18 / 48 ~ 0.38</a:t>
            </a:r>
            <a:endParaRPr sz="2100">
              <a:solidFill>
                <a:srgbClr val="000000"/>
              </a:solidFill>
            </a:endParaRPr>
          </a:p>
          <a:p>
            <a:pPr marL="0" lvl="0" indent="0" algn="l" rtl="0">
              <a:lnSpc>
                <a:spcPct val="115000"/>
              </a:lnSpc>
              <a:spcBef>
                <a:spcPts val="600"/>
              </a:spcBef>
              <a:spcAft>
                <a:spcPts val="0"/>
              </a:spcAft>
              <a:buNone/>
            </a:pPr>
            <a:endParaRPr sz="1200">
              <a:solidFill>
                <a:srgbClr val="000000"/>
              </a:solidFill>
            </a:endParaRPr>
          </a:p>
          <a:p>
            <a:pPr marL="0" lvl="0" indent="0" algn="l" rtl="0">
              <a:lnSpc>
                <a:spcPct val="115000"/>
              </a:lnSpc>
              <a:spcBef>
                <a:spcPts val="600"/>
              </a:spcBef>
              <a:spcAft>
                <a:spcPts val="0"/>
              </a:spcAft>
              <a:buNone/>
            </a:pPr>
            <a:r>
              <a:rPr lang="en" sz="2100" i="1">
                <a:solidFill>
                  <a:srgbClr val="000000"/>
                </a:solidFill>
              </a:rPr>
              <a:t>P(placebo | relapse)</a:t>
            </a:r>
            <a:r>
              <a:rPr lang="en" sz="2100">
                <a:solidFill>
                  <a:srgbClr val="000000"/>
                </a:solidFill>
              </a:rPr>
              <a:t> = 20 / 48 ~ 0.42</a:t>
            </a:r>
            <a:endParaRPr sz="2100">
              <a:solidFill>
                <a:srgbClr val="000000"/>
              </a:solidFill>
            </a:endParaRPr>
          </a:p>
        </p:txBody>
      </p:sp>
      <p:sp>
        <p:nvSpPr>
          <p:cNvPr id="173" name="Google Shape;173;p25"/>
          <p:cNvSpPr txBox="1">
            <a:spLocks noGrp="1"/>
          </p:cNvSpPr>
          <p:nvPr>
            <p:ph type="body" idx="1"/>
          </p:nvPr>
        </p:nvSpPr>
        <p:spPr>
          <a:xfrm>
            <a:off x="457200" y="1264450"/>
            <a:ext cx="7899000" cy="927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174" name="Google Shape;174;p2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Conditional probability (cont.)</a:t>
            </a:r>
            <a:endParaRPr>
              <a:solidFill>
                <a:schemeClr val="accent1"/>
              </a:solidFill>
            </a:endParaRPr>
          </a:p>
        </p:txBody>
      </p:sp>
      <p:pic>
        <p:nvPicPr>
          <p:cNvPr id="175" name="Google Shape;175;p25"/>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76" name="Google Shape;176;p25"/>
          <p:cNvSpPr/>
          <p:nvPr/>
        </p:nvSpPr>
        <p:spPr>
          <a:xfrm>
            <a:off x="2795000" y="2081550"/>
            <a:ext cx="1404600" cy="214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04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0" end="0"/>
                                            </p:txEl>
                                          </p:spTgt>
                                        </p:tgtEl>
                                        <p:attrNameLst>
                                          <p:attrName>style.visibility</p:attrName>
                                        </p:attrNameLst>
                                      </p:cBhvr>
                                      <p:to>
                                        <p:strVal val="visible"/>
                                      </p:to>
                                    </p:set>
                                    <p:animEffect transition="in" filter="fade">
                                      <p:cBhvr>
                                        <p:cTn id="12" dur="1000"/>
                                        <p:tgtEl>
                                          <p:spTgt spid="1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1" end="1"/>
                                            </p:txEl>
                                          </p:spTgt>
                                        </p:tgtEl>
                                        <p:attrNameLst>
                                          <p:attrName>style.visibility</p:attrName>
                                        </p:attrNameLst>
                                      </p:cBhvr>
                                      <p:to>
                                        <p:strVal val="visible"/>
                                      </p:to>
                                    </p:set>
                                    <p:animEffect transition="in" filter="fade">
                                      <p:cBhvr>
                                        <p:cTn id="17" dur="1000"/>
                                        <p:tgtEl>
                                          <p:spTgt spid="1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xEl>
                                              <p:pRg st="2" end="2"/>
                                            </p:txEl>
                                          </p:spTgt>
                                        </p:tgtEl>
                                        <p:attrNameLst>
                                          <p:attrName>style.visibility</p:attrName>
                                        </p:attrNameLst>
                                      </p:cBhvr>
                                      <p:to>
                                        <p:strVal val="visible"/>
                                      </p:to>
                                    </p:set>
                                    <p:animEffect transition="in" filter="fade">
                                      <p:cBhvr>
                                        <p:cTn id="22" dur="1000"/>
                                        <p:tgtEl>
                                          <p:spTgt spid="17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2">
                                            <p:txEl>
                                              <p:pRg st="3" end="3"/>
                                            </p:txEl>
                                          </p:spTgt>
                                        </p:tgtEl>
                                        <p:attrNameLst>
                                          <p:attrName>style.visibility</p:attrName>
                                        </p:attrNameLst>
                                      </p:cBhvr>
                                      <p:to>
                                        <p:strVal val="visible"/>
                                      </p:to>
                                    </p:set>
                                    <p:animEffect transition="in" filter="fade">
                                      <p:cBhvr>
                                        <p:cTn id="27" dur="1000"/>
                                        <p:tgtEl>
                                          <p:spTgt spid="17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2">
                                            <p:txEl>
                                              <p:pRg st="4" end="4"/>
                                            </p:txEl>
                                          </p:spTgt>
                                        </p:tgtEl>
                                        <p:attrNameLst>
                                          <p:attrName>style.visibility</p:attrName>
                                        </p:attrNameLst>
                                      </p:cBhvr>
                                      <p:to>
                                        <p:strVal val="visible"/>
                                      </p:to>
                                    </p:set>
                                    <p:animEffect transition="in" filter="fade">
                                      <p:cBhvr>
                                        <p:cTn id="32" dur="1000"/>
                                        <p:tgtEl>
                                          <p:spTgt spid="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body" idx="1"/>
          </p:nvPr>
        </p:nvSpPr>
        <p:spPr>
          <a:xfrm>
            <a:off x="457200" y="1264450"/>
            <a:ext cx="7899000" cy="49731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600"/>
              </a:spcBef>
              <a:spcAft>
                <a:spcPts val="1000"/>
              </a:spcAft>
              <a:buClr>
                <a:srgbClr val="000000"/>
              </a:buClr>
              <a:buSzPts val="2100"/>
              <a:buChar char="●"/>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182" name="Google Shape;182;p2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General multiplication rule</a:t>
            </a:r>
            <a:endParaRPr>
              <a:solidFill>
                <a:schemeClr val="accent1"/>
              </a:solidFill>
            </a:endParaRPr>
          </a:p>
        </p:txBody>
      </p:sp>
    </p:spTree>
    <p:extLst>
      <p:ext uri="{BB962C8B-B14F-4D97-AF65-F5344CB8AC3E}">
        <p14:creationId xmlns:p14="http://schemas.microsoft.com/office/powerpoint/2010/main" val="143665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body" idx="1"/>
          </p:nvPr>
        </p:nvSpPr>
        <p:spPr>
          <a:xfrm>
            <a:off x="457200" y="1264450"/>
            <a:ext cx="7899000" cy="49731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600"/>
              </a:spcBef>
              <a:spcAft>
                <a:spcPts val="1000"/>
              </a:spcAft>
              <a:buClr>
                <a:srgbClr val="000000"/>
              </a:buClr>
              <a:buSzPts val="2100"/>
              <a:buChar char="●"/>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188" name="Google Shape;188;p2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General multiplication rule</a:t>
            </a:r>
            <a:endParaRPr>
              <a:solidFill>
                <a:schemeClr val="accent1"/>
              </a:solidFill>
            </a:endParaRPr>
          </a:p>
        </p:txBody>
      </p:sp>
      <p:sp>
        <p:nvSpPr>
          <p:cNvPr id="189" name="Google Shape;189;p27"/>
          <p:cNvSpPr txBox="1">
            <a:spLocks noGrp="1"/>
          </p:cNvSpPr>
          <p:nvPr>
            <p:ph type="body" idx="1"/>
          </p:nvPr>
        </p:nvSpPr>
        <p:spPr>
          <a:xfrm>
            <a:off x="457200" y="2753025"/>
            <a:ext cx="7899000" cy="29349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600"/>
              </a:spcBef>
              <a:spcAft>
                <a:spcPts val="0"/>
              </a:spcAft>
              <a:buClr>
                <a:srgbClr val="000000"/>
              </a:buClr>
              <a:buSzPts val="2100"/>
              <a:buChar char="●"/>
            </a:pPr>
            <a:r>
              <a:rPr lang="en" sz="2100">
                <a:solidFill>
                  <a:srgbClr val="000000"/>
                </a:solidFill>
              </a:rPr>
              <a:t>If A and B represent two outcomes or events, then</a:t>
            </a:r>
            <a:br>
              <a:rPr lang="en" sz="2100">
                <a:solidFill>
                  <a:srgbClr val="000000"/>
                </a:solidFill>
              </a:rPr>
            </a:br>
            <a:r>
              <a:rPr lang="en" sz="2100">
                <a:solidFill>
                  <a:srgbClr val="000000"/>
                </a:solidFill>
              </a:rPr>
              <a:t>                      </a:t>
            </a:r>
            <a:r>
              <a:rPr lang="en" sz="2100" i="1">
                <a:solidFill>
                  <a:srgbClr val="000000"/>
                </a:solidFill>
              </a:rPr>
              <a:t>P(A and B) = P(A | B) x P(B)</a:t>
            </a:r>
            <a:r>
              <a:rPr lang="en" sz="2100">
                <a:solidFill>
                  <a:srgbClr val="000000"/>
                </a:solidFill>
              </a:rPr>
              <a:t/>
            </a:r>
            <a:br>
              <a:rPr lang="en" sz="2100">
                <a:solidFill>
                  <a:srgbClr val="000000"/>
                </a:solidFill>
              </a:rPr>
            </a:br>
            <a:r>
              <a:rPr lang="en" sz="2100">
                <a:solidFill>
                  <a:srgbClr val="000000"/>
                </a:solidFill>
              </a:rPr>
              <a:t>Note that this formula is simply the conditional probability formula, rearranged.</a:t>
            </a:r>
            <a:endParaRPr sz="2100">
              <a:solidFill>
                <a:srgbClr val="000000"/>
              </a:solidFill>
            </a:endParaRPr>
          </a:p>
          <a:p>
            <a:pPr marL="0" lvl="0" indent="0" algn="l" rtl="0">
              <a:lnSpc>
                <a:spcPct val="115000"/>
              </a:lnSpc>
              <a:spcBef>
                <a:spcPts val="1000"/>
              </a:spcBef>
              <a:spcAft>
                <a:spcPts val="1000"/>
              </a:spcAft>
              <a:buNone/>
            </a:pPr>
            <a:endParaRPr sz="2100">
              <a:solidFill>
                <a:srgbClr val="000000"/>
              </a:solidFill>
            </a:endParaRPr>
          </a:p>
        </p:txBody>
      </p:sp>
    </p:spTree>
    <p:extLst>
      <p:ext uri="{BB962C8B-B14F-4D97-AF65-F5344CB8AC3E}">
        <p14:creationId xmlns:p14="http://schemas.microsoft.com/office/powerpoint/2010/main" val="247759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Effect transition="in" filter="fade">
                                      <p:cBhvr>
                                        <p:cTn id="7" dur="1000"/>
                                        <p:tgtEl>
                                          <p:spTgt spid="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Effect transition="in" filter="fade">
                                      <p:cBhvr>
                                        <p:cTn id="12" dur="1000"/>
                                        <p:tgtEl>
                                          <p:spTgt spid="1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body" idx="1"/>
          </p:nvPr>
        </p:nvSpPr>
        <p:spPr>
          <a:xfrm>
            <a:off x="457200" y="2923725"/>
            <a:ext cx="7899000" cy="11430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600"/>
              </a:spcBef>
              <a:spcAft>
                <a:spcPts val="0"/>
              </a:spcAft>
              <a:buClr>
                <a:srgbClr val="000000"/>
              </a:buClr>
              <a:buSzPts val="2100"/>
              <a:buChar char="●"/>
            </a:pPr>
            <a:r>
              <a:rPr lang="en" sz="2100">
                <a:solidFill>
                  <a:srgbClr val="000000"/>
                </a:solidFill>
              </a:rPr>
              <a:t>Mathematically: We know that if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independent, </a:t>
            </a:r>
            <a:r>
              <a:rPr lang="en" sz="2100" i="1">
                <a:solidFill>
                  <a:srgbClr val="000000"/>
                </a:solidFill>
              </a:rPr>
              <a:t>P(A and B) = P(A) x P(B)</a:t>
            </a:r>
            <a:r>
              <a:rPr lang="en" sz="2100">
                <a:solidFill>
                  <a:srgbClr val="000000"/>
                </a:solidFill>
              </a:rPr>
              <a:t>. Then,</a:t>
            </a:r>
            <a:br>
              <a:rPr lang="en" sz="2100">
                <a:solidFill>
                  <a:srgbClr val="000000"/>
                </a:solidFill>
              </a:rPr>
            </a:br>
            <a:endParaRPr sz="2100">
              <a:solidFill>
                <a:srgbClr val="000000"/>
              </a:solidFill>
            </a:endParaRPr>
          </a:p>
        </p:txBody>
      </p:sp>
      <p:sp>
        <p:nvSpPr>
          <p:cNvPr id="272" name="Google Shape;272;p37"/>
          <p:cNvSpPr txBox="1">
            <a:spLocks noGrp="1"/>
          </p:cNvSpPr>
          <p:nvPr>
            <p:ph type="body" idx="1"/>
          </p:nvPr>
        </p:nvSpPr>
        <p:spPr>
          <a:xfrm>
            <a:off x="457200" y="2364525"/>
            <a:ext cx="7899000" cy="5592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600"/>
              </a:spcBef>
              <a:spcAft>
                <a:spcPts val="0"/>
              </a:spcAft>
              <a:buClr>
                <a:srgbClr val="000000"/>
              </a:buClr>
              <a:buSzPts val="2100"/>
              <a:buChar char="●"/>
            </a:pPr>
            <a:r>
              <a:rPr lang="en" sz="2100">
                <a:solidFill>
                  <a:srgbClr val="000000"/>
                </a:solidFill>
              </a:rPr>
              <a:t>Conceptually: Giving </a:t>
            </a:r>
            <a:r>
              <a:rPr lang="en" sz="2100" i="1">
                <a:solidFill>
                  <a:srgbClr val="000000"/>
                </a:solidFill>
              </a:rPr>
              <a:t>B</a:t>
            </a:r>
            <a:r>
              <a:rPr lang="en" sz="2100">
                <a:solidFill>
                  <a:srgbClr val="000000"/>
                </a:solidFill>
              </a:rPr>
              <a:t> doesn’t tell us anything about </a:t>
            </a:r>
            <a:r>
              <a:rPr lang="en" sz="2100" i="1">
                <a:solidFill>
                  <a:srgbClr val="000000"/>
                </a:solidFill>
              </a:rPr>
              <a:t>A</a:t>
            </a:r>
            <a:r>
              <a:rPr lang="en" sz="2100">
                <a:solidFill>
                  <a:srgbClr val="000000"/>
                </a:solidFill>
              </a:rPr>
              <a:t>.</a:t>
            </a:r>
            <a:endParaRPr sz="2100">
              <a:solidFill>
                <a:srgbClr val="000000"/>
              </a:solidFill>
            </a:endParaRPr>
          </a:p>
        </p:txBody>
      </p:sp>
      <p:sp>
        <p:nvSpPr>
          <p:cNvPr id="273" name="Google Shape;273;p37"/>
          <p:cNvSpPr txBox="1">
            <a:spLocks noGrp="1"/>
          </p:cNvSpPr>
          <p:nvPr>
            <p:ph type="body" idx="1"/>
          </p:nvPr>
        </p:nvSpPr>
        <p:spPr>
          <a:xfrm>
            <a:off x="457200" y="1453225"/>
            <a:ext cx="7899000" cy="8295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1000"/>
              </a:spcAft>
              <a:buNone/>
            </a:pPr>
            <a:r>
              <a:rPr lang="en" sz="2100">
                <a:solidFill>
                  <a:srgbClr val="000000"/>
                </a:solidFill>
              </a:rPr>
              <a:t>Generically, if </a:t>
            </a:r>
            <a:r>
              <a:rPr lang="en" sz="2100" i="1">
                <a:solidFill>
                  <a:srgbClr val="000000"/>
                </a:solidFill>
              </a:rPr>
              <a:t>P(A | B) = P(A)</a:t>
            </a:r>
            <a:r>
              <a:rPr lang="en" sz="2100">
                <a:solidFill>
                  <a:srgbClr val="000000"/>
                </a:solidFill>
              </a:rPr>
              <a:t> then the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said to be independent.</a:t>
            </a:r>
            <a:endParaRPr sz="2100">
              <a:solidFill>
                <a:srgbClr val="000000"/>
              </a:solidFill>
            </a:endParaRPr>
          </a:p>
        </p:txBody>
      </p:sp>
      <p:sp>
        <p:nvSpPr>
          <p:cNvPr id="274" name="Google Shape;274;p37"/>
          <p:cNvSpPr txBox="1">
            <a:spLocks noGrp="1"/>
          </p:cNvSpPr>
          <p:nvPr>
            <p:ph type="title"/>
          </p:nvPr>
        </p:nvSpPr>
        <p:spPr>
          <a:xfrm>
            <a:off x="457200" y="31021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Independence and</a:t>
            </a:r>
            <a:endParaRPr>
              <a:solidFill>
                <a:schemeClr val="accent1"/>
              </a:solidFill>
            </a:endParaRPr>
          </a:p>
          <a:p>
            <a:pPr marL="0" lvl="0" indent="0" algn="l" rtl="0">
              <a:spcBef>
                <a:spcPts val="0"/>
              </a:spcBef>
              <a:spcAft>
                <a:spcPts val="0"/>
              </a:spcAft>
              <a:buNone/>
            </a:pPr>
            <a:r>
              <a:rPr lang="en">
                <a:solidFill>
                  <a:schemeClr val="accent1"/>
                </a:solidFill>
              </a:rPr>
              <a:t>conditional probabilities (cont.)</a:t>
            </a:r>
            <a:endParaRPr>
              <a:solidFill>
                <a:schemeClr val="accent1"/>
              </a:solidFill>
            </a:endParaRPr>
          </a:p>
        </p:txBody>
      </p:sp>
      <p:pic>
        <p:nvPicPr>
          <p:cNvPr id="275" name="Google Shape;275;p37"/>
          <p:cNvPicPr preferRelativeResize="0"/>
          <p:nvPr/>
        </p:nvPicPr>
        <p:blipFill>
          <a:blip r:embed="rId3">
            <a:alphaModFix/>
          </a:blip>
          <a:stretch>
            <a:fillRect/>
          </a:stretch>
        </p:blipFill>
        <p:spPr>
          <a:xfrm>
            <a:off x="1311325" y="3943998"/>
            <a:ext cx="5319299" cy="765950"/>
          </a:xfrm>
          <a:prstGeom prst="rect">
            <a:avLst/>
          </a:prstGeom>
          <a:noFill/>
          <a:ln>
            <a:noFill/>
          </a:ln>
        </p:spPr>
      </p:pic>
    </p:spTree>
    <p:extLst>
      <p:ext uri="{BB962C8B-B14F-4D97-AF65-F5344CB8AC3E}">
        <p14:creationId xmlns:p14="http://schemas.microsoft.com/office/powerpoint/2010/main" val="316671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body" idx="1"/>
          </p:nvPr>
        </p:nvSpPr>
        <p:spPr>
          <a:xfrm>
            <a:off x="457200" y="1264450"/>
            <a:ext cx="7953600" cy="1584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rgbClr val="000000"/>
              </a:buClr>
              <a:buSzPts val="1100"/>
              <a:buFont typeface="Arial"/>
              <a:buNone/>
            </a:pPr>
            <a:r>
              <a:rPr lang="en" sz="1900">
                <a:solidFill>
                  <a:srgbClr val="000000"/>
                </a:solidFill>
              </a:rPr>
              <a:t>There are several possible interpretations of probability but they (almost) completely agree on the mathematical rules probability must follow.</a:t>
            </a:r>
            <a:endParaRPr sz="1900">
              <a:solidFill>
                <a:srgbClr val="000000"/>
              </a:solidFill>
            </a:endParaRPr>
          </a:p>
          <a:p>
            <a:pPr marL="457200" lvl="0" indent="-349250" algn="l" rtl="0">
              <a:lnSpc>
                <a:spcPct val="115000"/>
              </a:lnSpc>
              <a:spcBef>
                <a:spcPts val="600"/>
              </a:spcBef>
              <a:spcAft>
                <a:spcPts val="0"/>
              </a:spcAft>
              <a:buClr>
                <a:srgbClr val="000000"/>
              </a:buClr>
              <a:buSzPts val="1900"/>
              <a:buChar char="●"/>
            </a:pPr>
            <a:r>
              <a:rPr lang="en" sz="1900">
                <a:solidFill>
                  <a:srgbClr val="000000"/>
                </a:solidFill>
              </a:rPr>
              <a:t>P(A) = Probability of event A </a:t>
            </a:r>
            <a:endParaRPr sz="1900">
              <a:solidFill>
                <a:srgbClr val="000000"/>
              </a:solidFill>
            </a:endParaRPr>
          </a:p>
          <a:p>
            <a:pPr marL="457200" lvl="0" indent="-349250" algn="l" rtl="0">
              <a:lnSpc>
                <a:spcPct val="115000"/>
              </a:lnSpc>
              <a:spcBef>
                <a:spcPts val="0"/>
              </a:spcBef>
              <a:spcAft>
                <a:spcPts val="0"/>
              </a:spcAft>
              <a:buClr>
                <a:srgbClr val="000000"/>
              </a:buClr>
              <a:buSzPts val="1900"/>
              <a:buChar char="●"/>
            </a:pPr>
            <a:r>
              <a:rPr lang="en" sz="1900">
                <a:solidFill>
                  <a:srgbClr val="000000"/>
                </a:solidFill>
              </a:rPr>
              <a:t>0 ≤ P(A) ≤ 1</a:t>
            </a:r>
            <a:endParaRPr sz="1900">
              <a:solidFill>
                <a:srgbClr val="000000"/>
              </a:solidFill>
            </a:endParaRPr>
          </a:p>
        </p:txBody>
      </p:sp>
      <p:sp>
        <p:nvSpPr>
          <p:cNvPr id="61" name="Google Shape;61;p13"/>
          <p:cNvSpPr txBox="1">
            <a:spLocks noGrp="1"/>
          </p:cNvSpPr>
          <p:nvPr>
            <p:ph type="body" idx="1"/>
          </p:nvPr>
        </p:nvSpPr>
        <p:spPr>
          <a:xfrm>
            <a:off x="457200" y="2849350"/>
            <a:ext cx="7953600" cy="1584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900">
                <a:solidFill>
                  <a:schemeClr val="accent1"/>
                </a:solidFill>
              </a:rPr>
              <a:t>Frequentist interpretation:</a:t>
            </a:r>
            <a:endParaRPr sz="1900">
              <a:solidFill>
                <a:schemeClr val="accent1"/>
              </a:solidFill>
            </a:endParaRPr>
          </a:p>
          <a:p>
            <a:pPr marL="457200" lvl="0" indent="-349250" algn="l" rtl="0">
              <a:lnSpc>
                <a:spcPct val="115000"/>
              </a:lnSpc>
              <a:spcBef>
                <a:spcPts val="600"/>
              </a:spcBef>
              <a:spcAft>
                <a:spcPts val="0"/>
              </a:spcAft>
              <a:buClr>
                <a:srgbClr val="000000"/>
              </a:buClr>
              <a:buSzPts val="1900"/>
              <a:buChar char="●"/>
            </a:pPr>
            <a:r>
              <a:rPr lang="en" sz="1900">
                <a:solidFill>
                  <a:srgbClr val="000000"/>
                </a:solidFill>
              </a:rPr>
              <a:t>The probability of an outcome is the proportion of times the outcome would occur if we observed the random process an infinite number of times.</a:t>
            </a:r>
            <a:endParaRPr sz="1900">
              <a:solidFill>
                <a:srgbClr val="000000"/>
              </a:solidFill>
            </a:endParaRPr>
          </a:p>
        </p:txBody>
      </p:sp>
      <p:sp>
        <p:nvSpPr>
          <p:cNvPr id="62" name="Google Shape;62;p1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Probability</a:t>
            </a:r>
            <a:endParaRPr>
              <a:solidFill>
                <a:schemeClr val="accent1"/>
              </a:solidFill>
            </a:endParaRPr>
          </a:p>
        </p:txBody>
      </p:sp>
      <p:sp>
        <p:nvSpPr>
          <p:cNvPr id="63" name="Google Shape;63;p13"/>
          <p:cNvSpPr txBox="1">
            <a:spLocks noGrp="1"/>
          </p:cNvSpPr>
          <p:nvPr>
            <p:ph type="body" idx="1"/>
          </p:nvPr>
        </p:nvSpPr>
        <p:spPr>
          <a:xfrm>
            <a:off x="457200" y="4434250"/>
            <a:ext cx="7953600" cy="1827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900">
                <a:solidFill>
                  <a:schemeClr val="accent1"/>
                </a:solidFill>
              </a:rPr>
              <a:t>Bayesian interpretation:</a:t>
            </a:r>
            <a:endParaRPr sz="1900">
              <a:solidFill>
                <a:schemeClr val="accent1"/>
              </a:solidFill>
            </a:endParaRPr>
          </a:p>
          <a:p>
            <a:pPr marL="457200" lvl="0" indent="-349250" algn="l" rtl="0">
              <a:lnSpc>
                <a:spcPct val="115000"/>
              </a:lnSpc>
              <a:spcBef>
                <a:spcPts val="600"/>
              </a:spcBef>
              <a:spcAft>
                <a:spcPts val="0"/>
              </a:spcAft>
              <a:buClr>
                <a:srgbClr val="000000"/>
              </a:buClr>
              <a:buSzPts val="1900"/>
              <a:buChar char="●"/>
            </a:pPr>
            <a:r>
              <a:rPr lang="en" sz="1900">
                <a:solidFill>
                  <a:srgbClr val="000000"/>
                </a:solidFill>
              </a:rPr>
              <a:t>A Bayesian interprets probability as a subjective degree of belief: For the same event, two separate people could have different viewpoints and so assign different probabilities.</a:t>
            </a:r>
            <a:endParaRPr sz="1900">
              <a:solidFill>
                <a:srgbClr val="000000"/>
              </a:solidFill>
            </a:endParaRPr>
          </a:p>
          <a:p>
            <a:pPr marL="457200" lvl="0" indent="-349250" algn="l" rtl="0">
              <a:lnSpc>
                <a:spcPct val="115000"/>
              </a:lnSpc>
              <a:spcBef>
                <a:spcPts val="0"/>
              </a:spcBef>
              <a:spcAft>
                <a:spcPts val="0"/>
              </a:spcAft>
              <a:buClr>
                <a:srgbClr val="000000"/>
              </a:buClr>
              <a:buSzPts val="1900"/>
              <a:buChar char="●"/>
            </a:pPr>
            <a:r>
              <a:rPr lang="en" sz="1900">
                <a:solidFill>
                  <a:srgbClr val="000000"/>
                </a:solidFill>
              </a:rPr>
              <a:t>Largely popularized by revolutionary advance in computational technology and methods during the last twenty years.</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1"/>
          <p:cNvSpPr txBox="1">
            <a:spLocks noGrp="1"/>
          </p:cNvSpPr>
          <p:nvPr>
            <p:ph type="body" idx="1"/>
          </p:nvPr>
        </p:nvSpPr>
        <p:spPr>
          <a:xfrm>
            <a:off x="457200" y="1143000"/>
            <a:ext cx="7899000" cy="3651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1000"/>
              </a:spcAft>
              <a:buNone/>
            </a:pPr>
            <a:r>
              <a:rPr lang="en" sz="2100">
                <a:solidFill>
                  <a:srgbClr val="000000"/>
                </a:solidFill>
              </a:rPr>
              <a:t>The conditional probability formula we have seen so far is a special case of the Bayes' Theorem, which is applicable even when events have more than just two outcomes.</a:t>
            </a:r>
            <a:endParaRPr sz="2100">
              <a:solidFill>
                <a:srgbClr val="000000"/>
              </a:solidFill>
            </a:endParaRPr>
          </a:p>
        </p:txBody>
      </p:sp>
      <p:sp>
        <p:nvSpPr>
          <p:cNvPr id="387" name="Google Shape;387;p5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Bayes' Theorem</a:t>
            </a:r>
            <a:endParaRPr>
              <a:solidFill>
                <a:schemeClr val="accent1"/>
              </a:solidFill>
            </a:endParaRPr>
          </a:p>
        </p:txBody>
      </p:sp>
    </p:spTree>
    <p:extLst>
      <p:ext uri="{BB962C8B-B14F-4D97-AF65-F5344CB8AC3E}">
        <p14:creationId xmlns:p14="http://schemas.microsoft.com/office/powerpoint/2010/main" val="733068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2"/>
          <p:cNvSpPr txBox="1">
            <a:spLocks noGrp="1"/>
          </p:cNvSpPr>
          <p:nvPr>
            <p:ph type="body" idx="1"/>
          </p:nvPr>
        </p:nvSpPr>
        <p:spPr>
          <a:xfrm>
            <a:off x="457200" y="1143000"/>
            <a:ext cx="7899000" cy="3651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The conditional probability formula we have seen so far is a special case of the Bayes' Theorem, which is applicable even when events have more than just two outcomes.</a:t>
            </a:r>
            <a:endParaRPr sz="2100">
              <a:solidFill>
                <a:srgbClr val="000000"/>
              </a:solidFill>
            </a:endParaRPr>
          </a:p>
          <a:p>
            <a:pPr marL="0" lvl="0" indent="0" algn="l" rtl="0">
              <a:lnSpc>
                <a:spcPct val="115000"/>
              </a:lnSpc>
              <a:spcBef>
                <a:spcPts val="1000"/>
              </a:spcBef>
              <a:spcAft>
                <a:spcPts val="0"/>
              </a:spcAft>
              <a:buNone/>
            </a:pPr>
            <a:endParaRPr sz="2100">
              <a:solidFill>
                <a:srgbClr val="000000"/>
              </a:solidFill>
            </a:endParaRPr>
          </a:p>
          <a:p>
            <a:pPr marL="0" lvl="0" indent="0" algn="l" rtl="0">
              <a:lnSpc>
                <a:spcPct val="115000"/>
              </a:lnSpc>
              <a:spcBef>
                <a:spcPts val="1000"/>
              </a:spcBef>
              <a:spcAft>
                <a:spcPts val="1000"/>
              </a:spcAft>
              <a:buNone/>
            </a:pPr>
            <a:r>
              <a:rPr lang="en" sz="2100">
                <a:solidFill>
                  <a:schemeClr val="accent1"/>
                </a:solidFill>
              </a:rPr>
              <a:t>Bayes’ Theorem</a:t>
            </a:r>
            <a:endParaRPr sz="2100">
              <a:solidFill>
                <a:schemeClr val="accent1"/>
              </a:solidFill>
            </a:endParaRPr>
          </a:p>
        </p:txBody>
      </p:sp>
      <p:sp>
        <p:nvSpPr>
          <p:cNvPr id="393" name="Google Shape;393;p5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Bayes' Theorem</a:t>
            </a:r>
            <a:endParaRPr>
              <a:solidFill>
                <a:schemeClr val="accent1"/>
              </a:solidFill>
            </a:endParaRPr>
          </a:p>
        </p:txBody>
      </p:sp>
      <p:pic>
        <p:nvPicPr>
          <p:cNvPr id="394" name="Google Shape;394;p52"/>
          <p:cNvPicPr preferRelativeResize="0"/>
          <p:nvPr/>
        </p:nvPicPr>
        <p:blipFill>
          <a:blip r:embed="rId3">
            <a:alphaModFix/>
          </a:blip>
          <a:stretch>
            <a:fillRect/>
          </a:stretch>
        </p:blipFill>
        <p:spPr>
          <a:xfrm>
            <a:off x="914400" y="3384325"/>
            <a:ext cx="7457451" cy="2095550"/>
          </a:xfrm>
          <a:prstGeom prst="rect">
            <a:avLst/>
          </a:prstGeom>
          <a:noFill/>
          <a:ln>
            <a:noFill/>
          </a:ln>
        </p:spPr>
      </p:pic>
    </p:spTree>
    <p:extLst>
      <p:ext uri="{BB962C8B-B14F-4D97-AF65-F5344CB8AC3E}">
        <p14:creationId xmlns:p14="http://schemas.microsoft.com/office/powerpoint/2010/main" val="246742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chemeClr val="accent1"/>
                </a:solidFill>
              </a:rPr>
              <a:t>General Addition Rule</a:t>
            </a:r>
            <a:endParaRPr dirty="0">
              <a:solidFill>
                <a:schemeClr val="accent1"/>
              </a:solidFill>
            </a:endParaRPr>
          </a:p>
        </p:txBody>
      </p:sp>
      <p:sp>
        <p:nvSpPr>
          <p:cNvPr id="162" name="Google Shape;162;p27"/>
          <p:cNvSpPr txBox="1">
            <a:spLocks noGrp="1"/>
          </p:cNvSpPr>
          <p:nvPr>
            <p:ph type="body" idx="1"/>
          </p:nvPr>
        </p:nvSpPr>
        <p:spPr>
          <a:xfrm>
            <a:off x="457200" y="1264450"/>
            <a:ext cx="7953600" cy="5007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dirty="0">
                <a:solidFill>
                  <a:srgbClr val="000000"/>
                </a:solidFill>
              </a:rPr>
              <a:t>	</a:t>
            </a:r>
            <a:r>
              <a:rPr lang="en" sz="2100" i="1" dirty="0">
                <a:solidFill>
                  <a:srgbClr val="000000"/>
                </a:solidFill>
              </a:rPr>
              <a:t>P(A or B) = P(A) + P(B) - P(A and B)</a:t>
            </a:r>
            <a:endParaRPr sz="2100" i="1" dirty="0">
              <a:solidFill>
                <a:srgbClr val="000000"/>
              </a:solidFill>
            </a:endParaRPr>
          </a:p>
          <a:p>
            <a:pPr marL="0" lvl="0" indent="0" algn="l" rtl="0">
              <a:lnSpc>
                <a:spcPct val="115000"/>
              </a:lnSpc>
              <a:spcBef>
                <a:spcPts val="600"/>
              </a:spcBef>
              <a:spcAft>
                <a:spcPts val="0"/>
              </a:spcAft>
              <a:buNone/>
            </a:pPr>
            <a:endParaRPr sz="2100" dirty="0">
              <a:solidFill>
                <a:srgbClr val="000000"/>
              </a:solidFill>
            </a:endParaRPr>
          </a:p>
          <a:p>
            <a:pPr marL="0" lvl="0" indent="0" algn="l" rtl="0">
              <a:lnSpc>
                <a:spcPct val="115000"/>
              </a:lnSpc>
              <a:spcBef>
                <a:spcPts val="600"/>
              </a:spcBef>
              <a:spcAft>
                <a:spcPts val="0"/>
              </a:spcAft>
              <a:buNone/>
            </a:pPr>
            <a:endParaRPr sz="2100" dirty="0">
              <a:solidFill>
                <a:srgbClr val="000000"/>
              </a:solidFill>
            </a:endParaRPr>
          </a:p>
          <a:p>
            <a:pPr marL="0" lvl="0" indent="0" algn="l" rtl="0">
              <a:lnSpc>
                <a:spcPct val="115000"/>
              </a:lnSpc>
              <a:spcBef>
                <a:spcPts val="600"/>
              </a:spcBef>
              <a:spcAft>
                <a:spcPts val="0"/>
              </a:spcAft>
              <a:buNone/>
            </a:pPr>
            <a:r>
              <a:rPr lang="en" sz="2100" dirty="0" smtClean="0">
                <a:solidFill>
                  <a:srgbClr val="FF0000"/>
                </a:solidFill>
              </a:rPr>
              <a:t>Note</a:t>
            </a:r>
            <a:r>
              <a:rPr lang="en" sz="2100" dirty="0">
                <a:solidFill>
                  <a:srgbClr val="FF0000"/>
                </a:solidFill>
              </a:rPr>
              <a:t>:</a:t>
            </a:r>
            <a:r>
              <a:rPr lang="en" sz="2100" dirty="0">
                <a:solidFill>
                  <a:srgbClr val="000000"/>
                </a:solidFill>
              </a:rPr>
              <a:t> For disjoint events </a:t>
            </a:r>
            <a:r>
              <a:rPr lang="en" sz="2100" i="1" dirty="0">
                <a:solidFill>
                  <a:srgbClr val="000000"/>
                </a:solidFill>
              </a:rPr>
              <a:t>P(A and B)</a:t>
            </a:r>
            <a:r>
              <a:rPr lang="en" sz="2100" dirty="0">
                <a:solidFill>
                  <a:srgbClr val="000000"/>
                </a:solidFill>
              </a:rPr>
              <a:t> = 0, so the above formula simplifies to </a:t>
            </a:r>
            <a:r>
              <a:rPr lang="en" sz="2100" i="1" dirty="0">
                <a:solidFill>
                  <a:srgbClr val="000000"/>
                </a:solidFill>
              </a:rPr>
              <a:t>P(A or B) = P(A) + P(B)</a:t>
            </a:r>
            <a:endParaRPr sz="2100" i="1"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body" idx="1"/>
          </p:nvPr>
        </p:nvSpPr>
        <p:spPr>
          <a:xfrm>
            <a:off x="457200" y="2942350"/>
            <a:ext cx="7953600" cy="1830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endParaRPr sz="1900">
              <a:solidFill>
                <a:srgbClr val="000000"/>
              </a:solidFill>
            </a:endParaRPr>
          </a:p>
          <a:p>
            <a:pPr marL="457200" lvl="0" indent="-349250" algn="l" rtl="0">
              <a:lnSpc>
                <a:spcPct val="115000"/>
              </a:lnSpc>
              <a:spcBef>
                <a:spcPts val="600"/>
              </a:spcBef>
              <a:spcAft>
                <a:spcPts val="0"/>
              </a:spcAft>
              <a:buClr>
                <a:srgbClr val="000000"/>
              </a:buClr>
              <a:buSzPts val="1900"/>
              <a:buChar char="●"/>
            </a:pPr>
            <a:r>
              <a:rPr lang="en" sz="1900">
                <a:solidFill>
                  <a:srgbClr val="000000"/>
                </a:solidFill>
              </a:rPr>
              <a:t>Rules for probability distributions:</a:t>
            </a:r>
            <a:endParaRPr sz="1900">
              <a:solidFill>
                <a:srgbClr val="000000"/>
              </a:solidFill>
            </a:endParaRPr>
          </a:p>
          <a:p>
            <a:pPr marL="457200" lvl="0" indent="0" algn="l" rtl="0">
              <a:lnSpc>
                <a:spcPct val="115000"/>
              </a:lnSpc>
              <a:spcBef>
                <a:spcPts val="600"/>
              </a:spcBef>
              <a:spcAft>
                <a:spcPts val="0"/>
              </a:spcAft>
              <a:buNone/>
            </a:pPr>
            <a:r>
              <a:rPr lang="en" sz="1900">
                <a:solidFill>
                  <a:srgbClr val="000000"/>
                </a:solidFill>
              </a:rPr>
              <a:t>1. The events listed must be disjoint</a:t>
            </a:r>
            <a:endParaRPr sz="1900">
              <a:solidFill>
                <a:srgbClr val="000000"/>
              </a:solidFill>
            </a:endParaRPr>
          </a:p>
          <a:p>
            <a:pPr marL="457200" lvl="0" indent="0" algn="l" rtl="0">
              <a:lnSpc>
                <a:spcPct val="115000"/>
              </a:lnSpc>
              <a:spcBef>
                <a:spcPts val="600"/>
              </a:spcBef>
              <a:spcAft>
                <a:spcPts val="0"/>
              </a:spcAft>
              <a:buNone/>
            </a:pPr>
            <a:r>
              <a:rPr lang="en" sz="1900">
                <a:solidFill>
                  <a:srgbClr val="000000"/>
                </a:solidFill>
              </a:rPr>
              <a:t>2. Each probability must be between 0 and 1</a:t>
            </a:r>
            <a:endParaRPr sz="1900">
              <a:solidFill>
                <a:srgbClr val="000000"/>
              </a:solidFill>
            </a:endParaRPr>
          </a:p>
          <a:p>
            <a:pPr marL="457200" lvl="0" indent="0" algn="l" rtl="0">
              <a:lnSpc>
                <a:spcPct val="115000"/>
              </a:lnSpc>
              <a:spcBef>
                <a:spcPts val="600"/>
              </a:spcBef>
              <a:spcAft>
                <a:spcPts val="0"/>
              </a:spcAft>
              <a:buNone/>
            </a:pPr>
            <a:r>
              <a:rPr lang="en" sz="1900">
                <a:solidFill>
                  <a:srgbClr val="000000"/>
                </a:solidFill>
              </a:rPr>
              <a:t>3. The probabilities must total 1</a:t>
            </a:r>
            <a:endParaRPr sz="1900">
              <a:solidFill>
                <a:srgbClr val="000000"/>
              </a:solidFill>
            </a:endParaRPr>
          </a:p>
        </p:txBody>
      </p:sp>
      <p:sp>
        <p:nvSpPr>
          <p:cNvPr id="184" name="Google Shape;184;p30"/>
          <p:cNvSpPr txBox="1">
            <a:spLocks noGrp="1"/>
          </p:cNvSpPr>
          <p:nvPr>
            <p:ph type="body" idx="1"/>
          </p:nvPr>
        </p:nvSpPr>
        <p:spPr>
          <a:xfrm>
            <a:off x="457200" y="1264450"/>
            <a:ext cx="7953600" cy="1830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rgbClr val="000000"/>
              </a:buClr>
              <a:buSzPts val="1100"/>
              <a:buFont typeface="Arial"/>
              <a:buNone/>
            </a:pPr>
            <a:r>
              <a:rPr lang="en" sz="1900">
                <a:solidFill>
                  <a:srgbClr val="000000"/>
                </a:solidFill>
              </a:rPr>
              <a:t>A </a:t>
            </a:r>
            <a:r>
              <a:rPr lang="en" sz="1900" i="1">
                <a:solidFill>
                  <a:schemeClr val="accent1"/>
                </a:solidFill>
              </a:rPr>
              <a:t>probability distribution</a:t>
            </a:r>
            <a:r>
              <a:rPr lang="en" sz="1900">
                <a:solidFill>
                  <a:srgbClr val="000000"/>
                </a:solidFill>
              </a:rPr>
              <a:t> lists all possible events and the probabilities with which they occur.</a:t>
            </a:r>
            <a:endParaRPr sz="1900">
              <a:solidFill>
                <a:srgbClr val="000000"/>
              </a:solidFill>
            </a:endParaRPr>
          </a:p>
          <a:p>
            <a:pPr marL="457200" lvl="0" indent="-349250" algn="l" rtl="0">
              <a:lnSpc>
                <a:spcPct val="115000"/>
              </a:lnSpc>
              <a:spcBef>
                <a:spcPts val="600"/>
              </a:spcBef>
              <a:spcAft>
                <a:spcPts val="0"/>
              </a:spcAft>
              <a:buClr>
                <a:srgbClr val="000000"/>
              </a:buClr>
              <a:buSzPts val="1900"/>
              <a:buChar char="●"/>
            </a:pPr>
            <a:r>
              <a:rPr lang="en" sz="1900">
                <a:solidFill>
                  <a:srgbClr val="000000"/>
                </a:solidFill>
              </a:rPr>
              <a:t>The probability distribution for the gender of one kid:</a:t>
            </a:r>
            <a:br>
              <a:rPr lang="en" sz="1900">
                <a:solidFill>
                  <a:srgbClr val="000000"/>
                </a:solidFill>
              </a:rPr>
            </a:br>
            <a:endParaRPr sz="1900">
              <a:solidFill>
                <a:srgbClr val="000000"/>
              </a:solidFill>
            </a:endParaRPr>
          </a:p>
        </p:txBody>
      </p:sp>
      <p:sp>
        <p:nvSpPr>
          <p:cNvPr id="185" name="Google Shape;185;p3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Probability distributions</a:t>
            </a:r>
            <a:endParaRPr>
              <a:solidFill>
                <a:schemeClr val="accent1"/>
              </a:solidFill>
            </a:endParaRPr>
          </a:p>
        </p:txBody>
      </p:sp>
      <p:pic>
        <p:nvPicPr>
          <p:cNvPr id="186" name="Google Shape;186;p30"/>
          <p:cNvPicPr preferRelativeResize="0"/>
          <p:nvPr/>
        </p:nvPicPr>
        <p:blipFill>
          <a:blip r:embed="rId3">
            <a:alphaModFix/>
          </a:blip>
          <a:stretch>
            <a:fillRect/>
          </a:stretch>
        </p:blipFill>
        <p:spPr>
          <a:xfrm>
            <a:off x="2502448" y="2542050"/>
            <a:ext cx="3589675" cy="827775"/>
          </a:xfrm>
          <a:prstGeom prst="rect">
            <a:avLst/>
          </a:prstGeom>
          <a:noFill/>
          <a:ln>
            <a:noFill/>
          </a:ln>
        </p:spPr>
      </p:pic>
      <p:sp>
        <p:nvSpPr>
          <p:cNvPr id="187" name="Google Shape;187;p30"/>
          <p:cNvSpPr txBox="1">
            <a:spLocks noGrp="1"/>
          </p:cNvSpPr>
          <p:nvPr>
            <p:ph type="body" idx="1"/>
          </p:nvPr>
        </p:nvSpPr>
        <p:spPr>
          <a:xfrm>
            <a:off x="457200" y="5018550"/>
            <a:ext cx="7953600" cy="15774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Clr>
                <a:srgbClr val="000000"/>
              </a:buClr>
              <a:buSzPts val="1900"/>
              <a:buChar char="●"/>
            </a:pPr>
            <a:r>
              <a:rPr lang="en" sz="1900">
                <a:solidFill>
                  <a:srgbClr val="000000"/>
                </a:solidFill>
              </a:rPr>
              <a:t>The probability distribution for the genders of two kids:</a:t>
            </a:r>
            <a:br>
              <a:rPr lang="en" sz="1900">
                <a:solidFill>
                  <a:srgbClr val="000000"/>
                </a:solidFill>
              </a:rPr>
            </a:br>
            <a:endParaRPr sz="1900">
              <a:solidFill>
                <a:srgbClr val="000000"/>
              </a:solidFill>
            </a:endParaRPr>
          </a:p>
        </p:txBody>
      </p:sp>
      <p:pic>
        <p:nvPicPr>
          <p:cNvPr id="188" name="Google Shape;188;p30"/>
          <p:cNvPicPr preferRelativeResize="0"/>
          <p:nvPr/>
        </p:nvPicPr>
        <p:blipFill>
          <a:blip r:embed="rId4">
            <a:alphaModFix/>
          </a:blip>
          <a:stretch>
            <a:fillRect/>
          </a:stretch>
        </p:blipFill>
        <p:spPr>
          <a:xfrm>
            <a:off x="1967425" y="5605224"/>
            <a:ext cx="5209150" cy="943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body" idx="1"/>
          </p:nvPr>
        </p:nvSpPr>
        <p:spPr>
          <a:xfrm>
            <a:off x="457200" y="3365925"/>
            <a:ext cx="7953600" cy="2559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rgbClr val="000000"/>
              </a:buClr>
              <a:buSzPts val="1100"/>
              <a:buFont typeface="Arial"/>
              <a:buNone/>
            </a:pPr>
            <a:r>
              <a:rPr lang="en" sz="2100" i="1">
                <a:solidFill>
                  <a:schemeClr val="accent1"/>
                </a:solidFill>
              </a:rPr>
              <a:t>Complementary events</a:t>
            </a:r>
            <a:r>
              <a:rPr lang="en" sz="2100">
                <a:solidFill>
                  <a:srgbClr val="000000"/>
                </a:solidFill>
              </a:rPr>
              <a:t> are two mutually exclusive events whose probabilities that add up to 1.</a:t>
            </a:r>
            <a:endParaRPr sz="2100">
              <a:solidFill>
                <a:srgbClr val="000000"/>
              </a:solidFill>
            </a:endParaRPr>
          </a:p>
          <a:p>
            <a:pPr marL="457200" lvl="0" indent="-361950" algn="l" rtl="0">
              <a:lnSpc>
                <a:spcPct val="115000"/>
              </a:lnSpc>
              <a:spcBef>
                <a:spcPts val="600"/>
              </a:spcBef>
              <a:spcAft>
                <a:spcPts val="0"/>
              </a:spcAft>
              <a:buClr>
                <a:srgbClr val="000000"/>
              </a:buClr>
              <a:buSzPts val="2100"/>
              <a:buChar char="●"/>
            </a:pPr>
            <a:r>
              <a:rPr lang="en" sz="2100">
                <a:solidFill>
                  <a:srgbClr val="000000"/>
                </a:solidFill>
              </a:rPr>
              <a:t>A couple has one kid. If we know that the kid is not a boy, what is gender of this kid? { </a:t>
            </a:r>
            <a:r>
              <a:rPr lang="en" sz="2100" strike="sngStrike">
                <a:solidFill>
                  <a:srgbClr val="B7B7B7"/>
                </a:solidFill>
              </a:rPr>
              <a:t>M</a:t>
            </a:r>
            <a:r>
              <a:rPr lang="en" sz="2100">
                <a:solidFill>
                  <a:srgbClr val="000000"/>
                </a:solidFill>
              </a:rPr>
              <a:t>, </a:t>
            </a:r>
            <a:r>
              <a:rPr lang="en" sz="2100" i="1">
                <a:solidFill>
                  <a:srgbClr val="FF9900"/>
                </a:solidFill>
              </a:rPr>
              <a:t>F</a:t>
            </a:r>
            <a:r>
              <a:rPr lang="en" sz="2100">
                <a:solidFill>
                  <a:srgbClr val="000000"/>
                </a:solidFill>
              </a:rPr>
              <a:t> } Boy and girl are </a:t>
            </a:r>
            <a:r>
              <a:rPr lang="en" sz="2100" i="1">
                <a:solidFill>
                  <a:schemeClr val="accent1"/>
                </a:solidFill>
              </a:rPr>
              <a:t>complementary</a:t>
            </a:r>
            <a:r>
              <a:rPr lang="en" sz="2100" i="1">
                <a:solidFill>
                  <a:srgbClr val="000000"/>
                </a:solidFill>
              </a:rPr>
              <a:t> </a:t>
            </a:r>
            <a:r>
              <a:rPr lang="en" sz="2100">
                <a:solidFill>
                  <a:srgbClr val="000000"/>
                </a:solidFill>
              </a:rPr>
              <a:t>outcomes.</a:t>
            </a:r>
            <a:endParaRPr sz="2100">
              <a:solidFill>
                <a:srgbClr val="000000"/>
              </a:solidFill>
            </a:endParaRPr>
          </a:p>
          <a:p>
            <a:pPr marL="457200" lvl="0" indent="-361950" algn="l" rtl="0">
              <a:lnSpc>
                <a:spcPct val="115000"/>
              </a:lnSpc>
              <a:spcBef>
                <a:spcPts val="0"/>
              </a:spcBef>
              <a:spcAft>
                <a:spcPts val="0"/>
              </a:spcAft>
              <a:buClr>
                <a:srgbClr val="000000"/>
              </a:buClr>
              <a:buSzPts val="2100"/>
              <a:buChar char="●"/>
            </a:pPr>
            <a:r>
              <a:rPr lang="en" sz="2100">
                <a:solidFill>
                  <a:srgbClr val="000000"/>
                </a:solidFill>
              </a:rPr>
              <a:t>A couple has two kids, if we know that they are not both girls, what are the possible gender combinations for these kids?</a:t>
            </a:r>
            <a:endParaRPr sz="2100">
              <a:solidFill>
                <a:srgbClr val="000000"/>
              </a:solidFill>
            </a:endParaRPr>
          </a:p>
        </p:txBody>
      </p:sp>
      <p:sp>
        <p:nvSpPr>
          <p:cNvPr id="228" name="Google Shape;228;p36"/>
          <p:cNvSpPr txBox="1">
            <a:spLocks noGrp="1"/>
          </p:cNvSpPr>
          <p:nvPr>
            <p:ph type="body" idx="1"/>
          </p:nvPr>
        </p:nvSpPr>
        <p:spPr>
          <a:xfrm>
            <a:off x="457200" y="1264450"/>
            <a:ext cx="7953600" cy="21777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rgbClr val="000000"/>
              </a:buClr>
              <a:buSzPts val="1100"/>
              <a:buFont typeface="Arial"/>
              <a:buNone/>
            </a:pPr>
            <a:r>
              <a:rPr lang="en" sz="2100" i="1">
                <a:solidFill>
                  <a:schemeClr val="accent1"/>
                </a:solidFill>
              </a:rPr>
              <a:t>Sample space</a:t>
            </a:r>
            <a:r>
              <a:rPr lang="en" sz="2100">
                <a:solidFill>
                  <a:srgbClr val="000000"/>
                </a:solidFill>
              </a:rPr>
              <a:t> is the collection of all possible outcomes of a trial.</a:t>
            </a:r>
            <a:endParaRPr sz="2100">
              <a:solidFill>
                <a:srgbClr val="000000"/>
              </a:solidFill>
            </a:endParaRPr>
          </a:p>
          <a:p>
            <a:pPr marL="457200" lvl="0" indent="-361950" algn="l" rtl="0">
              <a:lnSpc>
                <a:spcPct val="115000"/>
              </a:lnSpc>
              <a:spcBef>
                <a:spcPts val="600"/>
              </a:spcBef>
              <a:spcAft>
                <a:spcPts val="0"/>
              </a:spcAft>
              <a:buClr>
                <a:srgbClr val="000000"/>
              </a:buClr>
              <a:buSzPts val="2100"/>
              <a:buChar char="●"/>
            </a:pPr>
            <a:r>
              <a:rPr lang="en" sz="2100">
                <a:solidFill>
                  <a:srgbClr val="000000"/>
                </a:solidFill>
              </a:rPr>
              <a:t>A couple has one kid, what is the sample space for the gender of this kid? S = {M, F}</a:t>
            </a:r>
            <a:endParaRPr sz="2100">
              <a:solidFill>
                <a:srgbClr val="000000"/>
              </a:solidFill>
            </a:endParaRPr>
          </a:p>
          <a:p>
            <a:pPr marL="457200" lvl="0" indent="-361950" algn="l" rtl="0">
              <a:lnSpc>
                <a:spcPct val="115000"/>
              </a:lnSpc>
              <a:spcBef>
                <a:spcPts val="0"/>
              </a:spcBef>
              <a:spcAft>
                <a:spcPts val="0"/>
              </a:spcAft>
              <a:buClr>
                <a:srgbClr val="000000"/>
              </a:buClr>
              <a:buSzPts val="2100"/>
              <a:buChar char="●"/>
            </a:pPr>
            <a:r>
              <a:rPr lang="en" sz="2100">
                <a:solidFill>
                  <a:srgbClr val="000000"/>
                </a:solidFill>
              </a:rPr>
              <a:t>A couple has two kids, what is the sample space for the gender of these kids?</a:t>
            </a:r>
            <a:endParaRPr sz="2100">
              <a:solidFill>
                <a:srgbClr val="000000"/>
              </a:solidFill>
            </a:endParaRPr>
          </a:p>
        </p:txBody>
      </p:sp>
      <p:sp>
        <p:nvSpPr>
          <p:cNvPr id="229" name="Google Shape;229;p3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space and complements</a:t>
            </a:r>
            <a:endParaRPr>
              <a:solidFill>
                <a:schemeClr val="accent1"/>
              </a:solidFill>
            </a:endParaRPr>
          </a:p>
        </p:txBody>
      </p:sp>
      <p:sp>
        <p:nvSpPr>
          <p:cNvPr id="230" name="Google Shape;230;p36"/>
          <p:cNvSpPr txBox="1">
            <a:spLocks noGrp="1"/>
          </p:cNvSpPr>
          <p:nvPr>
            <p:ph type="body" idx="1"/>
          </p:nvPr>
        </p:nvSpPr>
        <p:spPr>
          <a:xfrm>
            <a:off x="3661225" y="2835875"/>
            <a:ext cx="2943000" cy="651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S = {MM, FF, FM, MF}</a:t>
            </a:r>
            <a:endParaRPr sz="2100">
              <a:solidFill>
                <a:srgbClr val="000000"/>
              </a:solidFill>
            </a:endParaRPr>
          </a:p>
        </p:txBody>
      </p:sp>
      <p:sp>
        <p:nvSpPr>
          <p:cNvPr id="231" name="Google Shape;231;p36"/>
          <p:cNvSpPr txBox="1">
            <a:spLocks noGrp="1"/>
          </p:cNvSpPr>
          <p:nvPr>
            <p:ph type="body" idx="1"/>
          </p:nvPr>
        </p:nvSpPr>
        <p:spPr>
          <a:xfrm>
            <a:off x="1782125" y="6026375"/>
            <a:ext cx="3495300" cy="6519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S = { </a:t>
            </a:r>
            <a:r>
              <a:rPr lang="en" sz="2100">
                <a:solidFill>
                  <a:srgbClr val="FF9900"/>
                </a:solidFill>
              </a:rPr>
              <a:t>MM</a:t>
            </a:r>
            <a:r>
              <a:rPr lang="en" sz="2100">
                <a:solidFill>
                  <a:srgbClr val="000000"/>
                </a:solidFill>
              </a:rPr>
              <a:t>, </a:t>
            </a:r>
            <a:r>
              <a:rPr lang="en" sz="2100" strike="sngStrike">
                <a:solidFill>
                  <a:srgbClr val="B7B7B7"/>
                </a:solidFill>
              </a:rPr>
              <a:t>FF</a:t>
            </a:r>
            <a:r>
              <a:rPr lang="en" sz="2100">
                <a:solidFill>
                  <a:srgbClr val="000000"/>
                </a:solidFill>
              </a:rPr>
              <a:t>, </a:t>
            </a:r>
            <a:r>
              <a:rPr lang="en" sz="2100">
                <a:solidFill>
                  <a:srgbClr val="FF9900"/>
                </a:solidFill>
              </a:rPr>
              <a:t>FM</a:t>
            </a:r>
            <a:r>
              <a:rPr lang="en" sz="2100">
                <a:solidFill>
                  <a:srgbClr val="000000"/>
                </a:solidFill>
              </a:rPr>
              <a:t>, </a:t>
            </a:r>
            <a:r>
              <a:rPr lang="en" sz="2100">
                <a:solidFill>
                  <a:srgbClr val="FF9900"/>
                </a:solidFill>
              </a:rPr>
              <a:t>MF</a:t>
            </a:r>
            <a:r>
              <a:rPr lang="en" sz="2100">
                <a:solidFill>
                  <a:srgbClr val="000000"/>
                </a:solidFill>
              </a:rPr>
              <a:t> }</a:t>
            </a:r>
            <a:endParaRPr sz="21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10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fade">
                                      <p:cBhvr>
                                        <p:cTn id="12" dur="10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1"/>
                                        </p:tgtEl>
                                        <p:attrNameLst>
                                          <p:attrName>style.visibility</p:attrName>
                                        </p:attrNameLst>
                                      </p:cBhvr>
                                      <p:to>
                                        <p:strVal val="visible"/>
                                      </p:to>
                                    </p:set>
                                    <p:animEffect transition="in" filter="fade">
                                      <p:cBhvr>
                                        <p:cTn id="17"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body" idx="1"/>
          </p:nvPr>
        </p:nvSpPr>
        <p:spPr>
          <a:xfrm>
            <a:off x="457200" y="2317450"/>
            <a:ext cx="7953600" cy="36084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600"/>
              </a:spcBef>
              <a:spcAft>
                <a:spcPts val="0"/>
              </a:spcAft>
              <a:buClr>
                <a:srgbClr val="000000"/>
              </a:buClr>
              <a:buSzPts val="2100"/>
              <a:buChar char="●"/>
            </a:pPr>
            <a:r>
              <a:rPr lang="en" sz="2100">
                <a:solidFill>
                  <a:srgbClr val="000000"/>
                </a:solidFill>
              </a:rPr>
              <a:t>Knowing that the coin landed on a head on the first toss </a:t>
            </a:r>
            <a:r>
              <a:rPr lang="en" sz="2100" u="sng">
                <a:solidFill>
                  <a:srgbClr val="000000"/>
                </a:solidFill>
              </a:rPr>
              <a:t>does not</a:t>
            </a:r>
            <a:r>
              <a:rPr lang="en" sz="2100">
                <a:solidFill>
                  <a:srgbClr val="000000"/>
                </a:solidFill>
              </a:rPr>
              <a:t> provide any useful information for determining what the coin will land on in the second toss.</a:t>
            </a:r>
            <a:br>
              <a:rPr lang="en" sz="2100">
                <a:solidFill>
                  <a:srgbClr val="000000"/>
                </a:solidFill>
              </a:rPr>
            </a:br>
            <a:r>
              <a:rPr lang="en" sz="2100">
                <a:solidFill>
                  <a:srgbClr val="000000"/>
                </a:solidFill>
              </a:rPr>
              <a:t>&gt;&gt; Outcomes of two tosses of a coin are independent.</a:t>
            </a:r>
            <a:endParaRPr sz="2100">
              <a:solidFill>
                <a:srgbClr val="000000"/>
              </a:solidFill>
            </a:endParaRPr>
          </a:p>
          <a:p>
            <a:pPr marL="457200" lvl="0" indent="-361950" algn="l" rtl="0">
              <a:lnSpc>
                <a:spcPct val="115000"/>
              </a:lnSpc>
              <a:spcBef>
                <a:spcPts val="0"/>
              </a:spcBef>
              <a:spcAft>
                <a:spcPts val="0"/>
              </a:spcAft>
              <a:buClr>
                <a:srgbClr val="000000"/>
              </a:buClr>
              <a:buSzPts val="2100"/>
              <a:buChar char="●"/>
            </a:pPr>
            <a:r>
              <a:rPr lang="en" sz="2100">
                <a:solidFill>
                  <a:srgbClr val="000000"/>
                </a:solidFill>
              </a:rPr>
              <a:t>Knowing that the first card drawn from a deck is an ace </a:t>
            </a:r>
            <a:r>
              <a:rPr lang="en" sz="2100" u="sng">
                <a:solidFill>
                  <a:srgbClr val="000000"/>
                </a:solidFill>
              </a:rPr>
              <a:t>does</a:t>
            </a:r>
            <a:r>
              <a:rPr lang="en" sz="2100">
                <a:solidFill>
                  <a:srgbClr val="000000"/>
                </a:solidFill>
              </a:rPr>
              <a:t> provide useful information for determining the probability of drawing an ace in the second draw.</a:t>
            </a:r>
            <a:br>
              <a:rPr lang="en" sz="2100">
                <a:solidFill>
                  <a:srgbClr val="000000"/>
                </a:solidFill>
              </a:rPr>
            </a:br>
            <a:r>
              <a:rPr lang="en" sz="2100">
                <a:solidFill>
                  <a:srgbClr val="000000"/>
                </a:solidFill>
              </a:rPr>
              <a:t>&gt;&gt; Outcomes of two draws from a deck of cards (without replacement) are dependent.</a:t>
            </a:r>
            <a:endParaRPr sz="2100">
              <a:solidFill>
                <a:srgbClr val="000000"/>
              </a:solidFill>
            </a:endParaRPr>
          </a:p>
        </p:txBody>
      </p:sp>
      <p:sp>
        <p:nvSpPr>
          <p:cNvPr id="250" name="Google Shape;250;p39"/>
          <p:cNvSpPr txBox="1">
            <a:spLocks noGrp="1"/>
          </p:cNvSpPr>
          <p:nvPr>
            <p:ph type="body" idx="1"/>
          </p:nvPr>
        </p:nvSpPr>
        <p:spPr>
          <a:xfrm>
            <a:off x="457200" y="1264450"/>
            <a:ext cx="7953600" cy="1053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rgbClr val="000000"/>
                </a:solidFill>
              </a:rPr>
              <a:t>Two processes are </a:t>
            </a:r>
            <a:r>
              <a:rPr lang="en" sz="2100" i="1">
                <a:solidFill>
                  <a:schemeClr val="accent1"/>
                </a:solidFill>
              </a:rPr>
              <a:t>independent</a:t>
            </a:r>
            <a:r>
              <a:rPr lang="en" sz="2100" i="1">
                <a:solidFill>
                  <a:srgbClr val="000000"/>
                </a:solidFill>
              </a:rPr>
              <a:t> </a:t>
            </a:r>
            <a:r>
              <a:rPr lang="en" sz="2100">
                <a:solidFill>
                  <a:srgbClr val="000000"/>
                </a:solidFill>
              </a:rPr>
              <a:t>if knowing the outcome of one provides no useful information about the outcome of the other.</a:t>
            </a:r>
            <a:endParaRPr sz="2100">
              <a:solidFill>
                <a:srgbClr val="000000"/>
              </a:solidFill>
            </a:endParaRPr>
          </a:p>
        </p:txBody>
      </p:sp>
      <p:sp>
        <p:nvSpPr>
          <p:cNvPr id="251" name="Google Shape;251;p3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Independence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Effect transition="in" filter="fade">
                                      <p:cBhvr>
                                        <p:cTn id="7" dur="1000"/>
                                        <p:tgtEl>
                                          <p:spTgt spid="2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xEl>
                                              <p:pRg st="1" end="1"/>
                                            </p:txEl>
                                          </p:spTgt>
                                        </p:tgtEl>
                                        <p:attrNameLst>
                                          <p:attrName>style.visibility</p:attrName>
                                        </p:attrNameLst>
                                      </p:cBhvr>
                                      <p:to>
                                        <p:strVal val="visible"/>
                                      </p:to>
                                    </p:set>
                                    <p:animEffect transition="in" filter="fade">
                                      <p:cBhvr>
                                        <p:cTn id="12" dur="1000"/>
                                        <p:tgtEl>
                                          <p:spTgt spid="2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body" idx="1"/>
          </p:nvPr>
        </p:nvSpPr>
        <p:spPr>
          <a:xfrm>
            <a:off x="457200" y="1264450"/>
            <a:ext cx="7953600" cy="834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900">
                <a:solidFill>
                  <a:srgbClr val="000000"/>
                </a:solidFill>
              </a:rPr>
              <a:t>If P(A occurs, given that B is true) = </a:t>
            </a:r>
            <a:r>
              <a:rPr lang="en" sz="1900" i="1">
                <a:solidFill>
                  <a:srgbClr val="000000"/>
                </a:solidFill>
              </a:rPr>
              <a:t>P(A | B) = P(A)</a:t>
            </a:r>
            <a:r>
              <a:rPr lang="en" sz="1900">
                <a:solidFill>
                  <a:srgbClr val="000000"/>
                </a:solidFill>
              </a:rPr>
              <a:t>,</a:t>
            </a:r>
            <a:br>
              <a:rPr lang="en" sz="1900">
                <a:solidFill>
                  <a:srgbClr val="000000"/>
                </a:solidFill>
              </a:rPr>
            </a:br>
            <a:r>
              <a:rPr lang="en" sz="1900">
                <a:solidFill>
                  <a:srgbClr val="000000"/>
                </a:solidFill>
              </a:rPr>
              <a:t>then A and B are independent.</a:t>
            </a:r>
            <a:endParaRPr sz="1900">
              <a:solidFill>
                <a:srgbClr val="000000"/>
              </a:solidFill>
            </a:endParaRPr>
          </a:p>
        </p:txBody>
      </p:sp>
      <p:sp>
        <p:nvSpPr>
          <p:cNvPr id="284" name="Google Shape;284;p4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Checking for independence</a:t>
            </a:r>
            <a:endParaRPr>
              <a:solidFill>
                <a:schemeClr val="accent1"/>
              </a:solidFill>
            </a:endParaRPr>
          </a:p>
        </p:txBody>
      </p:sp>
      <p:sp>
        <p:nvSpPr>
          <p:cNvPr id="285" name="Google Shape;285;p44"/>
          <p:cNvSpPr txBox="1">
            <a:spLocks noGrp="1"/>
          </p:cNvSpPr>
          <p:nvPr>
            <p:ph type="body" idx="1"/>
          </p:nvPr>
        </p:nvSpPr>
        <p:spPr>
          <a:xfrm>
            <a:off x="457200" y="2631250"/>
            <a:ext cx="7953600" cy="20076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900">
                <a:solidFill>
                  <a:srgbClr val="000000"/>
                </a:solidFill>
              </a:rPr>
              <a:t>P(randomly selected NC resident says gun ownership protects citizens, given that the resident is white)</a:t>
            </a:r>
            <a:endParaRPr sz="1900">
              <a:solidFill>
                <a:srgbClr val="000000"/>
              </a:solidFill>
            </a:endParaRPr>
          </a:p>
          <a:p>
            <a:pPr marL="0" lvl="0" indent="457200" algn="l" rtl="0">
              <a:lnSpc>
                <a:spcPct val="115000"/>
              </a:lnSpc>
              <a:spcBef>
                <a:spcPts val="600"/>
              </a:spcBef>
              <a:spcAft>
                <a:spcPts val="0"/>
              </a:spcAft>
              <a:buNone/>
            </a:pPr>
            <a:r>
              <a:rPr lang="en" sz="1900">
                <a:solidFill>
                  <a:srgbClr val="000000"/>
                </a:solidFill>
              </a:rPr>
              <a:t>= P(protects citizens | White) = 0.67</a:t>
            </a:r>
            <a:endParaRPr sz="1900">
              <a:solidFill>
                <a:srgbClr val="000000"/>
              </a:solidFill>
            </a:endParaRPr>
          </a:p>
          <a:p>
            <a:pPr marL="0" lvl="0" indent="0" algn="l" rtl="0">
              <a:lnSpc>
                <a:spcPct val="115000"/>
              </a:lnSpc>
              <a:spcBef>
                <a:spcPts val="600"/>
              </a:spcBef>
              <a:spcAft>
                <a:spcPts val="0"/>
              </a:spcAft>
              <a:buNone/>
            </a:pPr>
            <a:r>
              <a:rPr lang="en" sz="1900">
                <a:solidFill>
                  <a:srgbClr val="000000"/>
                </a:solidFill>
              </a:rPr>
              <a:t>P(protects citizens | Black) = 0.28</a:t>
            </a:r>
            <a:endParaRPr sz="1900">
              <a:solidFill>
                <a:srgbClr val="000000"/>
              </a:solidFill>
            </a:endParaRPr>
          </a:p>
          <a:p>
            <a:pPr marL="0" lvl="0" indent="0" algn="l" rtl="0">
              <a:lnSpc>
                <a:spcPct val="115000"/>
              </a:lnSpc>
              <a:spcBef>
                <a:spcPts val="600"/>
              </a:spcBef>
              <a:spcAft>
                <a:spcPts val="0"/>
              </a:spcAft>
              <a:buNone/>
            </a:pPr>
            <a:r>
              <a:rPr lang="en" sz="1900">
                <a:solidFill>
                  <a:srgbClr val="000000"/>
                </a:solidFill>
              </a:rPr>
              <a:t>P(protects citizens | Hispanic) = 0.64</a:t>
            </a:r>
            <a:endParaRPr sz="1900">
              <a:solidFill>
                <a:srgbClr val="000000"/>
              </a:solidFill>
            </a:endParaRPr>
          </a:p>
        </p:txBody>
      </p:sp>
      <p:sp>
        <p:nvSpPr>
          <p:cNvPr id="286" name="Google Shape;286;p44"/>
          <p:cNvSpPr txBox="1">
            <a:spLocks noGrp="1"/>
          </p:cNvSpPr>
          <p:nvPr>
            <p:ph type="body" idx="1"/>
          </p:nvPr>
        </p:nvSpPr>
        <p:spPr>
          <a:xfrm>
            <a:off x="457200" y="2098550"/>
            <a:ext cx="7953600" cy="6102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900">
                <a:solidFill>
                  <a:srgbClr val="000000"/>
                </a:solidFill>
              </a:rPr>
              <a:t>P(protects citizens) = 0.58</a:t>
            </a:r>
            <a:endParaRPr sz="1900">
              <a:solidFill>
                <a:srgbClr val="000000"/>
              </a:solidFill>
            </a:endParaRPr>
          </a:p>
          <a:p>
            <a:pPr marL="0" lvl="0" indent="0" algn="l" rtl="0">
              <a:lnSpc>
                <a:spcPct val="115000"/>
              </a:lnSpc>
              <a:spcBef>
                <a:spcPts val="600"/>
              </a:spcBef>
              <a:spcAft>
                <a:spcPts val="0"/>
              </a:spcAft>
              <a:buNone/>
            </a:pPr>
            <a:endParaRPr sz="1900">
              <a:solidFill>
                <a:srgbClr val="000000"/>
              </a:solidFill>
            </a:endParaRPr>
          </a:p>
        </p:txBody>
      </p:sp>
      <p:sp>
        <p:nvSpPr>
          <p:cNvPr id="287" name="Google Shape;287;p44"/>
          <p:cNvSpPr txBox="1">
            <a:spLocks noGrp="1"/>
          </p:cNvSpPr>
          <p:nvPr>
            <p:ph type="body" idx="1"/>
          </p:nvPr>
        </p:nvSpPr>
        <p:spPr>
          <a:xfrm>
            <a:off x="457200" y="4638850"/>
            <a:ext cx="7953600" cy="20076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900">
                <a:solidFill>
                  <a:srgbClr val="000000"/>
                </a:solidFill>
              </a:rPr>
              <a:t>P(protects citizens) varies by race/ethnicity, therefore opinion on gun ownership and race ethnicity are most likely dependent.</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gtEl>
                                        <p:attrNameLst>
                                          <p:attrName>style.visibility</p:attrName>
                                        </p:attrNameLst>
                                      </p:cBhvr>
                                      <p:to>
                                        <p:strVal val="visible"/>
                                      </p:to>
                                    </p:set>
                                    <p:animEffect transition="in" filter="fade">
                                      <p:cBhvr>
                                        <p:cTn id="12" dur="1000"/>
                                        <p:tgtEl>
                                          <p:spTgt spid="2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7"/>
                                        </p:tgtEl>
                                        <p:attrNameLst>
                                          <p:attrName>style.visibility</p:attrName>
                                        </p:attrNameLst>
                                      </p:cBhvr>
                                      <p:to>
                                        <p:strVal val="visible"/>
                                      </p:to>
                                    </p:set>
                                    <p:animEffect transition="in" filter="fade">
                                      <p:cBhvr>
                                        <p:cTn id="17"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a:spLocks noGrp="1"/>
          </p:cNvSpPr>
          <p:nvPr>
            <p:ph type="body" idx="1"/>
          </p:nvPr>
        </p:nvSpPr>
        <p:spPr>
          <a:xfrm>
            <a:off x="457200" y="2407550"/>
            <a:ext cx="7953600" cy="834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100">
                <a:solidFill>
                  <a:schemeClr val="accent1"/>
                </a:solidFill>
              </a:rPr>
              <a:t>You toss a coin twice, what is the probability of getting two tails</a:t>
            </a:r>
            <a:br>
              <a:rPr lang="en" sz="2100">
                <a:solidFill>
                  <a:schemeClr val="accent1"/>
                </a:solidFill>
              </a:rPr>
            </a:br>
            <a:r>
              <a:rPr lang="en" sz="2100">
                <a:solidFill>
                  <a:schemeClr val="accent1"/>
                </a:solidFill>
              </a:rPr>
              <a:t>in a row?</a:t>
            </a:r>
            <a:endParaRPr sz="2100">
              <a:solidFill>
                <a:schemeClr val="accent1"/>
              </a:solidFill>
            </a:endParaRPr>
          </a:p>
          <a:p>
            <a:pPr marL="0" lvl="0" indent="0" algn="l" rtl="0">
              <a:lnSpc>
                <a:spcPct val="115000"/>
              </a:lnSpc>
              <a:spcBef>
                <a:spcPts val="600"/>
              </a:spcBef>
              <a:spcAft>
                <a:spcPts val="0"/>
              </a:spcAft>
              <a:buNone/>
            </a:pPr>
            <a:endParaRPr sz="2100">
              <a:solidFill>
                <a:schemeClr val="accent1"/>
              </a:solidFill>
            </a:endParaRPr>
          </a:p>
          <a:p>
            <a:pPr marL="0" lvl="0" indent="0" algn="l" rtl="0">
              <a:lnSpc>
                <a:spcPct val="115000"/>
              </a:lnSpc>
              <a:spcBef>
                <a:spcPts val="600"/>
              </a:spcBef>
              <a:spcAft>
                <a:spcPts val="0"/>
              </a:spcAft>
              <a:buNone/>
            </a:pPr>
            <a:endParaRPr sz="2100">
              <a:solidFill>
                <a:schemeClr val="accent1"/>
              </a:solidFill>
            </a:endParaRPr>
          </a:p>
          <a:p>
            <a:pPr marL="0" lvl="0" indent="0" algn="ctr" rtl="0">
              <a:lnSpc>
                <a:spcPct val="115000"/>
              </a:lnSpc>
              <a:spcBef>
                <a:spcPts val="600"/>
              </a:spcBef>
              <a:spcAft>
                <a:spcPts val="0"/>
              </a:spcAft>
              <a:buNone/>
            </a:pPr>
            <a:r>
              <a:rPr lang="en" sz="2100" i="1">
                <a:solidFill>
                  <a:srgbClr val="000000"/>
                </a:solidFill>
              </a:rPr>
              <a:t>P(T on the first toss) x P(T on the second toss) </a:t>
            </a:r>
            <a:r>
              <a:rPr lang="en" sz="2100">
                <a:solidFill>
                  <a:srgbClr val="000000"/>
                </a:solidFill>
              </a:rPr>
              <a:t>= ½ x ½ =¼ </a:t>
            </a:r>
            <a:endParaRPr sz="2100">
              <a:solidFill>
                <a:srgbClr val="000000"/>
              </a:solidFill>
            </a:endParaRPr>
          </a:p>
        </p:txBody>
      </p:sp>
      <p:sp>
        <p:nvSpPr>
          <p:cNvPr id="319" name="Google Shape;319;p4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Product rule for independent events</a:t>
            </a:r>
            <a:endParaRPr>
              <a:solidFill>
                <a:schemeClr val="accent1"/>
              </a:solidFill>
            </a:endParaRPr>
          </a:p>
        </p:txBody>
      </p:sp>
      <p:sp>
        <p:nvSpPr>
          <p:cNvPr id="320" name="Google Shape;320;p49"/>
          <p:cNvSpPr txBox="1">
            <a:spLocks noGrp="1"/>
          </p:cNvSpPr>
          <p:nvPr>
            <p:ph type="body" idx="1"/>
          </p:nvPr>
        </p:nvSpPr>
        <p:spPr>
          <a:xfrm>
            <a:off x="457200" y="1264450"/>
            <a:ext cx="7953600" cy="834000"/>
          </a:xfrm>
          <a:prstGeom prst="rect">
            <a:avLst/>
          </a:prstGeom>
        </p:spPr>
        <p:txBody>
          <a:bodyPr spcFirstLastPara="1" wrap="square" lIns="91425" tIns="91425" rIns="91425" bIns="91425" anchor="t" anchorCtr="0">
            <a:noAutofit/>
          </a:bodyPr>
          <a:lstStyle/>
          <a:p>
            <a:pPr marL="0" lvl="0" indent="0" algn="ctr" rtl="0">
              <a:lnSpc>
                <a:spcPct val="115000"/>
              </a:lnSpc>
              <a:spcBef>
                <a:spcPts val="600"/>
              </a:spcBef>
              <a:spcAft>
                <a:spcPts val="0"/>
              </a:spcAft>
              <a:buNone/>
            </a:pPr>
            <a:r>
              <a:rPr lang="en" sz="2100" i="1">
                <a:solidFill>
                  <a:srgbClr val="000000"/>
                </a:solidFill>
              </a:rPr>
              <a:t>P(A and B) = P(A) x P(B)</a:t>
            </a:r>
            <a:endParaRPr sz="2100" i="1">
              <a:solidFill>
                <a:srgbClr val="000000"/>
              </a:solidFill>
            </a:endParaRPr>
          </a:p>
          <a:p>
            <a:pPr marL="0" lvl="0" indent="0" algn="l" rtl="0">
              <a:lnSpc>
                <a:spcPct val="115000"/>
              </a:lnSpc>
              <a:spcBef>
                <a:spcPts val="600"/>
              </a:spcBef>
              <a:spcAft>
                <a:spcPts val="0"/>
              </a:spcAft>
              <a:buNone/>
            </a:pPr>
            <a:r>
              <a:rPr lang="en" sz="2100">
                <a:solidFill>
                  <a:srgbClr val="000000"/>
                </a:solidFill>
              </a:rPr>
              <a:t>Or more generally, P(A</a:t>
            </a:r>
            <a:r>
              <a:rPr lang="en" sz="2100" baseline="-25000">
                <a:solidFill>
                  <a:srgbClr val="000000"/>
                </a:solidFill>
              </a:rPr>
              <a:t>1</a:t>
            </a:r>
            <a:r>
              <a:rPr lang="en" sz="2100">
                <a:solidFill>
                  <a:srgbClr val="000000"/>
                </a:solidFill>
              </a:rPr>
              <a:t>, and,  … and A</a:t>
            </a:r>
            <a:r>
              <a:rPr lang="en" sz="2100" baseline="-25000">
                <a:solidFill>
                  <a:srgbClr val="000000"/>
                </a:solidFill>
              </a:rPr>
              <a:t>k</a:t>
            </a:r>
            <a:r>
              <a:rPr lang="en" sz="2100">
                <a:solidFill>
                  <a:srgbClr val="000000"/>
                </a:solidFill>
              </a:rPr>
              <a:t>) = P(A</a:t>
            </a:r>
            <a:r>
              <a:rPr lang="en" sz="2100" baseline="-25000">
                <a:solidFill>
                  <a:srgbClr val="000000"/>
                </a:solidFill>
              </a:rPr>
              <a:t>1</a:t>
            </a:r>
            <a:r>
              <a:rPr lang="en" sz="2100">
                <a:solidFill>
                  <a:srgbClr val="000000"/>
                </a:solidFill>
              </a:rPr>
              <a:t>) x … x P(A</a:t>
            </a:r>
            <a:r>
              <a:rPr lang="en" sz="2100" baseline="-25000">
                <a:solidFill>
                  <a:srgbClr val="000000"/>
                </a:solidFill>
              </a:rPr>
              <a:t>k</a:t>
            </a:r>
            <a:r>
              <a:rPr lang="en" sz="2100">
                <a:solidFill>
                  <a:srgbClr val="000000"/>
                </a:solidFill>
              </a:rPr>
              <a:t>)</a:t>
            </a:r>
            <a:endParaRPr sz="21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10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1434</Words>
  <Application>Microsoft Office PowerPoint</Application>
  <PresentationFormat>On-screen Show (4:3)</PresentationFormat>
  <Paragraphs>123</Paragraphs>
  <Slides>31</Slides>
  <Notes>31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31</vt:i4>
      </vt:variant>
    </vt:vector>
  </HeadingPairs>
  <TitlesOfParts>
    <vt:vector size="33" baseType="lpstr">
      <vt:lpstr>Arial</vt:lpstr>
      <vt:lpstr>Simple Light</vt:lpstr>
      <vt:lpstr>Introduction to Probability </vt:lpstr>
      <vt:lpstr>Random processes</vt:lpstr>
      <vt:lpstr>Probability</vt:lpstr>
      <vt:lpstr>General Addition Rule</vt:lpstr>
      <vt:lpstr>Probability distributions</vt:lpstr>
      <vt:lpstr>Sample space and complements</vt:lpstr>
      <vt:lpstr>Independence</vt:lpstr>
      <vt:lpstr>Checking for independence</vt:lpstr>
      <vt:lpstr>Product rule for independent events</vt:lpstr>
      <vt:lpstr>Conditional Probability </vt:lpstr>
      <vt:lpstr>Relapse</vt:lpstr>
      <vt:lpstr>Marginal probability</vt:lpstr>
      <vt:lpstr>Marginal probability</vt:lpstr>
      <vt:lpstr>Joint probability</vt:lpstr>
      <vt:lpstr>Joint probability</vt:lpstr>
      <vt:lpstr>Conditional probability</vt:lpstr>
      <vt:lpstr>Conditional probability</vt:lpstr>
      <vt:lpstr>Conditional probability</vt:lpstr>
      <vt:lpstr>Conditional probability</vt:lpstr>
      <vt:lpstr>Conditional probability</vt:lpstr>
      <vt:lpstr>Conditional probability (cont.)</vt:lpstr>
      <vt:lpstr>Conditional probability (cont.)</vt:lpstr>
      <vt:lpstr>Conditional probability (cont.)</vt:lpstr>
      <vt:lpstr>Conditional probability (cont.)</vt:lpstr>
      <vt:lpstr>Conditional probability (cont.)</vt:lpstr>
      <vt:lpstr>Conditional probability (cont.)</vt:lpstr>
      <vt:lpstr>General multiplication rule</vt:lpstr>
      <vt:lpstr>General multiplication rule</vt:lpstr>
      <vt:lpstr>Independence and conditional probabilities (cont.)</vt:lpstr>
      <vt:lpstr>Bayes' Theorem</vt:lpstr>
      <vt:lpstr>Bayes'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Kokkotos, Fotios</dc:creator>
  <cp:lastModifiedBy>Kokkotos, Fotios</cp:lastModifiedBy>
  <cp:revision>4</cp:revision>
  <dcterms:modified xsi:type="dcterms:W3CDTF">2021-09-07T15:13:50Z</dcterms:modified>
</cp:coreProperties>
</file>