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1"/>
  </p:notesMasterIdLst>
  <p:handoutMasterIdLst>
    <p:handoutMasterId r:id="rId22"/>
  </p:handoutMasterIdLst>
  <p:sldIdLst>
    <p:sldId id="256" r:id="rId2"/>
    <p:sldId id="257" r:id="rId3"/>
    <p:sldId id="258" r:id="rId4"/>
    <p:sldId id="271" r:id="rId5"/>
    <p:sldId id="259" r:id="rId6"/>
    <p:sldId id="272" r:id="rId7"/>
    <p:sldId id="260" r:id="rId8"/>
    <p:sldId id="261" r:id="rId9"/>
    <p:sldId id="262" r:id="rId10"/>
    <p:sldId id="263" r:id="rId11"/>
    <p:sldId id="264" r:id="rId12"/>
    <p:sldId id="265" r:id="rId13"/>
    <p:sldId id="273" r:id="rId14"/>
    <p:sldId id="266" r:id="rId15"/>
    <p:sldId id="267" r:id="rId16"/>
    <p:sldId id="268" r:id="rId17"/>
    <p:sldId id="274" r:id="rId18"/>
    <p:sldId id="269" r:id="rId19"/>
    <p:sldId id="270"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674" y="7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29" d="100"/>
          <a:sy n="129" d="100"/>
        </p:scale>
        <p:origin x="-4768"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492C244-A4F4-5B4E-94E7-F08EDFF4F28D}" type="datetime1">
              <a:rPr lang="en-US" smtClean="0"/>
              <a:t>9/28/2021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dirty="0" smtClean="0"/>
              <a:t>Protypos LLC - CONFIDENTIAL</a:t>
            </a: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51C1DF9F-D1CF-BF48-97E1-693A87A797A8}" type="slidenum">
              <a:rPr lang="en-US" smtClean="0"/>
              <a:t>‹#›</a:t>
            </a:fld>
            <a:endParaRPr lang="en-US"/>
          </a:p>
        </p:txBody>
      </p:sp>
    </p:spTree>
    <p:extLst>
      <p:ext uri="{BB962C8B-B14F-4D97-AF65-F5344CB8AC3E}">
        <p14:creationId xmlns:p14="http://schemas.microsoft.com/office/powerpoint/2010/main" val="366582765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9BE7C6F-6DF8-F941-8915-8F733539DF17}" type="datetime1">
              <a:rPr lang="en-US" smtClean="0"/>
              <a:t>9/28/2021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r>
              <a:rPr lang="en-US" dirty="0" smtClean="0"/>
              <a:t>Protypos </a:t>
            </a:r>
            <a:r>
              <a:rPr lang="en-US" dirty="0" err="1" smtClean="0"/>
              <a:t>LLCProtypos</a:t>
            </a:r>
            <a:r>
              <a:rPr lang="en-US" dirty="0" smtClean="0"/>
              <a:t> LLC - CONFIDENTIAL</a:t>
            </a: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256E65C2-ABC8-0F4E-85D5-184CB881DCC4}" type="slidenum">
              <a:rPr lang="en-US" smtClean="0"/>
              <a:t>‹#›</a:t>
            </a:fld>
            <a:endParaRPr lang="en-US"/>
          </a:p>
        </p:txBody>
      </p:sp>
    </p:spTree>
    <p:extLst>
      <p:ext uri="{BB962C8B-B14F-4D97-AF65-F5344CB8AC3E}">
        <p14:creationId xmlns:p14="http://schemas.microsoft.com/office/powerpoint/2010/main" val="262103180"/>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5D183-CD22-5844-AF97-7F4A2022421E}" type="datetime1">
              <a:rPr lang="en-US" smtClean="0"/>
              <a:t>9/28/2021</a:t>
            </a:fld>
            <a:endParaRPr lang="en-US"/>
          </a:p>
        </p:txBody>
      </p:sp>
      <p:sp>
        <p:nvSpPr>
          <p:cNvPr id="5" name="Footer Placeholder 4"/>
          <p:cNvSpPr>
            <a:spLocks noGrp="1"/>
          </p:cNvSpPr>
          <p:nvPr>
            <p:ph type="ftr" sz="quarter" idx="11"/>
          </p:nvPr>
        </p:nvSpPr>
        <p:spPr/>
        <p:txBody>
          <a:bodyPr/>
          <a:lstStyle/>
          <a:p>
            <a:r>
              <a:rPr lang="en-US" dirty="0" smtClean="0"/>
              <a:t>Protypos LLC</a:t>
            </a:r>
            <a:endParaRPr lang="en-US" dirty="0"/>
          </a:p>
        </p:txBody>
      </p:sp>
      <p:sp>
        <p:nvSpPr>
          <p:cNvPr id="7"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7F896-52A5-DB46-B415-F3DF677201CB}" type="datetime1">
              <a:rPr lang="en-US" smtClean="0"/>
              <a:t>9/28/2021</a:t>
            </a:fld>
            <a:endParaRPr lang="en-US"/>
          </a:p>
        </p:txBody>
      </p:sp>
      <p:sp>
        <p:nvSpPr>
          <p:cNvPr id="7"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8"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04222-A9BA-084E-A996-C59E98218FA5}" type="datetime1">
              <a:rPr lang="en-US" smtClean="0"/>
              <a:t>9/28/2021</a:t>
            </a:fld>
            <a:endParaRPr lang="en-US"/>
          </a:p>
        </p:txBody>
      </p:sp>
      <p:sp>
        <p:nvSpPr>
          <p:cNvPr id="7"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8"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7"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8"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C80AC-99E4-374C-88CA-709CEC565CF0}" type="datetime1">
              <a:rPr lang="en-US" smtClean="0"/>
              <a:t>9/28/2021</a:t>
            </a:fld>
            <a:endParaRPr lang="en-US"/>
          </a:p>
        </p:txBody>
      </p:sp>
      <p:sp>
        <p:nvSpPr>
          <p:cNvPr id="7"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8"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D1B191-E3A1-A14F-800A-3186A6C8AE74}" type="datetime1">
              <a:rPr lang="en-US" smtClean="0"/>
              <a:t>9/28/2021</a:t>
            </a:fld>
            <a:endParaRPr lang="en-US"/>
          </a:p>
        </p:txBody>
      </p:sp>
      <p:sp>
        <p:nvSpPr>
          <p:cNvPr id="8"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9"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55CA00-2E26-034E-9A36-DA80FFA3D542}" type="datetime1">
              <a:rPr lang="en-US" smtClean="0"/>
              <a:t>9/28/2021</a:t>
            </a:fld>
            <a:endParaRPr lang="en-US"/>
          </a:p>
        </p:txBody>
      </p:sp>
      <p:sp>
        <p:nvSpPr>
          <p:cNvPr id="10" name="Slide Number Placeholder 5"/>
          <p:cNvSpPr>
            <a:spLocks noGrp="1"/>
          </p:cNvSpPr>
          <p:nvPr>
            <p:ph type="sldNum" sz="quarter" idx="12"/>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11"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60C8D0-473D-4048-92F0-DDD8A77EDF8E}" type="datetime1">
              <a:rPr lang="en-US" smtClean="0"/>
              <a:t>9/28/2021</a:t>
            </a:fld>
            <a:endParaRPr lang="en-US"/>
          </a:p>
        </p:txBody>
      </p:sp>
      <p:sp>
        <p:nvSpPr>
          <p:cNvPr id="7"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6"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F68BA-AAD5-AC49-A766-A69829349EBC}" type="datetime1">
              <a:rPr lang="en-US" smtClean="0"/>
              <a:t>9/28/2021</a:t>
            </a:fld>
            <a:endParaRPr lang="en-US"/>
          </a:p>
        </p:txBody>
      </p:sp>
      <p:sp>
        <p:nvSpPr>
          <p:cNvPr id="5"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6"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F4F1E-F568-DF49-AFE1-50E76CE6F4B3}" type="datetime1">
              <a:rPr lang="en-US" smtClean="0"/>
              <a:t>9/28/2021</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10"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2261629-C9A9-294A-89D5-2BA060929D2A}" type="datetime1">
              <a:rPr lang="en-US" smtClean="0"/>
              <a:t>9/28/2021</a:t>
            </a:fld>
            <a:endParaRPr lang="en-US" dirty="0"/>
          </a:p>
        </p:txBody>
      </p:sp>
      <p:sp>
        <p:nvSpPr>
          <p:cNvPr id="11"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9" name="Footer Placeholder 4"/>
          <p:cNvSpPr>
            <a:spLocks noGrp="1"/>
          </p:cNvSpPr>
          <p:nvPr>
            <p:ph type="ftr" sz="quarter" idx="11"/>
          </p:nvPr>
        </p:nvSpPr>
        <p:spPr>
          <a:xfrm>
            <a:off x="4275959" y="6497207"/>
            <a:ext cx="874110" cy="365760"/>
          </a:xfrm>
        </p:spPr>
        <p:txBody>
          <a:bodyPr/>
          <a:lstStyle/>
          <a:p>
            <a:r>
              <a:rPr lang="en-US" dirty="0" smtClean="0"/>
              <a:t>Protypos LLC</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275959" y="6497207"/>
            <a:ext cx="874110" cy="365760"/>
          </a:xfrm>
          <a:prstGeom prst="rect">
            <a:avLst/>
          </a:prstGeom>
        </p:spPr>
        <p:txBody>
          <a:bodyPr vert="horz" lIns="0" tIns="0" rIns="0" bIns="0" rtlCol="0" anchor="ctr"/>
          <a:lstStyle>
            <a:lvl1pPr algn="ctr">
              <a:defRPr sz="1200" b="1">
                <a:solidFill>
                  <a:schemeClr val="bg2">
                    <a:lumMod val="50000"/>
                  </a:schemeClr>
                </a:solidFill>
              </a:defRPr>
            </a:lvl1pPr>
          </a:lstStyle>
          <a:p>
            <a:r>
              <a:rPr lang="en-US" dirty="0" smtClean="0"/>
              <a:t>Protypos LLC</a:t>
            </a:r>
            <a:endParaRPr lang="en-US" dirty="0"/>
          </a:p>
        </p:txBody>
      </p:sp>
      <p:sp>
        <p:nvSpPr>
          <p:cNvPr id="4" name="Date Placeholder 3"/>
          <p:cNvSpPr>
            <a:spLocks noGrp="1"/>
          </p:cNvSpPr>
          <p:nvPr>
            <p:ph type="dt" sz="half" idx="2"/>
          </p:nvPr>
        </p:nvSpPr>
        <p:spPr>
          <a:xfrm>
            <a:off x="6825489" y="6497207"/>
            <a:ext cx="1251711" cy="365760"/>
          </a:xfrm>
          <a:prstGeom prst="rect">
            <a:avLst/>
          </a:prstGeom>
        </p:spPr>
        <p:txBody>
          <a:bodyPr vert="horz" lIns="0" tIns="0" rIns="0" bIns="0" rtlCol="0" anchor="ctr"/>
          <a:lstStyle>
            <a:lvl1pPr algn="r">
              <a:defRPr sz="1200">
                <a:solidFill>
                  <a:schemeClr val="bg2">
                    <a:lumMod val="50000"/>
                  </a:schemeClr>
                </a:solidFill>
              </a:defRPr>
            </a:lvl1pPr>
          </a:lstStyle>
          <a:p>
            <a:fld id="{5D090793-642A-9E49-B512-1BF2C4383160}" type="datetime1">
              <a:rPr lang="en-US" smtClean="0"/>
              <a:pPr/>
              <a:t>9/28/2021</a:t>
            </a:fld>
            <a:endParaRPr lang="en-US" dirty="0"/>
          </a:p>
        </p:txBody>
      </p:sp>
      <p:sp>
        <p:nvSpPr>
          <p:cNvPr id="9" name="Slide Number Placeholder 5"/>
          <p:cNvSpPr>
            <a:spLocks noGrp="1"/>
          </p:cNvSpPr>
          <p:nvPr>
            <p:ph type="sldNum" sz="quarter" idx="4"/>
          </p:nvPr>
        </p:nvSpPr>
        <p:spPr>
          <a:xfrm>
            <a:off x="8531788" y="6461760"/>
            <a:ext cx="548640" cy="39624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6E2D2B3B-882E-40F3-A32F-6DD516915044}" type="slidenum">
              <a:rPr lang="en-US" smtClean="0"/>
              <a:pPr/>
              <a:t>‹#›</a:t>
            </a:fld>
            <a:endParaRPr lang="en-US" dirty="0"/>
          </a:p>
        </p:txBody>
      </p:sp>
      <p:sp>
        <p:nvSpPr>
          <p:cNvPr id="12" name="Footer Placeholder 4"/>
          <p:cNvSpPr txBox="1">
            <a:spLocks/>
          </p:cNvSpPr>
          <p:nvPr userDrawn="1"/>
        </p:nvSpPr>
        <p:spPr>
          <a:xfrm>
            <a:off x="457199" y="6492240"/>
            <a:ext cx="2398111" cy="365760"/>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2">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PROPRIETARY and CONFIDENTIAL</a:t>
            </a:r>
          </a:p>
          <a:p>
            <a:pPr algn="l"/>
            <a:r>
              <a:rPr lang="en-US" dirty="0" smtClean="0"/>
              <a:t>Do not distribute</a:t>
            </a:r>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dirty="0" smtClean="0"/>
              <a:t>Patient </a:t>
            </a:r>
            <a:r>
              <a:rPr lang="en-US" sz="4800" dirty="0"/>
              <a:t>Identification Risk Certification Report</a:t>
            </a:r>
          </a:p>
        </p:txBody>
      </p:sp>
      <p:sp>
        <p:nvSpPr>
          <p:cNvPr id="4" name="Date Placeholder 3"/>
          <p:cNvSpPr>
            <a:spLocks noGrp="1"/>
          </p:cNvSpPr>
          <p:nvPr>
            <p:ph type="dt" sz="half" idx="10"/>
          </p:nvPr>
        </p:nvSpPr>
        <p:spPr/>
        <p:txBody>
          <a:bodyPr/>
          <a:lstStyle/>
          <a:p>
            <a:fld id="{4995D183-CD22-5844-AF97-7F4A2022421E}" type="datetime1">
              <a:rPr lang="en-US" smtClean="0"/>
              <a:t>9/28/2021</a:t>
            </a:fld>
            <a:endParaRPr lang="en-US"/>
          </a:p>
        </p:txBody>
      </p:sp>
      <p:sp>
        <p:nvSpPr>
          <p:cNvPr id="6" name="Slide Number Placeholder 5"/>
          <p:cNvSpPr>
            <a:spLocks noGrp="1"/>
          </p:cNvSpPr>
          <p:nvPr>
            <p:ph type="sldNum" sz="quarter" idx="4"/>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3238385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3: Data Breach</a:t>
            </a:r>
          </a:p>
        </p:txBody>
      </p:sp>
      <p:sp>
        <p:nvSpPr>
          <p:cNvPr id="3" name="Content Placeholder 2"/>
          <p:cNvSpPr>
            <a:spLocks noGrp="1"/>
          </p:cNvSpPr>
          <p:nvPr>
            <p:ph idx="1"/>
          </p:nvPr>
        </p:nvSpPr>
        <p:spPr/>
        <p:txBody>
          <a:bodyPr/>
          <a:lstStyle/>
          <a:p>
            <a:r>
              <a:rPr lang="en-US" dirty="0"/>
              <a:t>The third possible attack can take place if the data recipient loses the dataset, a data breach scenario</a:t>
            </a:r>
          </a:p>
          <a:p>
            <a:r>
              <a:rPr lang="en-US" dirty="0"/>
              <a:t>Current evidence suggests that most breaches occur through losses or thefts of mobile devices, i.e., laptops</a:t>
            </a:r>
          </a:p>
          <a:p>
            <a:r>
              <a:rPr lang="en-US" dirty="0"/>
              <a:t>Based on current credible evidence, we know that approximately 27% of providers that are supposed to follow the </a:t>
            </a:r>
            <a:r>
              <a:rPr lang="en-US" dirty="0" err="1"/>
              <a:t>HIPAA</a:t>
            </a:r>
            <a:r>
              <a:rPr lang="en-US" dirty="0"/>
              <a:t> Security Rule have a reportable breach every year</a:t>
            </a:r>
          </a:p>
          <a:p>
            <a:r>
              <a:rPr lang="en-US" dirty="0"/>
              <a:t>The calculation of risk is based on the product of the following two probability measures:</a:t>
            </a:r>
          </a:p>
          <a:p>
            <a:pPr lvl="1"/>
            <a:r>
              <a:rPr lang="en-US" dirty="0"/>
              <a:t>Probability of breach = 27%</a:t>
            </a:r>
          </a:p>
          <a:p>
            <a:pPr lvl="1"/>
            <a:r>
              <a:rPr lang="en-US" dirty="0"/>
              <a:t>Probability of correctly identifying a patient given a data breach situation, which is computed  directly from the data set</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10</a:t>
            </a:fld>
            <a:endParaRPr lang="en-US" dirty="0"/>
          </a:p>
        </p:txBody>
      </p:sp>
    </p:spTree>
    <p:extLst>
      <p:ext uri="{BB962C8B-B14F-4D97-AF65-F5344CB8AC3E}">
        <p14:creationId xmlns:p14="http://schemas.microsoft.com/office/powerpoint/2010/main" val="2525496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Scenario 4: Demonstration Attack</a:t>
            </a:r>
            <a:endParaRPr lang="en-US" sz="4000" dirty="0"/>
          </a:p>
        </p:txBody>
      </p:sp>
      <p:sp>
        <p:nvSpPr>
          <p:cNvPr id="3" name="Content Placeholder 2"/>
          <p:cNvSpPr>
            <a:spLocks noGrp="1"/>
          </p:cNvSpPr>
          <p:nvPr>
            <p:ph idx="1"/>
          </p:nvPr>
        </p:nvSpPr>
        <p:spPr/>
        <p:txBody>
          <a:bodyPr/>
          <a:lstStyle/>
          <a:p>
            <a:r>
              <a:rPr lang="en-US" dirty="0"/>
              <a:t>The fourth possible attack considered in this report is when data are disclosed publicly – we assume that there is an intruder who has background information that can be used to launch an attack on the data, and that the intruder will attempt a patient identification attack</a:t>
            </a:r>
          </a:p>
          <a:p>
            <a:r>
              <a:rPr lang="en-US" dirty="0"/>
              <a:t>If we know who, specifically, is working with the dataset, we can de-identify the dataset in the face of the scenarios 1-3 previously discussed</a:t>
            </a:r>
          </a:p>
          <a:p>
            <a:r>
              <a:rPr lang="en-US" dirty="0"/>
              <a:t>However, based on our discussions with </a:t>
            </a:r>
            <a:r>
              <a:rPr lang="en-US" dirty="0" smtClean="0"/>
              <a:t>company’s </a:t>
            </a:r>
            <a:r>
              <a:rPr lang="en-US" dirty="0"/>
              <a:t>staff, we don’t know all of the people that </a:t>
            </a:r>
            <a:r>
              <a:rPr lang="en-US" dirty="0" smtClean="0"/>
              <a:t>will </a:t>
            </a:r>
            <a:r>
              <a:rPr lang="en-US" dirty="0"/>
              <a:t>be utilizing the dataset and we have to consider Scenario 4 as a plausible scenario</a:t>
            </a:r>
          </a:p>
          <a:p>
            <a:r>
              <a:rPr lang="en-US" dirty="0"/>
              <a:t>The calculation of risk is computed directly from the dataset</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11</a:t>
            </a:fld>
            <a:endParaRPr lang="en-US" dirty="0"/>
          </a:p>
        </p:txBody>
      </p:sp>
    </p:spTree>
    <p:extLst>
      <p:ext uri="{BB962C8B-B14F-4D97-AF65-F5344CB8AC3E}">
        <p14:creationId xmlns:p14="http://schemas.microsoft.com/office/powerpoint/2010/main" val="904411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Diagnostics</a:t>
            </a:r>
            <a:endParaRPr lang="en-US" dirty="0"/>
          </a:p>
        </p:txBody>
      </p:sp>
      <p:sp>
        <p:nvSpPr>
          <p:cNvPr id="3" name="Content Placeholder 2"/>
          <p:cNvSpPr>
            <a:spLocks noGrp="1"/>
          </p:cNvSpPr>
          <p:nvPr>
            <p:ph idx="1"/>
          </p:nvPr>
        </p:nvSpPr>
        <p:spPr/>
        <p:txBody>
          <a:bodyPr/>
          <a:lstStyle/>
          <a:p>
            <a:pPr marL="114300" indent="0">
              <a:buNone/>
            </a:pPr>
            <a:r>
              <a:rPr lang="en-US" dirty="0" smtClean="0"/>
              <a:t>Percent of Patients at each Risk Range for each Scenario</a:t>
            </a:r>
          </a:p>
          <a:p>
            <a:pPr marL="114300" indent="0">
              <a:buNone/>
            </a:pPr>
            <a:endParaRPr lang="en-US" dirty="0"/>
          </a:p>
          <a:p>
            <a:pPr marL="114300" indent="0">
              <a:buNone/>
            </a:pPr>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994623331"/>
              </p:ext>
            </p:extLst>
          </p:nvPr>
        </p:nvGraphicFramePr>
        <p:xfrm>
          <a:off x="975771" y="2493367"/>
          <a:ext cx="6096000" cy="259588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dirty="0" smtClean="0"/>
                        <a:t>Risk</a:t>
                      </a:r>
                      <a:endParaRPr lang="en-US" dirty="0"/>
                    </a:p>
                  </a:txBody>
                  <a:tcPr>
                    <a:solidFill>
                      <a:schemeClr val="bg1">
                        <a:lumMod val="85000"/>
                      </a:schemeClr>
                    </a:solidFill>
                  </a:tcPr>
                </a:tc>
                <a:tc>
                  <a:txBody>
                    <a:bodyPr/>
                    <a:lstStyle/>
                    <a:p>
                      <a:pPr algn="ctr"/>
                      <a:r>
                        <a:rPr lang="en-US" dirty="0" smtClean="0"/>
                        <a:t>S1</a:t>
                      </a:r>
                      <a:endParaRPr lang="en-US" dirty="0"/>
                    </a:p>
                  </a:txBody>
                  <a:tcPr>
                    <a:solidFill>
                      <a:schemeClr val="bg1">
                        <a:lumMod val="85000"/>
                      </a:schemeClr>
                    </a:solidFill>
                  </a:tcPr>
                </a:tc>
                <a:tc>
                  <a:txBody>
                    <a:bodyPr/>
                    <a:lstStyle/>
                    <a:p>
                      <a:pPr algn="ctr"/>
                      <a:r>
                        <a:rPr lang="en-US" dirty="0" smtClean="0"/>
                        <a:t>S2</a:t>
                      </a:r>
                      <a:endParaRPr lang="en-US" dirty="0"/>
                    </a:p>
                  </a:txBody>
                  <a:tcPr>
                    <a:solidFill>
                      <a:schemeClr val="bg1">
                        <a:lumMod val="85000"/>
                      </a:schemeClr>
                    </a:solidFill>
                  </a:tcPr>
                </a:tc>
                <a:tc>
                  <a:txBody>
                    <a:bodyPr/>
                    <a:lstStyle/>
                    <a:p>
                      <a:pPr algn="ctr"/>
                      <a:r>
                        <a:rPr lang="en-US" dirty="0" smtClean="0"/>
                        <a:t>S3</a:t>
                      </a:r>
                      <a:endParaRPr lang="en-US" dirty="0"/>
                    </a:p>
                  </a:txBody>
                  <a:tcPr>
                    <a:solidFill>
                      <a:schemeClr val="bg1">
                        <a:lumMod val="85000"/>
                      </a:schemeClr>
                    </a:solidFill>
                  </a:tcPr>
                </a:tc>
                <a:tc>
                  <a:txBody>
                    <a:bodyPr/>
                    <a:lstStyle/>
                    <a:p>
                      <a:pPr algn="ctr"/>
                      <a:r>
                        <a:rPr lang="en-US" dirty="0" smtClean="0"/>
                        <a:t>S4</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dirty="0" smtClean="0"/>
                        <a:t>&lt; 5%</a:t>
                      </a:r>
                      <a:endParaRPr lang="en-US" dirty="0"/>
                    </a:p>
                  </a:txBody>
                  <a:tcPr/>
                </a:tc>
                <a:tc>
                  <a:txBody>
                    <a:bodyPr/>
                    <a:lstStyle/>
                    <a:p>
                      <a:pPr algn="ctr"/>
                      <a:r>
                        <a:rPr lang="en-US" dirty="0" smtClean="0"/>
                        <a:t>0.8%</a:t>
                      </a:r>
                      <a:endParaRPr lang="en-US" dirty="0"/>
                    </a:p>
                  </a:txBody>
                  <a:tcPr/>
                </a:tc>
                <a:tc>
                  <a:txBody>
                    <a:bodyPr/>
                    <a:lstStyle/>
                    <a:p>
                      <a:pPr algn="ctr"/>
                      <a:r>
                        <a:rPr lang="en-US" dirty="0" smtClean="0"/>
                        <a:t>0</a:t>
                      </a:r>
                    </a:p>
                  </a:txBody>
                  <a:tcPr/>
                </a:tc>
                <a:tc>
                  <a:txBody>
                    <a:bodyPr/>
                    <a:lstStyle/>
                    <a:p>
                      <a:pPr algn="ctr"/>
                      <a:r>
                        <a:rPr lang="en-US" dirty="0" smtClean="0"/>
                        <a:t>0.1%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&lt; 10%</a:t>
                      </a:r>
                      <a:endParaRPr lang="en-US" dirty="0"/>
                    </a:p>
                  </a:txBody>
                  <a:tcPr/>
                </a:tc>
                <a:tc>
                  <a:txBody>
                    <a:bodyPr/>
                    <a:lstStyle/>
                    <a:p>
                      <a:pPr algn="ctr"/>
                      <a:r>
                        <a:rPr lang="en-US" dirty="0" smtClean="0"/>
                        <a:t>10.9%</a:t>
                      </a:r>
                      <a:endParaRPr lang="en-US" dirty="0"/>
                    </a:p>
                  </a:txBody>
                  <a:tcPr/>
                </a:tc>
                <a:tc>
                  <a:txBody>
                    <a:bodyPr/>
                    <a:lstStyle/>
                    <a:p>
                      <a:pPr algn="ctr"/>
                      <a:r>
                        <a:rPr lang="en-US" dirty="0" smtClean="0"/>
                        <a:t>0</a:t>
                      </a:r>
                      <a:endParaRPr lang="en-US" dirty="0"/>
                    </a:p>
                  </a:txBody>
                  <a:tcPr/>
                </a:tc>
                <a:tc>
                  <a:txBody>
                    <a:bodyPr/>
                    <a:lstStyle/>
                    <a:p>
                      <a:pPr algn="ctr"/>
                      <a:r>
                        <a:rPr lang="en-US" dirty="0" smtClean="0"/>
                        <a:t>3.1%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&lt; 20%</a:t>
                      </a:r>
                      <a:endParaRPr lang="en-US" dirty="0"/>
                    </a:p>
                  </a:txBody>
                  <a:tcPr/>
                </a:tc>
                <a:tc>
                  <a:txBody>
                    <a:bodyPr/>
                    <a:lstStyle/>
                    <a:p>
                      <a:pPr algn="ctr"/>
                      <a:r>
                        <a:rPr lang="en-US" dirty="0" smtClean="0"/>
                        <a:t>88.3%</a:t>
                      </a:r>
                      <a:endParaRPr lang="en-US" dirty="0"/>
                    </a:p>
                  </a:txBody>
                  <a:tcPr/>
                </a:tc>
                <a:tc>
                  <a:txBody>
                    <a:bodyPr/>
                    <a:lstStyle/>
                    <a:p>
                      <a:pPr algn="ctr"/>
                      <a:r>
                        <a:rPr lang="en-US" dirty="0" smtClean="0"/>
                        <a:t>0.3%</a:t>
                      </a:r>
                      <a:endParaRPr lang="en-US" dirty="0"/>
                    </a:p>
                  </a:txBody>
                  <a:tcPr/>
                </a:tc>
                <a:tc>
                  <a:txBody>
                    <a:bodyPr/>
                    <a:lstStyle/>
                    <a:p>
                      <a:pPr algn="ctr"/>
                      <a:r>
                        <a:rPr lang="en-US" dirty="0" smtClean="0"/>
                        <a:t>8.5%</a:t>
                      </a:r>
                      <a:endParaRPr lang="en-US" dirty="0"/>
                    </a:p>
                  </a:txBody>
                  <a:tcPr/>
                </a:tc>
                <a:tc>
                  <a:txBody>
                    <a:bodyPr/>
                    <a:lstStyle/>
                    <a:p>
                      <a:pPr algn="ctr"/>
                      <a:r>
                        <a:rPr lang="en-US" dirty="0" smtClean="0"/>
                        <a:t>0.3%</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&lt; 33%</a:t>
                      </a:r>
                      <a:endParaRPr lang="en-US" dirty="0"/>
                    </a:p>
                  </a:txBody>
                  <a:tcPr/>
                </a:tc>
                <a:tc>
                  <a:txBody>
                    <a:bodyPr/>
                    <a:lstStyle/>
                    <a:p>
                      <a:pPr algn="ctr"/>
                      <a:r>
                        <a:rPr lang="en-US" dirty="0" smtClean="0"/>
                        <a:t>0</a:t>
                      </a:r>
                      <a:endParaRPr lang="en-US" dirty="0"/>
                    </a:p>
                  </a:txBody>
                  <a:tcPr/>
                </a:tc>
                <a:tc>
                  <a:txBody>
                    <a:bodyPr/>
                    <a:lstStyle/>
                    <a:p>
                      <a:pPr algn="ctr"/>
                      <a:r>
                        <a:rPr lang="en-US" dirty="0" smtClean="0"/>
                        <a:t>2.9%</a:t>
                      </a:r>
                      <a:endParaRPr lang="en-US" dirty="0"/>
                    </a:p>
                  </a:txBody>
                  <a:tcPr/>
                </a:tc>
                <a:tc>
                  <a:txBody>
                    <a:bodyPr/>
                    <a:lstStyle/>
                    <a:p>
                      <a:pPr algn="ctr"/>
                      <a:r>
                        <a:rPr lang="en-US" dirty="0" smtClean="0"/>
                        <a:t>88.3%</a:t>
                      </a:r>
                    </a:p>
                  </a:txBody>
                  <a:tcPr/>
                </a:tc>
                <a:tc>
                  <a:txBody>
                    <a:bodyPr/>
                    <a:lstStyle/>
                    <a:p>
                      <a:pPr algn="ctr"/>
                      <a:r>
                        <a:rPr lang="en-US" dirty="0" smtClean="0"/>
                        <a:t>2.9%</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&lt; 50%</a:t>
                      </a:r>
                      <a:endParaRPr lang="en-US" dirty="0"/>
                    </a:p>
                  </a:txBody>
                  <a:tcPr/>
                </a:tc>
                <a:tc>
                  <a:txBody>
                    <a:bodyPr/>
                    <a:lstStyle/>
                    <a:p>
                      <a:pPr algn="ctr"/>
                      <a:r>
                        <a:rPr lang="en-US" dirty="0" smtClean="0"/>
                        <a:t>0</a:t>
                      </a:r>
                      <a:endParaRPr lang="en-US" dirty="0"/>
                    </a:p>
                  </a:txBody>
                  <a:tcPr/>
                </a:tc>
                <a:tc>
                  <a:txBody>
                    <a:bodyPr/>
                    <a:lstStyle/>
                    <a:p>
                      <a:pPr algn="ctr"/>
                      <a:r>
                        <a:rPr lang="en-US" dirty="0" smtClean="0"/>
                        <a:t>8.5%</a:t>
                      </a:r>
                      <a:endParaRPr lang="en-US" dirty="0"/>
                    </a:p>
                  </a:txBody>
                  <a:tcPr/>
                </a:tc>
                <a:tc>
                  <a:txBody>
                    <a:bodyPr/>
                    <a:lstStyle/>
                    <a:p>
                      <a:pPr algn="ctr"/>
                      <a:r>
                        <a:rPr lang="en-US" dirty="0" smtClean="0"/>
                        <a:t>0</a:t>
                      </a:r>
                      <a:endParaRPr lang="en-US" dirty="0"/>
                    </a:p>
                  </a:txBody>
                  <a:tcPr/>
                </a:tc>
                <a:tc>
                  <a:txBody>
                    <a:bodyPr/>
                    <a:lstStyle/>
                    <a:p>
                      <a:pPr algn="ctr"/>
                      <a:r>
                        <a:rPr lang="en-US" dirty="0" smtClean="0"/>
                        <a:t>8.5%</a:t>
                      </a:r>
                      <a:endParaRPr lang="en-US" dirty="0"/>
                    </a:p>
                  </a:txBody>
                  <a:tcPr/>
                </a:tc>
                <a:extLst>
                  <a:ext uri="{0D108BD9-81ED-4DB2-BD59-A6C34878D82A}">
                    <a16:rowId xmlns:a16="http://schemas.microsoft.com/office/drawing/2014/main" val="10005"/>
                  </a:ext>
                </a:extLst>
              </a:tr>
              <a:tr h="370840">
                <a:tc>
                  <a:txBody>
                    <a:bodyPr/>
                    <a:lstStyle/>
                    <a:p>
                      <a:pPr algn="ctr"/>
                      <a:r>
                        <a:rPr lang="en-US" dirty="0" smtClean="0"/>
                        <a:t>&gt; 50%</a:t>
                      </a:r>
                      <a:endParaRPr lang="en-US" dirty="0"/>
                    </a:p>
                  </a:txBody>
                  <a:tcPr/>
                </a:tc>
                <a:tc>
                  <a:txBody>
                    <a:bodyPr/>
                    <a:lstStyle/>
                    <a:p>
                      <a:pPr algn="ctr"/>
                      <a:r>
                        <a:rPr lang="en-US" dirty="0" smtClean="0"/>
                        <a:t>0</a:t>
                      </a:r>
                      <a:endParaRPr lang="en-US" dirty="0"/>
                    </a:p>
                  </a:txBody>
                  <a:tcPr/>
                </a:tc>
                <a:tc>
                  <a:txBody>
                    <a:bodyPr/>
                    <a:lstStyle/>
                    <a:p>
                      <a:pPr algn="ctr"/>
                      <a:r>
                        <a:rPr lang="en-US" dirty="0" smtClean="0"/>
                        <a:t>88.3%</a:t>
                      </a:r>
                      <a:endParaRPr lang="en-US" dirty="0"/>
                    </a:p>
                  </a:txBody>
                  <a:tcPr/>
                </a:tc>
                <a:tc>
                  <a:txBody>
                    <a:bodyPr/>
                    <a:lstStyle/>
                    <a:p>
                      <a:pPr algn="ctr"/>
                      <a:r>
                        <a:rPr lang="en-US" dirty="0" smtClean="0"/>
                        <a:t>0</a:t>
                      </a:r>
                      <a:endParaRPr lang="en-US" dirty="0"/>
                    </a:p>
                  </a:txBody>
                  <a:tcPr/>
                </a:tc>
                <a:tc>
                  <a:txBody>
                    <a:bodyPr/>
                    <a:lstStyle/>
                    <a:p>
                      <a:pPr algn="ctr"/>
                      <a:r>
                        <a:rPr lang="en-US" dirty="0" smtClean="0"/>
                        <a:t>88.3%</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857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Conclusions</a:t>
            </a:r>
            <a:endParaRPr lang="en-US" dirty="0"/>
          </a:p>
        </p:txBody>
      </p:sp>
      <p:sp>
        <p:nvSpPr>
          <p:cNvPr id="3" name="Content Placeholder 2"/>
          <p:cNvSpPr>
            <a:spLocks noGrp="1"/>
          </p:cNvSpPr>
          <p:nvPr>
            <p:ph idx="1"/>
          </p:nvPr>
        </p:nvSpPr>
        <p:spPr/>
        <p:txBody>
          <a:bodyPr/>
          <a:lstStyle/>
          <a:p>
            <a:r>
              <a:rPr lang="en-US" dirty="0" smtClean="0"/>
              <a:t>Risk is estimated as tolerable for scenarios 1 and 3 (deliberate attack and data breach) but unacceptable for scenarios 2 and 4 (inadvertent and demonstration attacks)</a:t>
            </a:r>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54281531"/>
              </p:ext>
            </p:extLst>
          </p:nvPr>
        </p:nvGraphicFramePr>
        <p:xfrm>
          <a:off x="655971" y="3024145"/>
          <a:ext cx="6584824" cy="1562321"/>
        </p:xfrm>
        <a:graphic>
          <a:graphicData uri="http://schemas.openxmlformats.org/drawingml/2006/table">
            <a:tbl>
              <a:tblPr firstRow="1" bandRow="1">
                <a:tableStyleId>{2D5ABB26-0587-4C30-8999-92F81FD0307C}</a:tableStyleId>
              </a:tblPr>
              <a:tblGrid>
                <a:gridCol w="1349544">
                  <a:extLst>
                    <a:ext uri="{9D8B030D-6E8A-4147-A177-3AD203B41FA5}">
                      <a16:colId xmlns:a16="http://schemas.microsoft.com/office/drawing/2014/main" val="20000"/>
                    </a:ext>
                  </a:extLst>
                </a:gridCol>
                <a:gridCol w="1308820">
                  <a:extLst>
                    <a:ext uri="{9D8B030D-6E8A-4147-A177-3AD203B41FA5}">
                      <a16:colId xmlns:a16="http://schemas.microsoft.com/office/drawing/2014/main" val="20001"/>
                    </a:ext>
                  </a:extLst>
                </a:gridCol>
                <a:gridCol w="1308820">
                  <a:extLst>
                    <a:ext uri="{9D8B030D-6E8A-4147-A177-3AD203B41FA5}">
                      <a16:colId xmlns:a16="http://schemas.microsoft.com/office/drawing/2014/main" val="20002"/>
                    </a:ext>
                  </a:extLst>
                </a:gridCol>
                <a:gridCol w="1308820">
                  <a:extLst>
                    <a:ext uri="{9D8B030D-6E8A-4147-A177-3AD203B41FA5}">
                      <a16:colId xmlns:a16="http://schemas.microsoft.com/office/drawing/2014/main" val="20003"/>
                    </a:ext>
                  </a:extLst>
                </a:gridCol>
                <a:gridCol w="1308820">
                  <a:extLst>
                    <a:ext uri="{9D8B030D-6E8A-4147-A177-3AD203B41FA5}">
                      <a16:colId xmlns:a16="http://schemas.microsoft.com/office/drawing/2014/main" val="20004"/>
                    </a:ext>
                  </a:extLst>
                </a:gridCol>
              </a:tblGrid>
              <a:tr h="383450">
                <a:tc>
                  <a:txBody>
                    <a:bodyPr/>
                    <a:lstStyle/>
                    <a:p>
                      <a:pPr algn="ctr"/>
                      <a:endParaRPr lang="en-US" dirty="0"/>
                    </a:p>
                  </a:txBody>
                  <a:tcPr/>
                </a:tc>
                <a:tc>
                  <a:txBody>
                    <a:bodyPr/>
                    <a:lstStyle/>
                    <a:p>
                      <a:pPr algn="ctr"/>
                      <a:r>
                        <a:rPr lang="en-US" dirty="0" smtClean="0"/>
                        <a:t>S1</a:t>
                      </a:r>
                      <a:endParaRPr lang="en-US" dirty="0"/>
                    </a:p>
                  </a:txBody>
                  <a:tcPr>
                    <a:solidFill>
                      <a:schemeClr val="bg1">
                        <a:lumMod val="85000"/>
                      </a:schemeClr>
                    </a:solidFill>
                  </a:tcPr>
                </a:tc>
                <a:tc>
                  <a:txBody>
                    <a:bodyPr/>
                    <a:lstStyle/>
                    <a:p>
                      <a:pPr algn="ctr"/>
                      <a:r>
                        <a:rPr lang="en-US" dirty="0" smtClean="0"/>
                        <a:t>S2</a:t>
                      </a:r>
                      <a:endParaRPr lang="en-US" dirty="0"/>
                    </a:p>
                  </a:txBody>
                  <a:tcPr>
                    <a:solidFill>
                      <a:schemeClr val="bg1">
                        <a:lumMod val="85000"/>
                      </a:schemeClr>
                    </a:solidFill>
                  </a:tcPr>
                </a:tc>
                <a:tc>
                  <a:txBody>
                    <a:bodyPr/>
                    <a:lstStyle/>
                    <a:p>
                      <a:pPr algn="ctr"/>
                      <a:r>
                        <a:rPr lang="en-US" dirty="0" smtClean="0"/>
                        <a:t>S3</a:t>
                      </a:r>
                      <a:endParaRPr lang="en-US" dirty="0"/>
                    </a:p>
                  </a:txBody>
                  <a:tcPr>
                    <a:solidFill>
                      <a:schemeClr val="bg1">
                        <a:lumMod val="85000"/>
                      </a:schemeClr>
                    </a:solidFill>
                  </a:tcPr>
                </a:tc>
                <a:tc>
                  <a:txBody>
                    <a:bodyPr/>
                    <a:lstStyle/>
                    <a:p>
                      <a:pPr algn="ctr"/>
                      <a:r>
                        <a:rPr lang="en-US" dirty="0" smtClean="0"/>
                        <a:t>S4</a:t>
                      </a:r>
                      <a:endParaRPr lang="en-US" dirty="0"/>
                    </a:p>
                  </a:txBody>
                  <a:tcPr>
                    <a:solidFill>
                      <a:schemeClr val="bg1">
                        <a:lumMod val="85000"/>
                      </a:schemeClr>
                    </a:solidFill>
                  </a:tcPr>
                </a:tc>
                <a:extLst>
                  <a:ext uri="{0D108BD9-81ED-4DB2-BD59-A6C34878D82A}">
                    <a16:rowId xmlns:a16="http://schemas.microsoft.com/office/drawing/2014/main" val="10000"/>
                  </a:ext>
                </a:extLst>
              </a:tr>
              <a:tr h="383450">
                <a:tc>
                  <a:txBody>
                    <a:bodyPr/>
                    <a:lstStyle/>
                    <a:p>
                      <a:pPr algn="ctr"/>
                      <a:r>
                        <a:rPr lang="en-US" b="1" dirty="0" smtClean="0"/>
                        <a:t>Max Risk</a:t>
                      </a:r>
                      <a:endParaRPr lang="en-US" b="1" dirty="0"/>
                    </a:p>
                  </a:txBody>
                  <a:tcPr/>
                </a:tc>
                <a:tc>
                  <a:txBody>
                    <a:bodyPr/>
                    <a:lstStyle/>
                    <a:p>
                      <a:pPr algn="ctr"/>
                      <a:r>
                        <a:rPr lang="en-US" dirty="0" smtClean="0"/>
                        <a:t>18.75%</a:t>
                      </a:r>
                      <a:endParaRPr lang="en-US" dirty="0"/>
                    </a:p>
                  </a:txBody>
                  <a:tcPr>
                    <a:solidFill>
                      <a:schemeClr val="accent1">
                        <a:lumMod val="40000"/>
                        <a:lumOff val="60000"/>
                      </a:schemeClr>
                    </a:solidFill>
                  </a:tcPr>
                </a:tc>
                <a:tc>
                  <a:txBody>
                    <a:bodyPr/>
                    <a:lstStyle/>
                    <a:p>
                      <a:pPr algn="ctr"/>
                      <a:r>
                        <a:rPr lang="en-US" dirty="0" smtClean="0"/>
                        <a:t>97.6%</a:t>
                      </a:r>
                      <a:endParaRPr lang="en-US" dirty="0"/>
                    </a:p>
                  </a:txBody>
                  <a:tcPr>
                    <a:solidFill>
                      <a:schemeClr val="accent5">
                        <a:lumMod val="40000"/>
                        <a:lumOff val="60000"/>
                      </a:schemeClr>
                    </a:solidFill>
                  </a:tcPr>
                </a:tc>
                <a:tc>
                  <a:txBody>
                    <a:bodyPr/>
                    <a:lstStyle/>
                    <a:p>
                      <a:pPr algn="ctr"/>
                      <a:r>
                        <a:rPr lang="en-US" dirty="0" smtClean="0"/>
                        <a:t>27%</a:t>
                      </a:r>
                      <a:endParaRPr lang="en-US" dirty="0"/>
                    </a:p>
                  </a:txBody>
                  <a:tcPr>
                    <a:solidFill>
                      <a:schemeClr val="accent1">
                        <a:lumMod val="40000"/>
                        <a:lumOff val="60000"/>
                      </a:schemeClr>
                    </a:solidFill>
                  </a:tcPr>
                </a:tc>
                <a:tc>
                  <a:txBody>
                    <a:bodyPr/>
                    <a:lstStyle/>
                    <a:p>
                      <a:pPr algn="ctr"/>
                      <a:r>
                        <a:rPr lang="en-US" dirty="0" smtClean="0"/>
                        <a:t>100%</a:t>
                      </a:r>
                      <a:endParaRPr lang="en-US" dirty="0"/>
                    </a:p>
                  </a:txBody>
                  <a:tcPr>
                    <a:solidFill>
                      <a:schemeClr val="accent5">
                        <a:lumMod val="40000"/>
                        <a:lumOff val="60000"/>
                      </a:schemeClr>
                    </a:solidFill>
                  </a:tcPr>
                </a:tc>
                <a:extLst>
                  <a:ext uri="{0D108BD9-81ED-4DB2-BD59-A6C34878D82A}">
                    <a16:rowId xmlns:a16="http://schemas.microsoft.com/office/drawing/2014/main" val="10001"/>
                  </a:ext>
                </a:extLst>
              </a:tr>
              <a:tr h="3834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Median Risk</a:t>
                      </a:r>
                    </a:p>
                  </a:txBody>
                  <a:tcPr/>
                </a:tc>
                <a:tc>
                  <a:txBody>
                    <a:bodyPr/>
                    <a:lstStyle/>
                    <a:p>
                      <a:pPr algn="ctr"/>
                      <a:r>
                        <a:rPr lang="en-US" dirty="0" smtClean="0"/>
                        <a:t>6.25%</a:t>
                      </a:r>
                      <a:endParaRPr lang="en-US" dirty="0"/>
                    </a:p>
                  </a:txBody>
                  <a:tcPr>
                    <a:solidFill>
                      <a:schemeClr val="accent1">
                        <a:lumMod val="40000"/>
                        <a:lumOff val="60000"/>
                      </a:schemeClr>
                    </a:solidFill>
                  </a:tcPr>
                </a:tc>
                <a:tc>
                  <a:txBody>
                    <a:bodyPr/>
                    <a:lstStyle/>
                    <a:p>
                      <a:pPr algn="ctr"/>
                      <a:endParaRPr lang="en-US" dirty="0"/>
                    </a:p>
                  </a:txBody>
                  <a:tcPr>
                    <a:pattFill prst="horzBrick">
                      <a:fgClr>
                        <a:schemeClr val="bg1"/>
                      </a:fgClr>
                      <a:bgClr>
                        <a:schemeClr val="accent5">
                          <a:lumMod val="40000"/>
                          <a:lumOff val="60000"/>
                        </a:schemeClr>
                      </a:bgClr>
                    </a:pattFill>
                  </a:tcPr>
                </a:tc>
                <a:tc>
                  <a:txBody>
                    <a:bodyPr/>
                    <a:lstStyle/>
                    <a:p>
                      <a:pPr algn="ctr"/>
                      <a:r>
                        <a:rPr lang="en-US" dirty="0" smtClean="0"/>
                        <a:t>9%</a:t>
                      </a:r>
                      <a:endParaRPr lang="en-US" dirty="0"/>
                    </a:p>
                  </a:txBody>
                  <a:tcPr>
                    <a:solidFill>
                      <a:schemeClr val="accent1">
                        <a:lumMod val="40000"/>
                        <a:lumOff val="60000"/>
                      </a:schemeClr>
                    </a:solidFill>
                  </a:tcPr>
                </a:tc>
                <a:tc>
                  <a:txBody>
                    <a:bodyPr/>
                    <a:lstStyle/>
                    <a:p>
                      <a:pPr algn="ctr"/>
                      <a:endParaRPr lang="en-US" dirty="0"/>
                    </a:p>
                  </a:txBody>
                  <a:tcPr>
                    <a:pattFill prst="horzBrick">
                      <a:fgClr>
                        <a:schemeClr val="bg1"/>
                      </a:fgClr>
                      <a:bgClr>
                        <a:schemeClr val="accent5">
                          <a:lumMod val="40000"/>
                          <a:lumOff val="60000"/>
                        </a:schemeClr>
                      </a:bgClr>
                    </a:pattFill>
                  </a:tcPr>
                </a:tc>
                <a:extLst>
                  <a:ext uri="{0D108BD9-81ED-4DB2-BD59-A6C34878D82A}">
                    <a16:rowId xmlns:a16="http://schemas.microsoft.com/office/drawing/2014/main" val="10002"/>
                  </a:ext>
                </a:extLst>
              </a:tr>
              <a:tr h="411971">
                <a:tc>
                  <a:txBody>
                    <a:bodyPr/>
                    <a:lstStyle/>
                    <a:p>
                      <a:pPr algn="ctr"/>
                      <a:r>
                        <a:rPr lang="en-US" b="1" dirty="0" smtClean="0"/>
                        <a:t>Assessment</a:t>
                      </a:r>
                      <a:endParaRPr lang="en-US" b="1" dirty="0"/>
                    </a:p>
                  </a:txBody>
                  <a:tcPr/>
                </a:tc>
                <a:tc>
                  <a:txBody>
                    <a:bodyPr/>
                    <a:lstStyle/>
                    <a:p>
                      <a:pPr algn="ctr"/>
                      <a:r>
                        <a:rPr lang="en-US" dirty="0" smtClean="0"/>
                        <a:t>Tolerable</a:t>
                      </a:r>
                      <a:endParaRPr lang="en-US" dirty="0"/>
                    </a:p>
                  </a:txBody>
                  <a:tcPr>
                    <a:solidFill>
                      <a:schemeClr val="accent1">
                        <a:lumMod val="40000"/>
                        <a:lumOff val="60000"/>
                      </a:schemeClr>
                    </a:solidFill>
                  </a:tcPr>
                </a:tc>
                <a:tc>
                  <a:txBody>
                    <a:bodyPr/>
                    <a:lstStyle/>
                    <a:p>
                      <a:pPr algn="ctr"/>
                      <a:r>
                        <a:rPr lang="en-US" sz="1400" dirty="0" smtClean="0"/>
                        <a:t>Unacceptable</a:t>
                      </a:r>
                      <a:endParaRPr lang="en-US" sz="1600" dirty="0"/>
                    </a:p>
                  </a:txBody>
                  <a:tcPr>
                    <a:solidFill>
                      <a:schemeClr val="accent5">
                        <a:lumMod val="40000"/>
                        <a:lumOff val="60000"/>
                      </a:schemeClr>
                    </a:solidFill>
                  </a:tcPr>
                </a:tc>
                <a:tc>
                  <a:txBody>
                    <a:bodyPr/>
                    <a:lstStyle/>
                    <a:p>
                      <a:pPr algn="ctr"/>
                      <a:r>
                        <a:rPr lang="en-US" dirty="0" smtClean="0"/>
                        <a:t>Tolerable</a:t>
                      </a:r>
                      <a:endParaRPr lang="en-US" dirty="0"/>
                    </a:p>
                  </a:txBody>
                  <a:tcPr>
                    <a:solidFill>
                      <a:schemeClr val="accent1">
                        <a:lumMod val="40000"/>
                        <a:lumOff val="60000"/>
                      </a:schemeClr>
                    </a:solidFill>
                  </a:tcPr>
                </a:tc>
                <a:tc>
                  <a:txBody>
                    <a:bodyPr/>
                    <a:lstStyle/>
                    <a:p>
                      <a:pPr algn="ctr"/>
                      <a:r>
                        <a:rPr lang="en-US" sz="1400" dirty="0" smtClean="0"/>
                        <a:t>Unacceptable</a:t>
                      </a:r>
                      <a:endParaRPr lang="en-US" sz="1600" dirty="0"/>
                    </a:p>
                  </a:txBody>
                  <a:tcPr>
                    <a:solidFill>
                      <a:schemeClr val="accent5">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688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Appendix 1. Data Quality Control</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Unknown Age: 1 Patient</a:t>
            </a:r>
          </a:p>
          <a:p>
            <a:r>
              <a:rPr lang="en-US" dirty="0"/>
              <a:t>Treatment Date Before First Diagnosis </a:t>
            </a:r>
            <a:r>
              <a:rPr lang="en-US" dirty="0" smtClean="0"/>
              <a:t>Date: 90 Patients</a:t>
            </a:r>
          </a:p>
          <a:p>
            <a:r>
              <a:rPr lang="en-US" dirty="0" smtClean="0"/>
              <a:t>Multiple 1</a:t>
            </a:r>
            <a:r>
              <a:rPr lang="en-US" baseline="30000" dirty="0" smtClean="0"/>
              <a:t>st</a:t>
            </a:r>
            <a:r>
              <a:rPr lang="en-US" dirty="0" smtClean="0"/>
              <a:t> Diagnosis Dates: 6 Patients</a:t>
            </a:r>
          </a:p>
          <a:p>
            <a:r>
              <a:rPr lang="en-US" dirty="0" smtClean="0"/>
              <a:t>1</a:t>
            </a:r>
            <a:r>
              <a:rPr lang="en-US" baseline="30000" dirty="0" smtClean="0"/>
              <a:t>st</a:t>
            </a:r>
            <a:r>
              <a:rPr lang="en-US" dirty="0" smtClean="0"/>
              <a:t> Diagnosis before 1998 (15 years): 185 Patients</a:t>
            </a:r>
          </a:p>
          <a:p>
            <a:endParaRPr lang="en-US" dirty="0"/>
          </a:p>
          <a:p>
            <a:r>
              <a:rPr lang="en-US" sz="1600" dirty="0" smtClean="0"/>
              <a:t>Unknown Age: </a:t>
            </a:r>
            <a:r>
              <a:rPr lang="en-US" sz="1600" dirty="0" smtClean="0">
                <a:solidFill>
                  <a:srgbClr val="000000"/>
                </a:solidFill>
                <a:latin typeface="Arial"/>
                <a:ea typeface="Arial"/>
                <a:cs typeface="Arial"/>
              </a:rPr>
              <a:t>90439</a:t>
            </a:r>
          </a:p>
          <a:p>
            <a:r>
              <a:rPr lang="en-US" sz="1600" dirty="0"/>
              <a:t>Multiple 1</a:t>
            </a:r>
            <a:r>
              <a:rPr lang="en-US" sz="1600" baseline="30000" dirty="0"/>
              <a:t>st</a:t>
            </a:r>
            <a:r>
              <a:rPr lang="en-US" sz="1600" dirty="0"/>
              <a:t> </a:t>
            </a:r>
            <a:r>
              <a:rPr lang="en-US" sz="1600" dirty="0" smtClean="0"/>
              <a:t>Diagnosis: 632483 </a:t>
            </a:r>
            <a:r>
              <a:rPr lang="en-US" sz="1600" dirty="0"/>
              <a:t>669433 725749 730323 738047 </a:t>
            </a:r>
            <a:r>
              <a:rPr lang="en-US" sz="1600" dirty="0" smtClean="0"/>
              <a:t>762006</a:t>
            </a:r>
          </a:p>
          <a:p>
            <a:r>
              <a:rPr lang="en-US" sz="1600" dirty="0" smtClean="0"/>
              <a:t>Treatment &lt; 1</a:t>
            </a:r>
            <a:r>
              <a:rPr lang="en-US" sz="1600" baseline="30000" dirty="0" smtClean="0"/>
              <a:t>st</a:t>
            </a:r>
            <a:r>
              <a:rPr lang="en-US" sz="1600" dirty="0" smtClean="0"/>
              <a:t>: </a:t>
            </a:r>
            <a:r>
              <a:rPr lang="en-US" sz="1100" dirty="0"/>
              <a:t>105067 106220 114734 115392 118452 119160 125318 1272226 1282678 129050 1303979 1304150 131120 1317410 132073 1328818 1334845 1334982 1335839 1336805 1351884 1355825 1358653 1361007 1363496 1367173 1367667 136843 1369604 1370079 1372134 137811 142240 146492 149005 152782 154568 156828 156834 156850 157859 158335 158742 159505 159804 159845 159856 160106 161021 162416 162728 164633 165522 169556 170751 172938 183224 190098 198419 209382 210147 215462 2279 229527 234456 242659 245490 245927 245929 246044 30557 3766 47765 53740 614 66439 693486 75633 77196 77747 794199 808139 80852 849731 852243 8800 88871 89655 90017 </a:t>
            </a:r>
            <a:r>
              <a:rPr lang="en-US" sz="1100" dirty="0" smtClean="0"/>
              <a:t>98719</a:t>
            </a:r>
            <a:endParaRPr lang="en-US" sz="1600" dirty="0" smtClean="0"/>
          </a:p>
          <a:p>
            <a:r>
              <a:rPr lang="en-US" sz="1600" dirty="0" smtClean="0"/>
              <a:t>1</a:t>
            </a:r>
            <a:r>
              <a:rPr lang="en-US" sz="1600" baseline="30000" dirty="0" smtClean="0"/>
              <a:t>st</a:t>
            </a:r>
            <a:r>
              <a:rPr lang="en-US" sz="1600" dirty="0" smtClean="0"/>
              <a:t> &lt; 1998:</a:t>
            </a:r>
            <a:r>
              <a:rPr lang="en-US" sz="900" dirty="0" smtClean="0"/>
              <a:t> </a:t>
            </a:r>
            <a:r>
              <a:rPr lang="en-US" sz="900" dirty="0"/>
              <a:t>1005605 1031645 1034839 1051054 1058203 1066179 1086705 109358 1111832 1113906 1131470 1132153 1139708 1151950 1154258 1162430 1166804 1167782 1193760 1193879 1237598 124002 1244846 1254725 1271223 1272133 1282879 1294394 1295889 1301422 1305893 130892 130989 1309925 1312560 1312745 1322667 1323242 1324740 1325627 1328437 1329452 1330592 1333149 1336169 1338751 1338985 1340147 1341956 1343354 1344532 1347307 1347666 1349685 1350960 1351445 1351664 135224 1352575 1352991 1353527 1357846 1357927 1357928 1358003 1358019 1358038 1358354 1358614 1358638 1358750 1358862 1358919 1359181 1359297 1359773 1360090 1362007 1363442 1363692 1365196 1366222 1367631 1368037 1368114 1368322 1372727 1372805 1373534 1373730 1373857 1374028 140336 155459 188729 287441 31016 346904 389408 401339 401400 404862 405114 416522 428014 439673 459329 465678 490684 498653 508518 510238 510541 531685 537552 539938 541065 541236 544328 546662 546741 547373 548559 549023 550964 551770 553691 558052 559105 560030 562324 564865 570545 577703 586585 586657 613459 616413 618261 623683 624812 62787 627942 653508 668807 672455 679987 687653 688697 689772 690521 690770 693415 695901 696783 697504 697939 698148 699961 708117 708242 709017 711590 713977 720784 741864 742315 750431 760226 76440 787883 790674 791141 793806 795175 795681 796020 846807 854417 898150 926555 952031 954168 966727 985168 </a:t>
            </a:r>
            <a:endParaRPr lang="en-US" sz="1600"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14</a:t>
            </a:fld>
            <a:endParaRPr lang="en-US" dirty="0"/>
          </a:p>
        </p:txBody>
      </p:sp>
    </p:spTree>
    <p:extLst>
      <p:ext uri="{BB962C8B-B14F-4D97-AF65-F5344CB8AC3E}">
        <p14:creationId xmlns:p14="http://schemas.microsoft.com/office/powerpoint/2010/main" val="2888888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59" y="217776"/>
            <a:ext cx="7620000" cy="586226"/>
          </a:xfrm>
        </p:spPr>
        <p:txBody>
          <a:bodyPr/>
          <a:lstStyle/>
          <a:p>
            <a:r>
              <a:rPr lang="en-US" sz="3200" dirty="0"/>
              <a:t>Appendix 2. </a:t>
            </a:r>
            <a:r>
              <a:rPr lang="en-US" sz="3200" dirty="0" smtClean="0"/>
              <a:t>Risk Assessment Methodology</a:t>
            </a:r>
            <a:endParaRPr lang="en-US" sz="3200" dirty="0"/>
          </a:p>
        </p:txBody>
      </p:sp>
      <p:sp>
        <p:nvSpPr>
          <p:cNvPr id="3" name="Content Placeholder 2"/>
          <p:cNvSpPr>
            <a:spLocks noGrp="1"/>
          </p:cNvSpPr>
          <p:nvPr>
            <p:ph idx="1"/>
          </p:nvPr>
        </p:nvSpPr>
        <p:spPr>
          <a:xfrm>
            <a:off x="457200" y="950184"/>
            <a:ext cx="7620000" cy="392865"/>
          </a:xfrm>
        </p:spPr>
        <p:txBody>
          <a:bodyPr>
            <a:normAutofit lnSpcReduction="10000"/>
          </a:bodyPr>
          <a:lstStyle/>
          <a:p>
            <a:pPr marL="114300" indent="0">
              <a:buNone/>
            </a:pPr>
            <a:r>
              <a:rPr lang="en-US" sz="2000" dirty="0" smtClean="0"/>
              <a:t>Dr. </a:t>
            </a:r>
            <a:r>
              <a:rPr lang="en-US" sz="2000" dirty="0" err="1" smtClean="0"/>
              <a:t>Kokkotos</a:t>
            </a:r>
            <a:r>
              <a:rPr lang="en-US" sz="2000" dirty="0" smtClean="0"/>
              <a:t> recommends the following risk assessment methodology</a:t>
            </a:r>
            <a:endParaRPr lang="en-US" sz="2000"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15</a:t>
            </a:fld>
            <a:endParaRPr lang="en-US" dirty="0"/>
          </a:p>
        </p:txBody>
      </p:sp>
      <p:sp>
        <p:nvSpPr>
          <p:cNvPr id="8" name="TextBox 7"/>
          <p:cNvSpPr txBox="1"/>
          <p:nvPr/>
        </p:nvSpPr>
        <p:spPr>
          <a:xfrm>
            <a:off x="3216277" y="1489231"/>
            <a:ext cx="1800018" cy="261610"/>
          </a:xfrm>
          <a:prstGeom prst="rect">
            <a:avLst/>
          </a:prstGeom>
          <a:noFill/>
          <a:ln>
            <a:solidFill>
              <a:schemeClr val="tx1"/>
            </a:solidFill>
          </a:ln>
        </p:spPr>
        <p:txBody>
          <a:bodyPr wrap="square" rtlCol="0">
            <a:spAutoFit/>
          </a:bodyPr>
          <a:lstStyle/>
          <a:p>
            <a:pPr algn="ctr"/>
            <a:r>
              <a:rPr lang="en-US" sz="1100" dirty="0" smtClean="0"/>
              <a:t>Determine Quasi-Identifiers</a:t>
            </a:r>
            <a:endParaRPr lang="en-US" sz="1100" dirty="0"/>
          </a:p>
        </p:txBody>
      </p:sp>
      <p:sp>
        <p:nvSpPr>
          <p:cNvPr id="9" name="TextBox 8"/>
          <p:cNvSpPr txBox="1"/>
          <p:nvPr/>
        </p:nvSpPr>
        <p:spPr>
          <a:xfrm>
            <a:off x="3216277" y="2125859"/>
            <a:ext cx="1800018" cy="430887"/>
          </a:xfrm>
          <a:prstGeom prst="rect">
            <a:avLst/>
          </a:prstGeom>
          <a:noFill/>
          <a:ln>
            <a:solidFill>
              <a:schemeClr val="tx1"/>
            </a:solidFill>
          </a:ln>
        </p:spPr>
        <p:txBody>
          <a:bodyPr wrap="square" rtlCol="0">
            <a:spAutoFit/>
          </a:bodyPr>
          <a:lstStyle/>
          <a:p>
            <a:pPr algn="ctr"/>
            <a:r>
              <a:rPr lang="en-US" sz="1100" dirty="0" smtClean="0"/>
              <a:t>Determine Minimal Clinically Relevant data</a:t>
            </a:r>
            <a:endParaRPr lang="en-US" sz="1100" dirty="0"/>
          </a:p>
        </p:txBody>
      </p:sp>
      <p:sp>
        <p:nvSpPr>
          <p:cNvPr id="10" name="TextBox 9"/>
          <p:cNvSpPr txBox="1"/>
          <p:nvPr/>
        </p:nvSpPr>
        <p:spPr>
          <a:xfrm>
            <a:off x="3216277" y="2936079"/>
            <a:ext cx="1800018" cy="430887"/>
          </a:xfrm>
          <a:prstGeom prst="rect">
            <a:avLst/>
          </a:prstGeom>
          <a:noFill/>
          <a:ln>
            <a:solidFill>
              <a:schemeClr val="tx1"/>
            </a:solidFill>
          </a:ln>
        </p:spPr>
        <p:txBody>
          <a:bodyPr wrap="square" rtlCol="0">
            <a:spAutoFit/>
          </a:bodyPr>
          <a:lstStyle/>
          <a:p>
            <a:pPr algn="ctr"/>
            <a:r>
              <a:rPr lang="en-US" sz="1100" dirty="0" smtClean="0"/>
              <a:t>Determine Re-Identification Threshold</a:t>
            </a:r>
            <a:endParaRPr lang="en-US" sz="1100" dirty="0"/>
          </a:p>
        </p:txBody>
      </p:sp>
      <p:sp>
        <p:nvSpPr>
          <p:cNvPr id="11" name="TextBox 10"/>
          <p:cNvSpPr txBox="1"/>
          <p:nvPr/>
        </p:nvSpPr>
        <p:spPr>
          <a:xfrm>
            <a:off x="3216277" y="3755435"/>
            <a:ext cx="1800018" cy="430887"/>
          </a:xfrm>
          <a:prstGeom prst="rect">
            <a:avLst/>
          </a:prstGeom>
          <a:noFill/>
          <a:ln>
            <a:solidFill>
              <a:schemeClr val="tx1"/>
            </a:solidFill>
          </a:ln>
        </p:spPr>
        <p:txBody>
          <a:bodyPr wrap="square" rtlCol="0">
            <a:spAutoFit/>
          </a:bodyPr>
          <a:lstStyle/>
          <a:p>
            <a:pPr algn="ctr"/>
            <a:r>
              <a:rPr lang="en-US" sz="1100" dirty="0" smtClean="0"/>
              <a:t>Determine Controls To Impose to Data Recipient</a:t>
            </a:r>
            <a:endParaRPr lang="en-US" sz="1100" dirty="0"/>
          </a:p>
        </p:txBody>
      </p:sp>
      <p:sp>
        <p:nvSpPr>
          <p:cNvPr id="12" name="TextBox 11"/>
          <p:cNvSpPr txBox="1"/>
          <p:nvPr/>
        </p:nvSpPr>
        <p:spPr>
          <a:xfrm>
            <a:off x="3216277" y="4556518"/>
            <a:ext cx="1800018" cy="430887"/>
          </a:xfrm>
          <a:prstGeom prst="rect">
            <a:avLst/>
          </a:prstGeom>
          <a:noFill/>
          <a:ln>
            <a:solidFill>
              <a:schemeClr val="tx1"/>
            </a:solidFill>
          </a:ln>
        </p:spPr>
        <p:txBody>
          <a:bodyPr wrap="square" rtlCol="0">
            <a:spAutoFit/>
          </a:bodyPr>
          <a:lstStyle/>
          <a:p>
            <a:pPr algn="ctr"/>
            <a:r>
              <a:rPr lang="en-US" sz="1100" dirty="0" smtClean="0"/>
              <a:t>Evaluate Actual Re-Identification Risk</a:t>
            </a:r>
          </a:p>
        </p:txBody>
      </p:sp>
      <p:sp>
        <p:nvSpPr>
          <p:cNvPr id="13" name="TextBox 12"/>
          <p:cNvSpPr txBox="1"/>
          <p:nvPr/>
        </p:nvSpPr>
        <p:spPr>
          <a:xfrm>
            <a:off x="1148350" y="5552384"/>
            <a:ext cx="1800018" cy="430887"/>
          </a:xfrm>
          <a:prstGeom prst="rect">
            <a:avLst/>
          </a:prstGeom>
          <a:noFill/>
          <a:ln>
            <a:solidFill>
              <a:schemeClr val="tx1"/>
            </a:solidFill>
          </a:ln>
        </p:spPr>
        <p:txBody>
          <a:bodyPr wrap="square" rtlCol="0">
            <a:spAutoFit/>
          </a:bodyPr>
          <a:lstStyle/>
          <a:p>
            <a:pPr algn="ctr"/>
            <a:r>
              <a:rPr lang="en-US" sz="1100" dirty="0" smtClean="0"/>
              <a:t>Perform Diagnostic</a:t>
            </a:r>
          </a:p>
          <a:p>
            <a:pPr algn="ctr"/>
            <a:r>
              <a:rPr lang="en-US" sz="1100" dirty="0" smtClean="0"/>
              <a:t> on the Solution</a:t>
            </a:r>
            <a:endParaRPr lang="en-US" sz="1100" dirty="0"/>
          </a:p>
        </p:txBody>
      </p:sp>
      <p:sp>
        <p:nvSpPr>
          <p:cNvPr id="14" name="TextBox 13"/>
          <p:cNvSpPr txBox="1"/>
          <p:nvPr/>
        </p:nvSpPr>
        <p:spPr>
          <a:xfrm>
            <a:off x="5293683" y="5546927"/>
            <a:ext cx="1915526" cy="430887"/>
          </a:xfrm>
          <a:prstGeom prst="rect">
            <a:avLst/>
          </a:prstGeom>
          <a:noFill/>
          <a:ln>
            <a:solidFill>
              <a:schemeClr val="tx1"/>
            </a:solidFill>
          </a:ln>
        </p:spPr>
        <p:txBody>
          <a:bodyPr wrap="square" rtlCol="0">
            <a:spAutoFit/>
          </a:bodyPr>
          <a:lstStyle/>
          <a:p>
            <a:pPr algn="ctr"/>
            <a:r>
              <a:rPr lang="en-US" sz="1100" dirty="0" smtClean="0"/>
              <a:t>Apply Generalization, Suppression or Sub-Sampling</a:t>
            </a:r>
            <a:endParaRPr lang="en-US" sz="1100" dirty="0"/>
          </a:p>
        </p:txBody>
      </p:sp>
      <p:cxnSp>
        <p:nvCxnSpPr>
          <p:cNvPr id="16" name="Straight Arrow Connector 15"/>
          <p:cNvCxnSpPr>
            <a:stCxn id="8" idx="2"/>
            <a:endCxn id="9" idx="0"/>
          </p:cNvCxnSpPr>
          <p:nvPr/>
        </p:nvCxnSpPr>
        <p:spPr>
          <a:xfrm>
            <a:off x="4116286" y="1750841"/>
            <a:ext cx="0" cy="375018"/>
          </a:xfrm>
          <a:prstGeom prst="straightConnector1">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116286" y="2561061"/>
            <a:ext cx="0" cy="375018"/>
          </a:xfrm>
          <a:prstGeom prst="straightConnector1">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116286" y="3380417"/>
            <a:ext cx="0" cy="375018"/>
          </a:xfrm>
          <a:prstGeom prst="straightConnector1">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102924" y="4186322"/>
            <a:ext cx="0" cy="375018"/>
          </a:xfrm>
          <a:prstGeom prst="straightConnector1">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21" name="Elbow Connector 20"/>
          <p:cNvCxnSpPr>
            <a:endCxn id="13" idx="3"/>
          </p:cNvCxnSpPr>
          <p:nvPr/>
        </p:nvCxnSpPr>
        <p:spPr>
          <a:xfrm rot="10800000" flipV="1">
            <a:off x="2948369" y="5156682"/>
            <a:ext cx="712033" cy="611146"/>
          </a:xfrm>
          <a:prstGeom prst="bentConnector3">
            <a:avLst>
              <a:gd name="adj1" fmla="val 166"/>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29" name="Elbow Connector 28"/>
          <p:cNvCxnSpPr>
            <a:endCxn id="14" idx="1"/>
          </p:cNvCxnSpPr>
          <p:nvPr/>
        </p:nvCxnSpPr>
        <p:spPr>
          <a:xfrm>
            <a:off x="4641759" y="5156682"/>
            <a:ext cx="651924" cy="605689"/>
          </a:xfrm>
          <a:prstGeom prst="bentConnector3">
            <a:avLst>
              <a:gd name="adj1" fmla="val -132"/>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32" name="Elbow Connector 31"/>
          <p:cNvCxnSpPr>
            <a:endCxn id="12" idx="3"/>
          </p:cNvCxnSpPr>
          <p:nvPr/>
        </p:nvCxnSpPr>
        <p:spPr>
          <a:xfrm rot="16200000" flipV="1">
            <a:off x="5001364" y="4786894"/>
            <a:ext cx="774967" cy="745104"/>
          </a:xfrm>
          <a:prstGeom prst="bentConnector2">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38" name="Elbow Connector 37"/>
          <p:cNvCxnSpPr>
            <a:endCxn id="10" idx="3"/>
          </p:cNvCxnSpPr>
          <p:nvPr/>
        </p:nvCxnSpPr>
        <p:spPr>
          <a:xfrm rot="16200000" flipV="1">
            <a:off x="4374692" y="3793126"/>
            <a:ext cx="2400862" cy="1117656"/>
          </a:xfrm>
          <a:prstGeom prst="bentConnector2">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40" name="Elbow Connector 39"/>
          <p:cNvCxnSpPr>
            <a:endCxn id="10" idx="1"/>
          </p:cNvCxnSpPr>
          <p:nvPr/>
        </p:nvCxnSpPr>
        <p:spPr>
          <a:xfrm rot="5400000" flipH="1" flipV="1">
            <a:off x="1444240" y="3782306"/>
            <a:ext cx="2402819" cy="1141255"/>
          </a:xfrm>
          <a:prstGeom prst="bentConnector2">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3660402" y="6099214"/>
            <a:ext cx="981357" cy="429574"/>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3902244" y="6183196"/>
            <a:ext cx="524791" cy="261610"/>
          </a:xfrm>
          <a:prstGeom prst="rect">
            <a:avLst/>
          </a:prstGeom>
          <a:noFill/>
          <a:ln>
            <a:noFill/>
          </a:ln>
        </p:spPr>
        <p:txBody>
          <a:bodyPr wrap="none" rtlCol="0">
            <a:spAutoFit/>
          </a:bodyPr>
          <a:lstStyle/>
          <a:p>
            <a:pPr algn="ctr"/>
            <a:r>
              <a:rPr lang="en-US" sz="1100" dirty="0" smtClean="0"/>
              <a:t>DONE</a:t>
            </a:r>
          </a:p>
        </p:txBody>
      </p:sp>
      <p:cxnSp>
        <p:nvCxnSpPr>
          <p:cNvPr id="45" name="Elbow Connector 44"/>
          <p:cNvCxnSpPr>
            <a:stCxn id="13" idx="2"/>
            <a:endCxn id="42" idx="2"/>
          </p:cNvCxnSpPr>
          <p:nvPr/>
        </p:nvCxnSpPr>
        <p:spPr>
          <a:xfrm rot="16200000" flipH="1">
            <a:off x="2689015" y="5342614"/>
            <a:ext cx="330730" cy="1612043"/>
          </a:xfrm>
          <a:prstGeom prst="bentConnector2">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48" name="Elbow Connector 47"/>
          <p:cNvCxnSpPr>
            <a:endCxn id="42" idx="6"/>
          </p:cNvCxnSpPr>
          <p:nvPr/>
        </p:nvCxnSpPr>
        <p:spPr>
          <a:xfrm rot="10800000" flipV="1">
            <a:off x="4641759" y="5983271"/>
            <a:ext cx="1492192" cy="330730"/>
          </a:xfrm>
          <a:prstGeom prst="bentConnector3">
            <a:avLst>
              <a:gd name="adj1" fmla="val -62"/>
            </a:avLst>
          </a:prstGeom>
          <a:ln w="12700">
            <a:solidFill>
              <a:schemeClr val="tx1"/>
            </a:solidFill>
            <a:tailEnd type="stealth"/>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48014" y="3924712"/>
            <a:ext cx="1127008" cy="430887"/>
          </a:xfrm>
          <a:prstGeom prst="rect">
            <a:avLst/>
          </a:prstGeom>
          <a:noFill/>
          <a:ln>
            <a:noFill/>
          </a:ln>
        </p:spPr>
        <p:txBody>
          <a:bodyPr wrap="square" rtlCol="0">
            <a:spAutoFit/>
          </a:bodyPr>
          <a:lstStyle/>
          <a:p>
            <a:pPr algn="r"/>
            <a:r>
              <a:rPr lang="en-US" sz="1100" dirty="0" smtClean="0"/>
              <a:t>Diagnostics</a:t>
            </a:r>
          </a:p>
          <a:p>
            <a:pPr algn="r"/>
            <a:r>
              <a:rPr lang="en-US" sz="1100" dirty="0" smtClean="0"/>
              <a:t>Not Satisfactory</a:t>
            </a:r>
          </a:p>
        </p:txBody>
      </p:sp>
      <p:sp>
        <p:nvSpPr>
          <p:cNvPr id="53" name="TextBox 52"/>
          <p:cNvSpPr txBox="1"/>
          <p:nvPr/>
        </p:nvSpPr>
        <p:spPr>
          <a:xfrm>
            <a:off x="6133951" y="3924712"/>
            <a:ext cx="854790" cy="430887"/>
          </a:xfrm>
          <a:prstGeom prst="rect">
            <a:avLst/>
          </a:prstGeom>
          <a:noFill/>
          <a:ln>
            <a:noFill/>
          </a:ln>
        </p:spPr>
        <p:txBody>
          <a:bodyPr wrap="none" rtlCol="0">
            <a:spAutoFit/>
          </a:bodyPr>
          <a:lstStyle/>
          <a:p>
            <a:r>
              <a:rPr lang="en-US" sz="1100" dirty="0" smtClean="0"/>
              <a:t>No Solution</a:t>
            </a:r>
          </a:p>
          <a:p>
            <a:r>
              <a:rPr lang="en-US" sz="1100" dirty="0" smtClean="0"/>
              <a:t>Found</a:t>
            </a:r>
          </a:p>
        </p:txBody>
      </p:sp>
      <p:sp>
        <p:nvSpPr>
          <p:cNvPr id="54" name="TextBox 53"/>
          <p:cNvSpPr txBox="1"/>
          <p:nvPr/>
        </p:nvSpPr>
        <p:spPr>
          <a:xfrm>
            <a:off x="5067081" y="4412540"/>
            <a:ext cx="657452" cy="430887"/>
          </a:xfrm>
          <a:prstGeom prst="rect">
            <a:avLst/>
          </a:prstGeom>
          <a:noFill/>
          <a:ln>
            <a:noFill/>
          </a:ln>
        </p:spPr>
        <p:txBody>
          <a:bodyPr wrap="none" rtlCol="0">
            <a:spAutoFit/>
          </a:bodyPr>
          <a:lstStyle/>
          <a:p>
            <a:r>
              <a:rPr lang="en-US" sz="1100" dirty="0" smtClean="0"/>
              <a:t>Solution</a:t>
            </a:r>
          </a:p>
          <a:p>
            <a:r>
              <a:rPr lang="en-US" sz="1100" dirty="0" smtClean="0"/>
              <a:t>Found</a:t>
            </a:r>
          </a:p>
        </p:txBody>
      </p:sp>
      <p:sp>
        <p:nvSpPr>
          <p:cNvPr id="57" name="TextBox 56"/>
          <p:cNvSpPr txBox="1"/>
          <p:nvPr/>
        </p:nvSpPr>
        <p:spPr>
          <a:xfrm>
            <a:off x="6133951" y="5988774"/>
            <a:ext cx="1693737" cy="430887"/>
          </a:xfrm>
          <a:prstGeom prst="rect">
            <a:avLst/>
          </a:prstGeom>
          <a:noFill/>
          <a:ln>
            <a:noFill/>
          </a:ln>
        </p:spPr>
        <p:txBody>
          <a:bodyPr wrap="none" rtlCol="0">
            <a:spAutoFit/>
          </a:bodyPr>
          <a:lstStyle/>
          <a:p>
            <a:r>
              <a:rPr lang="en-US" sz="1100" dirty="0" smtClean="0"/>
              <a:t>End of Iterations - Give Up</a:t>
            </a:r>
          </a:p>
          <a:p>
            <a:r>
              <a:rPr lang="en-US" sz="1100" dirty="0" smtClean="0"/>
              <a:t>(No Data Release)</a:t>
            </a:r>
          </a:p>
        </p:txBody>
      </p:sp>
      <p:sp>
        <p:nvSpPr>
          <p:cNvPr id="59" name="TextBox 58"/>
          <p:cNvSpPr txBox="1"/>
          <p:nvPr/>
        </p:nvSpPr>
        <p:spPr>
          <a:xfrm>
            <a:off x="364173" y="5988774"/>
            <a:ext cx="1684185" cy="430887"/>
          </a:xfrm>
          <a:prstGeom prst="rect">
            <a:avLst/>
          </a:prstGeom>
          <a:noFill/>
          <a:ln>
            <a:noFill/>
          </a:ln>
        </p:spPr>
        <p:txBody>
          <a:bodyPr wrap="square" rtlCol="0">
            <a:spAutoFit/>
          </a:bodyPr>
          <a:lstStyle/>
          <a:p>
            <a:pPr algn="r"/>
            <a:r>
              <a:rPr lang="en-US" sz="1100" dirty="0" smtClean="0"/>
              <a:t>Diagnostics Satisfactory</a:t>
            </a:r>
          </a:p>
          <a:p>
            <a:pPr algn="r"/>
            <a:r>
              <a:rPr lang="en-US" sz="1100" dirty="0" smtClean="0"/>
              <a:t>Data Release </a:t>
            </a:r>
            <a:r>
              <a:rPr lang="en-US" sz="1100" dirty="0"/>
              <a:t>T</a:t>
            </a:r>
            <a:r>
              <a:rPr lang="en-US" sz="1100" dirty="0" smtClean="0"/>
              <a:t>o Client</a:t>
            </a:r>
          </a:p>
        </p:txBody>
      </p:sp>
    </p:spTree>
    <p:extLst>
      <p:ext uri="{BB962C8B-B14F-4D97-AF65-F5344CB8AC3E}">
        <p14:creationId xmlns:p14="http://schemas.microsoft.com/office/powerpoint/2010/main" val="2353794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Appendix 3</a:t>
            </a:r>
            <a:r>
              <a:rPr lang="en-US" sz="4400" dirty="0" smtClean="0"/>
              <a:t>. </a:t>
            </a:r>
            <a:r>
              <a:rPr lang="en-US" sz="4400" dirty="0"/>
              <a:t>Recommendations</a:t>
            </a:r>
          </a:p>
        </p:txBody>
      </p:sp>
      <p:sp>
        <p:nvSpPr>
          <p:cNvPr id="3" name="Content Placeholder 2"/>
          <p:cNvSpPr>
            <a:spLocks noGrp="1"/>
          </p:cNvSpPr>
          <p:nvPr>
            <p:ph idx="1"/>
          </p:nvPr>
        </p:nvSpPr>
        <p:spPr/>
        <p:txBody>
          <a:bodyPr/>
          <a:lstStyle/>
          <a:p>
            <a:r>
              <a:rPr lang="en-US" dirty="0" smtClean="0"/>
              <a:t>Dr. </a:t>
            </a:r>
            <a:r>
              <a:rPr lang="en-US" dirty="0" err="1" smtClean="0"/>
              <a:t>Kokkotos</a:t>
            </a:r>
            <a:r>
              <a:rPr lang="en-US" dirty="0" smtClean="0"/>
              <a:t> </a:t>
            </a:r>
            <a:r>
              <a:rPr lang="en-US" dirty="0"/>
              <a:t>recommends that ongoing delivery of data is based on secured procedures, such as encrypted email or secured </a:t>
            </a:r>
            <a:r>
              <a:rPr lang="en-US" dirty="0" smtClean="0"/>
              <a:t>FTP</a:t>
            </a:r>
          </a:p>
          <a:p>
            <a:pPr marL="114300" indent="0">
              <a:buNone/>
            </a:pPr>
            <a:endParaRPr lang="en-US" dirty="0"/>
          </a:p>
          <a:p>
            <a:r>
              <a:rPr lang="en-US" dirty="0"/>
              <a:t>Full documentation of data recipient’s data storage, data accessibility protocols and full data integration catalogue needs to be compiled for this project</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16</a:t>
            </a:fld>
            <a:endParaRPr lang="en-US" dirty="0"/>
          </a:p>
        </p:txBody>
      </p:sp>
    </p:spTree>
    <p:extLst>
      <p:ext uri="{BB962C8B-B14F-4D97-AF65-F5344CB8AC3E}">
        <p14:creationId xmlns:p14="http://schemas.microsoft.com/office/powerpoint/2010/main" val="3731841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Appendix 3. Recommendations</a:t>
            </a:r>
          </a:p>
        </p:txBody>
      </p:sp>
      <p:sp>
        <p:nvSpPr>
          <p:cNvPr id="3" name="Content Placeholder 2"/>
          <p:cNvSpPr>
            <a:spLocks noGrp="1"/>
          </p:cNvSpPr>
          <p:nvPr>
            <p:ph idx="1"/>
          </p:nvPr>
        </p:nvSpPr>
        <p:spPr/>
        <p:txBody>
          <a:bodyPr/>
          <a:lstStyle/>
          <a:p>
            <a:r>
              <a:rPr lang="en-US" dirty="0" smtClean="0"/>
              <a:t>Recommendations for lowering the risk of the existing dataset</a:t>
            </a:r>
          </a:p>
          <a:p>
            <a:pPr lvl="1"/>
            <a:r>
              <a:rPr lang="en-US" dirty="0" smtClean="0"/>
              <a:t>Identify and correct errors</a:t>
            </a:r>
          </a:p>
          <a:p>
            <a:pPr lvl="1"/>
            <a:r>
              <a:rPr lang="en-US" dirty="0" smtClean="0"/>
              <a:t>Identify and mask obvious outliers</a:t>
            </a:r>
          </a:p>
          <a:p>
            <a:pPr lvl="1"/>
            <a:r>
              <a:rPr lang="en-US" dirty="0" smtClean="0"/>
              <a:t>Group treatment dates into weeks, 15-day periods, months, quarters, years</a:t>
            </a:r>
          </a:p>
          <a:p>
            <a:pPr lvl="1"/>
            <a:r>
              <a:rPr lang="en-US" dirty="0" smtClean="0"/>
              <a:t>Eliminate 1</a:t>
            </a:r>
            <a:r>
              <a:rPr lang="en-US" baseline="30000" dirty="0" smtClean="0"/>
              <a:t>st</a:t>
            </a:r>
            <a:r>
              <a:rPr lang="en-US" dirty="0" smtClean="0"/>
              <a:t> diagnosis dates and replace with distance from treatment date in days, weeks, months, years</a:t>
            </a:r>
          </a:p>
          <a:p>
            <a:pPr lvl="1"/>
            <a:r>
              <a:rPr lang="en-US" dirty="0" smtClean="0"/>
              <a:t>Group ages</a:t>
            </a:r>
          </a:p>
          <a:p>
            <a:pPr lvl="1"/>
            <a:r>
              <a:rPr lang="en-US" dirty="0" smtClean="0"/>
              <a:t>Group small geographic locations and practices</a:t>
            </a:r>
          </a:p>
          <a:p>
            <a:pPr lvl="1"/>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17</a:t>
            </a:fld>
            <a:endParaRPr lang="en-US" dirty="0"/>
          </a:p>
        </p:txBody>
      </p:sp>
    </p:spTree>
    <p:extLst>
      <p:ext uri="{BB962C8B-B14F-4D97-AF65-F5344CB8AC3E}">
        <p14:creationId xmlns:p14="http://schemas.microsoft.com/office/powerpoint/2010/main" val="359348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514350" indent="-514350">
              <a:buFont typeface="+mj-lt"/>
              <a:buAutoNum type="arabicPeriod"/>
            </a:pPr>
            <a:r>
              <a:rPr lang="en-US" dirty="0"/>
              <a:t>K. El </a:t>
            </a:r>
            <a:r>
              <a:rPr lang="en-US" dirty="0" err="1"/>
              <a:t>Emam</a:t>
            </a:r>
            <a:r>
              <a:rPr lang="en-US" dirty="0"/>
              <a:t>. A Guide to the De-Identification of Personal Health Information. </a:t>
            </a:r>
            <a:r>
              <a:rPr lang="en-US" dirty="0" err="1"/>
              <a:t>CRC</a:t>
            </a:r>
            <a:r>
              <a:rPr lang="en-US" dirty="0"/>
              <a:t> Press (</a:t>
            </a:r>
            <a:r>
              <a:rPr lang="en-US" dirty="0" err="1"/>
              <a:t>Auerbach</a:t>
            </a:r>
            <a:r>
              <a:rPr lang="en-US" dirty="0"/>
              <a:t>). </a:t>
            </a:r>
            <a:r>
              <a:rPr lang="en-US" dirty="0" smtClean="0"/>
              <a:t>2013</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smtClean="0"/>
              <a:t>Automated statistical </a:t>
            </a:r>
            <a:r>
              <a:rPr lang="en-US" dirty="0"/>
              <a:t>algorithm is available to regulators upon request</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18</a:t>
            </a:fld>
            <a:endParaRPr lang="en-US" dirty="0"/>
          </a:p>
        </p:txBody>
      </p:sp>
    </p:spTree>
    <p:extLst>
      <p:ext uri="{BB962C8B-B14F-4D97-AF65-F5344CB8AC3E}">
        <p14:creationId xmlns:p14="http://schemas.microsoft.com/office/powerpoint/2010/main" val="2304687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19</a:t>
            </a:fld>
            <a:endParaRPr lang="en-US" dirty="0"/>
          </a:p>
        </p:txBody>
      </p:sp>
      <p:sp>
        <p:nvSpPr>
          <p:cNvPr id="8" name="Text Placeholder 2"/>
          <p:cNvSpPr txBox="1">
            <a:spLocks/>
          </p:cNvSpPr>
          <p:nvPr/>
        </p:nvSpPr>
        <p:spPr>
          <a:xfrm>
            <a:off x="2412207" y="4221010"/>
            <a:ext cx="5592582" cy="1475716"/>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solidFill>
                  <a:schemeClr val="tx1">
                    <a:tint val="75000"/>
                  </a:schemeClr>
                </a:solidFill>
                <a:effectLst/>
                <a:uLnTx/>
                <a:uFillTx/>
                <a:latin typeface="+mn-lt"/>
                <a:ea typeface="+mn-ea"/>
                <a:cs typeface="+mn-cs"/>
              </a:rPr>
              <a:t>Fotios</a:t>
            </a: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 Kokkotos, Ph.D., </a:t>
            </a:r>
            <a:r>
              <a:rPr kumimoji="0" lang="en-US" sz="2000" b="0" i="0" u="none" strike="noStrike" kern="1200" cap="none" spc="0" normalizeH="0" baseline="0" noProof="0" dirty="0" err="1" smtClean="0">
                <a:ln>
                  <a:noFill/>
                </a:ln>
                <a:solidFill>
                  <a:schemeClr val="tx1">
                    <a:tint val="75000"/>
                  </a:schemeClr>
                </a:solidFill>
                <a:effectLst/>
                <a:uLnTx/>
                <a:uFillTx/>
                <a:latin typeface="+mn-lt"/>
                <a:ea typeface="+mn-ea"/>
                <a:cs typeface="+mn-cs"/>
              </a:rPr>
              <a:t>PStat</a:t>
            </a: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 Accredited</a:t>
            </a:r>
            <a:r>
              <a:rPr kumimoji="0" lang="en-US" sz="2000" b="0" i="0" u="none" strike="noStrike" kern="1200" cap="none" spc="0" normalizeH="0" noProof="0" dirty="0" smtClean="0">
                <a:ln>
                  <a:noFill/>
                </a:ln>
                <a:solidFill>
                  <a:schemeClr val="tx1">
                    <a:tint val="75000"/>
                  </a:schemeClr>
                </a:solidFill>
                <a:effectLst/>
                <a:uLnTx/>
                <a:uFillTx/>
                <a:latin typeface="+mn-lt"/>
                <a:ea typeface="+mn-ea"/>
                <a:cs typeface="+mn-cs"/>
              </a:rPr>
              <a:t> Professional Statistician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1818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p:txBody>
          <a:bodyPr/>
          <a:lstStyle/>
          <a:p>
            <a:r>
              <a:rPr lang="en-US" dirty="0"/>
              <a:t>The risk of patient identification was evaluated for the patient longitudinal report </a:t>
            </a:r>
            <a:r>
              <a:rPr lang="en-US" dirty="0" smtClean="0"/>
              <a:t>“file.xls</a:t>
            </a:r>
            <a:r>
              <a:rPr lang="en-US" dirty="0"/>
              <a:t>”</a:t>
            </a:r>
          </a:p>
          <a:p>
            <a:r>
              <a:rPr lang="en-US" dirty="0" smtClean="0"/>
              <a:t>Dr. </a:t>
            </a:r>
            <a:r>
              <a:rPr lang="en-US" dirty="0" err="1" smtClean="0"/>
              <a:t>Kokkotos</a:t>
            </a:r>
            <a:r>
              <a:rPr lang="en-US" dirty="0" smtClean="0"/>
              <a:t> </a:t>
            </a:r>
            <a:r>
              <a:rPr lang="en-US" dirty="0"/>
              <a:t>applied generally accepted statistical and scientific principles for risk evaluation and utilized probabilistic algorithms to review the risk under different scenarios</a:t>
            </a:r>
          </a:p>
          <a:p>
            <a:r>
              <a:rPr lang="en-US" dirty="0" smtClean="0"/>
              <a:t>Dr. </a:t>
            </a:r>
            <a:r>
              <a:rPr lang="en-US" dirty="0" err="1" smtClean="0"/>
              <a:t>Kokkotos</a:t>
            </a:r>
            <a:r>
              <a:rPr lang="en-US" dirty="0" smtClean="0"/>
              <a:t> </a:t>
            </a:r>
            <a:r>
              <a:rPr lang="en-US" dirty="0"/>
              <a:t>deems that there is a </a:t>
            </a:r>
            <a:r>
              <a:rPr lang="en-US" dirty="0" smtClean="0"/>
              <a:t>considerably </a:t>
            </a:r>
            <a:r>
              <a:rPr lang="en-US" dirty="0"/>
              <a:t>high risk of patient(s) being identified from the original variables in the dataset</a:t>
            </a:r>
          </a:p>
          <a:p>
            <a:r>
              <a:rPr lang="en-US" dirty="0"/>
              <a:t>A list of potential data issues (Appendix 1</a:t>
            </a:r>
            <a:r>
              <a:rPr lang="en-US" dirty="0" smtClean="0"/>
              <a:t>) and </a:t>
            </a:r>
            <a:r>
              <a:rPr lang="en-US" dirty="0"/>
              <a:t>preliminary recommendations for the development of new record layout to reduce the identification risk to an acceptable level (Appendix </a:t>
            </a:r>
            <a:r>
              <a:rPr lang="en-US" dirty="0" smtClean="0"/>
              <a:t>2 and Appendix 3) </a:t>
            </a:r>
            <a:r>
              <a:rPr lang="en-US" dirty="0"/>
              <a:t>are provided within this report</a:t>
            </a:r>
          </a:p>
          <a:p>
            <a:pPr marL="114300" indent="0">
              <a:buNone/>
            </a:pPr>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2</a:t>
            </a:fld>
            <a:endParaRPr lang="en-US" dirty="0"/>
          </a:p>
        </p:txBody>
      </p:sp>
    </p:spTree>
    <p:extLst>
      <p:ext uri="{BB962C8B-B14F-4D97-AF65-F5344CB8AC3E}">
        <p14:creationId xmlns:p14="http://schemas.microsoft.com/office/powerpoint/2010/main" val="3801619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lstStyle/>
          <a:p>
            <a:r>
              <a:rPr lang="en-US" dirty="0" smtClean="0"/>
              <a:t>Prostate Cancer Longitudinal Patient Data (ICD-9 = 185)</a:t>
            </a:r>
          </a:p>
          <a:p>
            <a:endParaRPr lang="en-US" dirty="0" smtClean="0"/>
          </a:p>
          <a:p>
            <a:pPr lvl="1"/>
            <a:r>
              <a:rPr lang="en-US" dirty="0" smtClean="0"/>
              <a:t>5374 Patients</a:t>
            </a:r>
          </a:p>
          <a:p>
            <a:pPr lvl="1"/>
            <a:r>
              <a:rPr lang="en-US" dirty="0" smtClean="0"/>
              <a:t>33 Geographical Locations</a:t>
            </a:r>
          </a:p>
          <a:p>
            <a:pPr lvl="1"/>
            <a:r>
              <a:rPr lang="en-US" dirty="0" smtClean="0"/>
              <a:t>23 Practices (Clinics)</a:t>
            </a:r>
          </a:p>
          <a:p>
            <a:pPr lvl="1"/>
            <a:r>
              <a:rPr lang="en-US" dirty="0" smtClean="0"/>
              <a:t>30 Drugs</a:t>
            </a:r>
          </a:p>
          <a:p>
            <a:pPr lvl="1"/>
            <a:endParaRPr lang="en-US" dirty="0"/>
          </a:p>
          <a:p>
            <a:pPr lvl="1"/>
            <a:r>
              <a:rPr lang="en-US" dirty="0" smtClean="0"/>
              <a:t>Timeframe: 10/1/2002 – 8/16/2003</a:t>
            </a:r>
          </a:p>
          <a:p>
            <a:pPr lvl="1"/>
            <a:endParaRPr lang="en-US" dirty="0"/>
          </a:p>
          <a:p>
            <a:pPr lvl="1"/>
            <a:r>
              <a:rPr lang="en-US" dirty="0" smtClean="0"/>
              <a:t>Variables (columns): Territories, Practice Name, Patient ID, Age, Patient Status, Date of 1</a:t>
            </a:r>
            <a:r>
              <a:rPr lang="en-US" baseline="30000" dirty="0" smtClean="0"/>
              <a:t>st</a:t>
            </a:r>
            <a:r>
              <a:rPr lang="en-US" dirty="0" smtClean="0"/>
              <a:t> Diagnosis, Treatment Date, Drug Type, Drug Name.</a:t>
            </a:r>
          </a:p>
          <a:p>
            <a:pPr lvl="1"/>
            <a:endParaRPr lang="en-US" dirty="0" smtClean="0"/>
          </a:p>
          <a:p>
            <a:pPr lvl="1"/>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3</a:t>
            </a:fld>
            <a:endParaRPr lang="en-US" dirty="0"/>
          </a:p>
        </p:txBody>
      </p:sp>
    </p:spTree>
    <p:extLst>
      <p:ext uri="{BB962C8B-B14F-4D97-AF65-F5344CB8AC3E}">
        <p14:creationId xmlns:p14="http://schemas.microsoft.com/office/powerpoint/2010/main" val="4285858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smtClean="0"/>
              <a:t>Each Patient visited 1-4 geographical locations, 1-2 practices, took 1-14 drugs and visited the doctor 1-71 times</a:t>
            </a:r>
          </a:p>
          <a:p>
            <a:endParaRPr lang="en-US" dirty="0" smtClean="0"/>
          </a:p>
          <a:p>
            <a:r>
              <a:rPr lang="en-US" dirty="0" smtClean="0"/>
              <a:t>Each Geographical Location had 3-1068 patients, 1-3 practices, 6-27 drugs</a:t>
            </a:r>
          </a:p>
          <a:p>
            <a:endParaRPr lang="en-US" dirty="0" smtClean="0"/>
          </a:p>
          <a:p>
            <a:r>
              <a:rPr lang="en-US" dirty="0" smtClean="0"/>
              <a:t>Each Practice had 14-1986 patients, is distributed in 1-9 locations, prescribed 6-27 drugs</a:t>
            </a:r>
          </a:p>
          <a:p>
            <a:endParaRPr lang="en-US" dirty="0" smtClean="0"/>
          </a:p>
          <a:p>
            <a:r>
              <a:rPr lang="en-US" dirty="0" smtClean="0"/>
              <a:t>Each Drug was prescribed to 2-1732 patients, from 1-33 locations, 1-23 practices</a:t>
            </a:r>
          </a:p>
          <a:p>
            <a:endParaRPr lang="en-US" dirty="0" smtClean="0"/>
          </a:p>
          <a:p>
            <a:r>
              <a:rPr lang="en-US" dirty="0" smtClean="0"/>
              <a:t>Each distinct </a:t>
            </a:r>
            <a:r>
              <a:rPr lang="en-US" dirty="0"/>
              <a:t>a</a:t>
            </a:r>
            <a:r>
              <a:rPr lang="en-US" dirty="0" smtClean="0"/>
              <a:t>ge range had between 1-2935 patients</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4</a:t>
            </a:fld>
            <a:endParaRPr lang="en-US" dirty="0"/>
          </a:p>
        </p:txBody>
      </p:sp>
    </p:spTree>
    <p:extLst>
      <p:ext uri="{BB962C8B-B14F-4D97-AF65-F5344CB8AC3E}">
        <p14:creationId xmlns:p14="http://schemas.microsoft.com/office/powerpoint/2010/main" val="381711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Patient Risk Identification Methodology</a:t>
            </a:r>
          </a:p>
        </p:txBody>
      </p:sp>
      <p:sp>
        <p:nvSpPr>
          <p:cNvPr id="3" name="Content Placeholder 2"/>
          <p:cNvSpPr>
            <a:spLocks noGrp="1"/>
          </p:cNvSpPr>
          <p:nvPr>
            <p:ph idx="1"/>
          </p:nvPr>
        </p:nvSpPr>
        <p:spPr/>
        <p:txBody>
          <a:bodyPr>
            <a:normAutofit lnSpcReduction="10000"/>
          </a:bodyPr>
          <a:lstStyle/>
          <a:p>
            <a:r>
              <a:rPr lang="en-US" dirty="0"/>
              <a:t>Step 1: Q</a:t>
            </a:r>
            <a:r>
              <a:rPr lang="en-US" dirty="0" smtClean="0"/>
              <a:t>uality </a:t>
            </a:r>
            <a:r>
              <a:rPr lang="en-US" dirty="0"/>
              <a:t>control of the </a:t>
            </a:r>
            <a:r>
              <a:rPr lang="en-US" dirty="0" smtClean="0"/>
              <a:t>data </a:t>
            </a:r>
            <a:r>
              <a:rPr lang="en-US" dirty="0"/>
              <a:t>was performed to look for outliers and other extreme records; a list of potential data issues to be discussed with </a:t>
            </a:r>
            <a:r>
              <a:rPr lang="en-US" dirty="0" smtClean="0"/>
              <a:t>company’s </a:t>
            </a:r>
            <a:r>
              <a:rPr lang="en-US" dirty="0"/>
              <a:t>data management team are included in Appendix 1</a:t>
            </a:r>
          </a:p>
          <a:p>
            <a:r>
              <a:rPr lang="en-US" dirty="0" smtClean="0"/>
              <a:t>Step 2: We selected the following patient indirect variables or quasi-identifiers: Geographic Location, Practice, Age, Date of First Diagnosis, Treatment Date, Patient Status. These are considered both alone and in combinations. We have not considered drugs in this report, since there are variables more suitable for re-identification. In subsequent runs, and if risk is sufficiently low, we will consider drug types and drugs</a:t>
            </a:r>
          </a:p>
          <a:p>
            <a:r>
              <a:rPr lang="en-US" dirty="0" smtClean="0"/>
              <a:t>Step </a:t>
            </a:r>
            <a:r>
              <a:rPr lang="en-US" dirty="0"/>
              <a:t>3: Equivalence classes (EC) of patients are created as a group of records with the same combination of values for any given number of quasi-identifiers</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5</a:t>
            </a:fld>
            <a:endParaRPr lang="en-US" dirty="0"/>
          </a:p>
        </p:txBody>
      </p:sp>
    </p:spTree>
    <p:extLst>
      <p:ext uri="{BB962C8B-B14F-4D97-AF65-F5344CB8AC3E}">
        <p14:creationId xmlns:p14="http://schemas.microsoft.com/office/powerpoint/2010/main" val="1831805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Patient Risk Identification Methodology</a:t>
            </a:r>
          </a:p>
        </p:txBody>
      </p:sp>
      <p:sp>
        <p:nvSpPr>
          <p:cNvPr id="3" name="Content Placeholder 2"/>
          <p:cNvSpPr>
            <a:spLocks noGrp="1"/>
          </p:cNvSpPr>
          <p:nvPr>
            <p:ph idx="1"/>
          </p:nvPr>
        </p:nvSpPr>
        <p:spPr>
          <a:xfrm>
            <a:off x="457200" y="1600200"/>
            <a:ext cx="7620000" cy="2017809"/>
          </a:xfrm>
        </p:spPr>
        <p:txBody>
          <a:bodyPr/>
          <a:lstStyle/>
          <a:p>
            <a:r>
              <a:rPr lang="en-US" sz="2000" dirty="0"/>
              <a:t>Step 4: Since sensitive health data were disclosed, we consider that the smallest EC has a size of at least 3 patients, which implies an acceptable threshold risk of around 0.33 (33%); however, published literature indicates smallest thresholds risks in the range of 0.05 (5%) to 0.1 (10%). </a:t>
            </a:r>
            <a:r>
              <a:rPr lang="en-US" sz="2000" dirty="0" smtClean="0"/>
              <a:t>Dr. </a:t>
            </a:r>
            <a:r>
              <a:rPr lang="en-US" sz="2000" dirty="0" err="1" smtClean="0"/>
              <a:t>Kokkotos</a:t>
            </a:r>
            <a:r>
              <a:rPr lang="en-US" sz="2000" dirty="0" smtClean="0"/>
              <a:t> </a:t>
            </a:r>
            <a:r>
              <a:rPr lang="en-US" sz="2000" dirty="0"/>
              <a:t>will consider all of the above threshold values in the calculation of the overall risk</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6</a:t>
            </a:fld>
            <a:endParaRPr lang="en-US" dirty="0"/>
          </a:p>
        </p:txBody>
      </p:sp>
      <p:cxnSp>
        <p:nvCxnSpPr>
          <p:cNvPr id="8" name="Straight Arrow Connector 7"/>
          <p:cNvCxnSpPr/>
          <p:nvPr/>
        </p:nvCxnSpPr>
        <p:spPr>
          <a:xfrm>
            <a:off x="986812" y="4129647"/>
            <a:ext cx="6450826" cy="18272"/>
          </a:xfrm>
          <a:prstGeom prst="straightConnector1">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187829" y="3717032"/>
            <a:ext cx="1553315" cy="430887"/>
          </a:xfrm>
          <a:prstGeom prst="rect">
            <a:avLst/>
          </a:prstGeom>
          <a:noFill/>
          <a:ln>
            <a:noFill/>
          </a:ln>
        </p:spPr>
        <p:txBody>
          <a:bodyPr wrap="square" rtlCol="0">
            <a:spAutoFit/>
          </a:bodyPr>
          <a:lstStyle/>
          <a:p>
            <a:r>
              <a:rPr lang="en-US" sz="1100" dirty="0" smtClean="0">
                <a:solidFill>
                  <a:srgbClr val="0000FF"/>
                </a:solidFill>
              </a:rPr>
              <a:t>Highly Secure</a:t>
            </a:r>
          </a:p>
          <a:p>
            <a:r>
              <a:rPr lang="en-US" sz="1100" dirty="0" smtClean="0">
                <a:solidFill>
                  <a:srgbClr val="0000FF"/>
                </a:solidFill>
              </a:rPr>
              <a:t>Trusted Recipients</a:t>
            </a:r>
          </a:p>
        </p:txBody>
      </p:sp>
      <p:sp>
        <p:nvSpPr>
          <p:cNvPr id="10" name="TextBox 9"/>
          <p:cNvSpPr txBox="1"/>
          <p:nvPr/>
        </p:nvSpPr>
        <p:spPr>
          <a:xfrm>
            <a:off x="5707786" y="3703501"/>
            <a:ext cx="1553315" cy="430887"/>
          </a:xfrm>
          <a:prstGeom prst="rect">
            <a:avLst/>
          </a:prstGeom>
          <a:noFill/>
          <a:ln>
            <a:noFill/>
          </a:ln>
        </p:spPr>
        <p:txBody>
          <a:bodyPr wrap="square" rtlCol="0">
            <a:spAutoFit/>
          </a:bodyPr>
          <a:lstStyle/>
          <a:p>
            <a:pPr algn="r"/>
            <a:r>
              <a:rPr lang="en-US" sz="1100" dirty="0" smtClean="0">
                <a:solidFill>
                  <a:srgbClr val="0000FF"/>
                </a:solidFill>
              </a:rPr>
              <a:t>Public</a:t>
            </a:r>
          </a:p>
          <a:p>
            <a:pPr algn="r"/>
            <a:r>
              <a:rPr lang="en-US" sz="1100" dirty="0" smtClean="0">
                <a:solidFill>
                  <a:srgbClr val="0000FF"/>
                </a:solidFill>
              </a:rPr>
              <a:t>Files</a:t>
            </a:r>
          </a:p>
        </p:txBody>
      </p:sp>
      <p:sp>
        <p:nvSpPr>
          <p:cNvPr id="11" name="TextBox 10"/>
          <p:cNvSpPr txBox="1"/>
          <p:nvPr/>
        </p:nvSpPr>
        <p:spPr>
          <a:xfrm>
            <a:off x="1187829" y="4134388"/>
            <a:ext cx="1827430" cy="430887"/>
          </a:xfrm>
          <a:prstGeom prst="rect">
            <a:avLst/>
          </a:prstGeom>
          <a:noFill/>
          <a:ln>
            <a:noFill/>
          </a:ln>
        </p:spPr>
        <p:txBody>
          <a:bodyPr wrap="square" rtlCol="0">
            <a:spAutoFit/>
          </a:bodyPr>
          <a:lstStyle/>
          <a:p>
            <a:r>
              <a:rPr lang="en-US" sz="1100" i="1" dirty="0" smtClean="0">
                <a:solidFill>
                  <a:srgbClr val="0000FF"/>
                </a:solidFill>
              </a:rPr>
              <a:t>Small Re-Identification Risk</a:t>
            </a:r>
          </a:p>
          <a:p>
            <a:r>
              <a:rPr lang="en-US" sz="1100" i="1" dirty="0" smtClean="0">
                <a:solidFill>
                  <a:srgbClr val="0000FF"/>
                </a:solidFill>
              </a:rPr>
              <a:t>Little De-Identification</a:t>
            </a:r>
          </a:p>
        </p:txBody>
      </p:sp>
      <p:sp>
        <p:nvSpPr>
          <p:cNvPr id="12" name="TextBox 11"/>
          <p:cNvSpPr txBox="1"/>
          <p:nvPr/>
        </p:nvSpPr>
        <p:spPr>
          <a:xfrm>
            <a:off x="5308682" y="4134388"/>
            <a:ext cx="1952419" cy="430887"/>
          </a:xfrm>
          <a:prstGeom prst="rect">
            <a:avLst/>
          </a:prstGeom>
          <a:noFill/>
          <a:ln>
            <a:noFill/>
          </a:ln>
        </p:spPr>
        <p:txBody>
          <a:bodyPr wrap="square" rtlCol="0">
            <a:spAutoFit/>
          </a:bodyPr>
          <a:lstStyle/>
          <a:p>
            <a:pPr algn="r"/>
            <a:r>
              <a:rPr lang="en-US" sz="1100" i="1" dirty="0" smtClean="0">
                <a:solidFill>
                  <a:srgbClr val="0000FF"/>
                </a:solidFill>
              </a:rPr>
              <a:t>High Re-Identification Risk</a:t>
            </a:r>
          </a:p>
          <a:p>
            <a:pPr algn="r"/>
            <a:r>
              <a:rPr lang="en-US" sz="1100" i="1" dirty="0" smtClean="0">
                <a:solidFill>
                  <a:srgbClr val="0000FF"/>
                </a:solidFill>
              </a:rPr>
              <a:t>Significant De-Identification</a:t>
            </a:r>
          </a:p>
        </p:txBody>
      </p:sp>
      <p:sp>
        <p:nvSpPr>
          <p:cNvPr id="14" name="Freeform 13"/>
          <p:cNvSpPr/>
          <p:nvPr/>
        </p:nvSpPr>
        <p:spPr>
          <a:xfrm>
            <a:off x="1617275" y="4737202"/>
            <a:ext cx="5208214" cy="502529"/>
          </a:xfrm>
          <a:custGeom>
            <a:avLst/>
            <a:gdLst>
              <a:gd name="connsiteX0" fmla="*/ 0 w 4340145"/>
              <a:gd name="connsiteY0" fmla="*/ 484256 h 502529"/>
              <a:gd name="connsiteX1" fmla="*/ 2192915 w 4340145"/>
              <a:gd name="connsiteY1" fmla="*/ 28 h 502529"/>
              <a:gd name="connsiteX2" fmla="*/ 4340145 w 4340145"/>
              <a:gd name="connsiteY2" fmla="*/ 502529 h 502529"/>
            </a:gdLst>
            <a:ahLst/>
            <a:cxnLst>
              <a:cxn ang="0">
                <a:pos x="connsiteX0" y="connsiteY0"/>
              </a:cxn>
              <a:cxn ang="0">
                <a:pos x="connsiteX1" y="connsiteY1"/>
              </a:cxn>
              <a:cxn ang="0">
                <a:pos x="connsiteX2" y="connsiteY2"/>
              </a:cxn>
            </a:cxnLst>
            <a:rect l="l" t="t" r="r" b="b"/>
            <a:pathLst>
              <a:path w="4340145" h="502529">
                <a:moveTo>
                  <a:pt x="0" y="484256"/>
                </a:moveTo>
                <a:cubicBezTo>
                  <a:pt x="734779" y="240619"/>
                  <a:pt x="1469558" y="-3017"/>
                  <a:pt x="2192915" y="28"/>
                </a:cubicBezTo>
                <a:cubicBezTo>
                  <a:pt x="2916272" y="3073"/>
                  <a:pt x="4238114" y="374620"/>
                  <a:pt x="4340145" y="502529"/>
                </a:cubicBezTo>
              </a:path>
            </a:pathLst>
          </a:custGeom>
          <a:ln w="317500" cap="flat">
            <a:gradFill flip="none" rotWithShape="1">
              <a:gsLst>
                <a:gs pos="100000">
                  <a:srgbClr val="008000"/>
                </a:gs>
                <a:gs pos="0">
                  <a:srgbClr val="FF0000"/>
                </a:gs>
                <a:gs pos="52000">
                  <a:srgbClr val="FFFF00"/>
                </a:gs>
              </a:gsLst>
              <a:path path="circle">
                <a:fillToRect l="100000" t="100000"/>
              </a:path>
              <a:tileRect r="-100000" b="-100000"/>
            </a:gradFill>
            <a:beve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3359539" y="5024287"/>
            <a:ext cx="1553315" cy="261610"/>
          </a:xfrm>
          <a:prstGeom prst="rect">
            <a:avLst/>
          </a:prstGeom>
          <a:noFill/>
          <a:ln>
            <a:noFill/>
          </a:ln>
        </p:spPr>
        <p:txBody>
          <a:bodyPr wrap="square" rtlCol="0">
            <a:spAutoFit/>
          </a:bodyPr>
          <a:lstStyle/>
          <a:p>
            <a:pPr algn="ctr"/>
            <a:r>
              <a:rPr lang="en-US" sz="1100" dirty="0" smtClean="0">
                <a:solidFill>
                  <a:srgbClr val="0000FF"/>
                </a:solidFill>
              </a:rPr>
              <a:t>Risk Level</a:t>
            </a:r>
          </a:p>
        </p:txBody>
      </p:sp>
      <p:sp>
        <p:nvSpPr>
          <p:cNvPr id="16" name="TextBox 15"/>
          <p:cNvSpPr txBox="1"/>
          <p:nvPr/>
        </p:nvSpPr>
        <p:spPr>
          <a:xfrm>
            <a:off x="511680" y="5542143"/>
            <a:ext cx="950263" cy="261610"/>
          </a:xfrm>
          <a:prstGeom prst="rect">
            <a:avLst/>
          </a:prstGeom>
          <a:noFill/>
          <a:ln>
            <a:noFill/>
          </a:ln>
        </p:spPr>
        <p:txBody>
          <a:bodyPr wrap="square" rtlCol="0">
            <a:spAutoFit/>
          </a:bodyPr>
          <a:lstStyle/>
          <a:p>
            <a:pPr algn="r"/>
            <a:r>
              <a:rPr lang="en-US" sz="1100" dirty="0" smtClean="0">
                <a:solidFill>
                  <a:srgbClr val="0000FF"/>
                </a:solidFill>
              </a:rPr>
              <a:t>Threshold</a:t>
            </a:r>
          </a:p>
        </p:txBody>
      </p:sp>
      <p:sp>
        <p:nvSpPr>
          <p:cNvPr id="17" name="TextBox 16"/>
          <p:cNvSpPr txBox="1"/>
          <p:nvPr/>
        </p:nvSpPr>
        <p:spPr>
          <a:xfrm>
            <a:off x="1726916" y="5542143"/>
            <a:ext cx="484269" cy="261610"/>
          </a:xfrm>
          <a:prstGeom prst="rect">
            <a:avLst/>
          </a:prstGeom>
          <a:noFill/>
          <a:ln>
            <a:noFill/>
          </a:ln>
        </p:spPr>
        <p:txBody>
          <a:bodyPr wrap="square" rtlCol="0">
            <a:spAutoFit/>
          </a:bodyPr>
          <a:lstStyle/>
          <a:p>
            <a:r>
              <a:rPr lang="en-US" sz="1100" dirty="0" smtClean="0">
                <a:solidFill>
                  <a:schemeClr val="accent1">
                    <a:lumMod val="75000"/>
                  </a:schemeClr>
                </a:solidFill>
              </a:rPr>
              <a:t>33%</a:t>
            </a:r>
          </a:p>
        </p:txBody>
      </p:sp>
      <p:sp>
        <p:nvSpPr>
          <p:cNvPr id="18" name="TextBox 17"/>
          <p:cNvSpPr txBox="1"/>
          <p:nvPr/>
        </p:nvSpPr>
        <p:spPr>
          <a:xfrm>
            <a:off x="3179725" y="5542143"/>
            <a:ext cx="484269" cy="261610"/>
          </a:xfrm>
          <a:prstGeom prst="rect">
            <a:avLst/>
          </a:prstGeom>
          <a:noFill/>
          <a:ln>
            <a:noFill/>
          </a:ln>
        </p:spPr>
        <p:txBody>
          <a:bodyPr wrap="square" rtlCol="0">
            <a:spAutoFit/>
          </a:bodyPr>
          <a:lstStyle/>
          <a:p>
            <a:r>
              <a:rPr lang="en-US" sz="1100" dirty="0" smtClean="0">
                <a:solidFill>
                  <a:schemeClr val="accent3">
                    <a:lumMod val="75000"/>
                  </a:schemeClr>
                </a:solidFill>
              </a:rPr>
              <a:t>20%</a:t>
            </a:r>
          </a:p>
        </p:txBody>
      </p:sp>
      <p:sp>
        <p:nvSpPr>
          <p:cNvPr id="19" name="TextBox 18"/>
          <p:cNvSpPr txBox="1"/>
          <p:nvPr/>
        </p:nvSpPr>
        <p:spPr>
          <a:xfrm>
            <a:off x="4653732" y="5563738"/>
            <a:ext cx="484269" cy="261610"/>
          </a:xfrm>
          <a:prstGeom prst="rect">
            <a:avLst/>
          </a:prstGeom>
          <a:noFill/>
          <a:ln>
            <a:noFill/>
          </a:ln>
        </p:spPr>
        <p:txBody>
          <a:bodyPr wrap="square" rtlCol="0">
            <a:spAutoFit/>
          </a:bodyPr>
          <a:lstStyle/>
          <a:p>
            <a:r>
              <a:rPr lang="en-US" sz="1100" dirty="0" smtClean="0">
                <a:solidFill>
                  <a:schemeClr val="accent5">
                    <a:lumMod val="75000"/>
                  </a:schemeClr>
                </a:solidFill>
              </a:rPr>
              <a:t>10%</a:t>
            </a:r>
          </a:p>
        </p:txBody>
      </p:sp>
      <p:sp>
        <p:nvSpPr>
          <p:cNvPr id="20" name="TextBox 19"/>
          <p:cNvSpPr txBox="1"/>
          <p:nvPr/>
        </p:nvSpPr>
        <p:spPr>
          <a:xfrm>
            <a:off x="6185841" y="5585333"/>
            <a:ext cx="484269" cy="261610"/>
          </a:xfrm>
          <a:prstGeom prst="rect">
            <a:avLst/>
          </a:prstGeom>
          <a:noFill/>
          <a:ln>
            <a:noFill/>
          </a:ln>
        </p:spPr>
        <p:txBody>
          <a:bodyPr wrap="square" rtlCol="0">
            <a:spAutoFit/>
          </a:bodyPr>
          <a:lstStyle/>
          <a:p>
            <a:pPr algn="r"/>
            <a:r>
              <a:rPr lang="en-US" sz="1100" dirty="0" smtClean="0">
                <a:solidFill>
                  <a:srgbClr val="FF0000"/>
                </a:solidFill>
              </a:rPr>
              <a:t>5%</a:t>
            </a:r>
          </a:p>
        </p:txBody>
      </p:sp>
    </p:spTree>
    <p:extLst>
      <p:ext uri="{BB962C8B-B14F-4D97-AF65-F5344CB8AC3E}">
        <p14:creationId xmlns:p14="http://schemas.microsoft.com/office/powerpoint/2010/main" val="316791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Patient Risk Identification Methodology</a:t>
            </a:r>
          </a:p>
        </p:txBody>
      </p:sp>
      <p:sp>
        <p:nvSpPr>
          <p:cNvPr id="3" name="Content Placeholder 2"/>
          <p:cNvSpPr>
            <a:spLocks noGrp="1"/>
          </p:cNvSpPr>
          <p:nvPr>
            <p:ph idx="1"/>
          </p:nvPr>
        </p:nvSpPr>
        <p:spPr/>
        <p:txBody>
          <a:bodyPr/>
          <a:lstStyle/>
          <a:p>
            <a:r>
              <a:rPr lang="en-US" dirty="0"/>
              <a:t>Step 5: The patient identification risk was measured under four possible attacks that can be made on the data by an intruder:</a:t>
            </a:r>
          </a:p>
          <a:p>
            <a:pPr lvl="1"/>
            <a:r>
              <a:rPr lang="en-US" dirty="0"/>
              <a:t>Scenario 1: The intruder deliberately attempts to identify patient data</a:t>
            </a:r>
          </a:p>
          <a:p>
            <a:pPr lvl="1"/>
            <a:r>
              <a:rPr lang="en-US" dirty="0"/>
              <a:t>Scenario 2: The intruder inadvertently identifies patient data</a:t>
            </a:r>
          </a:p>
          <a:p>
            <a:pPr lvl="1"/>
            <a:r>
              <a:rPr lang="en-US" dirty="0"/>
              <a:t>Scenario 3: There is a data breach at the data recipient’s site and the data are exposed</a:t>
            </a:r>
          </a:p>
          <a:p>
            <a:pPr lvl="1"/>
            <a:r>
              <a:rPr lang="en-US" dirty="0"/>
              <a:t>Scenario 4: An adversary can launch a demonstration attack on the data; this occurs when an adversary wants to make a point of showing that a dataset can be re-identified</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7</a:t>
            </a:fld>
            <a:endParaRPr lang="en-US" dirty="0"/>
          </a:p>
        </p:txBody>
      </p:sp>
    </p:spTree>
    <p:extLst>
      <p:ext uri="{BB962C8B-B14F-4D97-AF65-F5344CB8AC3E}">
        <p14:creationId xmlns:p14="http://schemas.microsoft.com/office/powerpoint/2010/main" val="1133604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Scenario 1: Deliberate Data Attack</a:t>
            </a:r>
          </a:p>
        </p:txBody>
      </p:sp>
      <p:sp>
        <p:nvSpPr>
          <p:cNvPr id="3" name="Content Placeholder 2"/>
          <p:cNvSpPr>
            <a:spLocks noGrp="1"/>
          </p:cNvSpPr>
          <p:nvPr>
            <p:ph idx="1"/>
          </p:nvPr>
        </p:nvSpPr>
        <p:spPr/>
        <p:txBody>
          <a:bodyPr/>
          <a:lstStyle/>
          <a:p>
            <a:r>
              <a:rPr lang="en-US" dirty="0"/>
              <a:t>The key assumption in this scenario is the possibility that someone at the data recipient’s site will attempt to identify the data. There may be a rogue staff member who wants to monetize the data for personal financial gain</a:t>
            </a:r>
          </a:p>
          <a:p>
            <a:r>
              <a:rPr lang="en-US" dirty="0"/>
              <a:t>The calculation of risk is based on the product of the following two probabilistic measures:</a:t>
            </a:r>
          </a:p>
          <a:p>
            <a:pPr lvl="1"/>
            <a:r>
              <a:rPr lang="en-US" dirty="0"/>
              <a:t>Probability of attempt; there are about 160 employees of the data recipient with access to the data. We want to be conservative and  say that 30 of these employees may go rogue – then probability of attempt is 30/160 = 18.75%</a:t>
            </a:r>
          </a:p>
          <a:p>
            <a:pPr lvl="1"/>
            <a:r>
              <a:rPr lang="en-US" dirty="0"/>
              <a:t>Probability of correctly identifying a patient given an attack was made, which is computed  directly from the data set</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8</a:t>
            </a:fld>
            <a:endParaRPr lang="en-US" dirty="0"/>
          </a:p>
        </p:txBody>
      </p:sp>
    </p:spTree>
    <p:extLst>
      <p:ext uri="{BB962C8B-B14F-4D97-AF65-F5344CB8AC3E}">
        <p14:creationId xmlns:p14="http://schemas.microsoft.com/office/powerpoint/2010/main" val="1325203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Scenario 2: Inadvertent Data Attack</a:t>
            </a:r>
          </a:p>
        </p:txBody>
      </p:sp>
      <p:sp>
        <p:nvSpPr>
          <p:cNvPr id="3" name="Content Placeholder 2"/>
          <p:cNvSpPr>
            <a:spLocks noGrp="1"/>
          </p:cNvSpPr>
          <p:nvPr>
            <p:ph idx="1"/>
          </p:nvPr>
        </p:nvSpPr>
        <p:spPr/>
        <p:txBody>
          <a:bodyPr>
            <a:normAutofit fontScale="92500" lnSpcReduction="10000"/>
          </a:bodyPr>
          <a:lstStyle/>
          <a:p>
            <a:r>
              <a:rPr lang="en-US" dirty="0"/>
              <a:t>The key assumption in this scenario is that someone at the data recipient’s site recognizes a patient in the dataset. This can be, for example, a sales representative who is working with the data set. The sales rep may recognize an acquaintance, such as a neighbor or a relative in the dataset through their age and clinic’s name</a:t>
            </a:r>
          </a:p>
          <a:p>
            <a:r>
              <a:rPr lang="en-US" dirty="0"/>
              <a:t>The calculation of risk is based on the product of the following two probabilistic measures</a:t>
            </a:r>
            <a:r>
              <a:rPr lang="en-US" dirty="0" smtClean="0"/>
              <a:t>:</a:t>
            </a:r>
            <a:endParaRPr lang="en-US" dirty="0"/>
          </a:p>
          <a:p>
            <a:pPr lvl="1"/>
            <a:r>
              <a:rPr lang="en-US" dirty="0"/>
              <a:t>Probability of acquaintance; this probability is calculated by considering that on average people tend to have 150 friends (or 150/2 = 75 </a:t>
            </a:r>
            <a:r>
              <a:rPr lang="en-US" dirty="0" smtClean="0"/>
              <a:t>male friends)</a:t>
            </a:r>
            <a:r>
              <a:rPr lang="en-US" dirty="0"/>
              <a:t>. Since the dataset includes prostate cancer patients, over the age of 45, we also calculated the prevalence of prostate cancer in the population to be around 4.85% based on an estimate of 2.5 million prostate cancer patients (US Census Bureau and CDC). Then, probability of acquaintance is 1- (1-0.0485)</a:t>
            </a:r>
            <a:r>
              <a:rPr lang="en-US" baseline="30000" dirty="0"/>
              <a:t>75</a:t>
            </a:r>
            <a:r>
              <a:rPr lang="en-US" dirty="0"/>
              <a:t>= </a:t>
            </a:r>
            <a:r>
              <a:rPr lang="en-US" dirty="0" smtClean="0"/>
              <a:t>97.6%</a:t>
            </a:r>
            <a:endParaRPr lang="en-US" dirty="0"/>
          </a:p>
          <a:p>
            <a:pPr lvl="1"/>
            <a:r>
              <a:rPr lang="en-US" dirty="0"/>
              <a:t>Probability of correctly identifying a patient given that the adversary knows someone in the population covered by the dataset is computed  directly from the data set</a:t>
            </a:r>
          </a:p>
          <a:p>
            <a:endParaRPr lang="en-US" dirty="0"/>
          </a:p>
        </p:txBody>
      </p:sp>
      <p:sp>
        <p:nvSpPr>
          <p:cNvPr id="4" name="Date Placeholder 3"/>
          <p:cNvSpPr>
            <a:spLocks noGrp="1"/>
          </p:cNvSpPr>
          <p:nvPr>
            <p:ph type="dt" sz="half" idx="10"/>
          </p:nvPr>
        </p:nvSpPr>
        <p:spPr/>
        <p:txBody>
          <a:bodyPr/>
          <a:lstStyle/>
          <a:p>
            <a:fld id="{D6E2CF13-99C0-414E-A796-F523B5351C52}" type="datetime1">
              <a:rPr lang="en-US" smtClean="0"/>
              <a:t>9/28/2021</a:t>
            </a:fld>
            <a:endParaRPr lang="en-US" dirty="0"/>
          </a:p>
        </p:txBody>
      </p:sp>
      <p:sp>
        <p:nvSpPr>
          <p:cNvPr id="5" name="Slide Number Placeholder 4"/>
          <p:cNvSpPr>
            <a:spLocks noGrp="1"/>
          </p:cNvSpPr>
          <p:nvPr>
            <p:ph type="sldNum" sz="quarter" idx="4"/>
          </p:nvPr>
        </p:nvSpPr>
        <p:spPr/>
        <p:txBody>
          <a:bodyPr/>
          <a:lstStyle/>
          <a:p>
            <a:fld id="{6E2D2B3B-882E-40F3-A32F-6DD516915044}" type="slidenum">
              <a:rPr lang="en-US" smtClean="0"/>
              <a:pPr/>
              <a:t>9</a:t>
            </a:fld>
            <a:endParaRPr lang="en-US" dirty="0"/>
          </a:p>
        </p:txBody>
      </p:sp>
    </p:spTree>
    <p:extLst>
      <p:ext uri="{BB962C8B-B14F-4D97-AF65-F5344CB8AC3E}">
        <p14:creationId xmlns:p14="http://schemas.microsoft.com/office/powerpoint/2010/main" val="2250756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evePPT2">
  <a:themeElements>
    <a:clrScheme name="Custom 2">
      <a:dk1>
        <a:srgbClr val="2F2B20"/>
      </a:dk1>
      <a:lt1>
        <a:srgbClr val="FFFFFF"/>
      </a:lt1>
      <a:dk2>
        <a:srgbClr val="556741"/>
      </a:dk2>
      <a:lt2>
        <a:srgbClr val="DFDCB7"/>
      </a:lt2>
      <a:accent1>
        <a:srgbClr val="88A968"/>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txDef>
      <a:spPr>
        <a:noFill/>
        <a:ln>
          <a:solidFill>
            <a:schemeClr val="tx1"/>
          </a:solidFill>
        </a:ln>
      </a:spPr>
      <a:bodyPr wrap="square" rtlCol="0">
        <a:spAutoFit/>
      </a:bodyPr>
      <a:lstStyle>
        <a:defPPr>
          <a:defRPr sz="11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1818</TotalTime>
  <Words>1884</Words>
  <Application>Microsoft Office PowerPoint</Application>
  <PresentationFormat>On-screen Show (4:3)</PresentationFormat>
  <Paragraphs>218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vt:lpstr>
      <vt:lpstr>StevePPT2</vt:lpstr>
      <vt:lpstr>Patient Identification Risk Certification Report</vt:lpstr>
      <vt:lpstr>Executive Summary</vt:lpstr>
      <vt:lpstr>Data Description</vt:lpstr>
      <vt:lpstr>Data Description</vt:lpstr>
      <vt:lpstr>Patient Risk Identification Methodology</vt:lpstr>
      <vt:lpstr>Patient Risk Identification Methodology</vt:lpstr>
      <vt:lpstr>Patient Risk Identification Methodology</vt:lpstr>
      <vt:lpstr>Scenario 1: Deliberate Data Attack</vt:lpstr>
      <vt:lpstr>Scenario 2: Inadvertent Data Attack</vt:lpstr>
      <vt:lpstr>Scenario 3: Data Breach</vt:lpstr>
      <vt:lpstr>Scenario 4: Demonstration Attack</vt:lpstr>
      <vt:lpstr>Results - Diagnostics</vt:lpstr>
      <vt:lpstr>Results - Conclusions</vt:lpstr>
      <vt:lpstr>Appendix 1. Data Quality Control</vt:lpstr>
      <vt:lpstr>Appendix 2. Risk Assessment Methodology</vt:lpstr>
      <vt:lpstr>Appendix 3. Recommendations</vt:lpstr>
      <vt:lpstr>Appendix 3. Recommendations</vt:lpstr>
      <vt:lpstr>References</vt:lpstr>
      <vt:lpstr>PowerPoint Presentation</vt:lpstr>
    </vt:vector>
  </TitlesOfParts>
  <Company>Alpha Dynamics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Kokkotos</dc:creator>
  <cp:lastModifiedBy>Kokkotos, Fotios</cp:lastModifiedBy>
  <cp:revision>48</cp:revision>
  <cp:lastPrinted>2013-10-04T01:23:31Z</cp:lastPrinted>
  <dcterms:created xsi:type="dcterms:W3CDTF">2013-10-02T22:14:49Z</dcterms:created>
  <dcterms:modified xsi:type="dcterms:W3CDTF">2021-09-28T19:37:32Z</dcterms:modified>
</cp:coreProperties>
</file>