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2AF9CD-D96A-4211-AD68-6CDB2982838C}"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8590558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F9CD-D96A-4211-AD68-6CDB2982838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386021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F9CD-D96A-4211-AD68-6CDB2982838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78681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AF9CD-D96A-4211-AD68-6CDB2982838C}"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399067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C2AF9CD-D96A-4211-AD68-6CDB2982838C}"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40598467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C2AF9CD-D96A-4211-AD68-6CDB2982838C}" type="datetimeFigureOut">
              <a:rPr lang="en-US" smtClean="0"/>
              <a:t>10/20/2023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68071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C2AF9CD-D96A-4211-AD68-6CDB2982838C}"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DD10-9F9A-4BCE-90AF-D36B2505F8D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3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AF9CD-D96A-4211-AD68-6CDB2982838C}" type="datetimeFigureOut">
              <a:rPr lang="en-US" smtClean="0"/>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87977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AF9CD-D96A-4211-AD68-6CDB2982838C}" type="datetimeFigureOut">
              <a:rPr lang="en-US" smtClean="0"/>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426485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C2AF9CD-D96A-4211-AD68-6CDB2982838C}" type="datetimeFigureOut">
              <a:rPr lang="en-US" smtClean="0"/>
              <a:t>10/20/2023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88831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C2AF9CD-D96A-4211-AD68-6CDB2982838C}" type="datetimeFigureOut">
              <a:rPr lang="en-US" smtClean="0"/>
              <a:t>10/20/2023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08DDD10-9F9A-4BCE-90AF-D36B2505F8DA}" type="slidenum">
              <a:rPr lang="en-US" smtClean="0"/>
              <a:t>‹#›</a:t>
            </a:fld>
            <a:endParaRPr lang="en-US"/>
          </a:p>
        </p:txBody>
      </p:sp>
    </p:spTree>
    <p:extLst>
      <p:ext uri="{BB962C8B-B14F-4D97-AF65-F5344CB8AC3E}">
        <p14:creationId xmlns:p14="http://schemas.microsoft.com/office/powerpoint/2010/main" val="254518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C2AF9CD-D96A-4211-AD68-6CDB2982838C}" type="datetimeFigureOut">
              <a:rPr lang="en-US" smtClean="0"/>
              <a:t>10/20/2023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08DDD10-9F9A-4BCE-90AF-D36B2505F8DA}" type="slidenum">
              <a:rPr lang="en-US" smtClean="0"/>
              <a:t>‹#›</a:t>
            </a:fld>
            <a:endParaRPr lang="en-US"/>
          </a:p>
        </p:txBody>
      </p:sp>
    </p:spTree>
    <p:extLst>
      <p:ext uri="{BB962C8B-B14F-4D97-AF65-F5344CB8AC3E}">
        <p14:creationId xmlns:p14="http://schemas.microsoft.com/office/powerpoint/2010/main" val="20874765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CA9D-B811-9437-399A-2956F147D45C}"/>
              </a:ext>
            </a:extLst>
          </p:cNvPr>
          <p:cNvSpPr>
            <a:spLocks noGrp="1"/>
          </p:cNvSpPr>
          <p:nvPr>
            <p:ph type="ctrTitle"/>
          </p:nvPr>
        </p:nvSpPr>
        <p:spPr/>
        <p:txBody>
          <a:bodyPr/>
          <a:lstStyle/>
          <a:p>
            <a:r>
              <a:rPr lang="en-US" dirty="0"/>
              <a:t>De-identification of telecommunications dataset</a:t>
            </a:r>
          </a:p>
        </p:txBody>
      </p:sp>
      <p:sp>
        <p:nvSpPr>
          <p:cNvPr id="3" name="Subtitle 2">
            <a:extLst>
              <a:ext uri="{FF2B5EF4-FFF2-40B4-BE49-F238E27FC236}">
                <a16:creationId xmlns:a16="http://schemas.microsoft.com/office/drawing/2014/main" id="{0A7DD77E-DA22-A4F2-7786-7E45EF055CDB}"/>
              </a:ext>
            </a:extLst>
          </p:cNvPr>
          <p:cNvSpPr>
            <a:spLocks noGrp="1"/>
          </p:cNvSpPr>
          <p:nvPr>
            <p:ph type="subTitle" idx="1"/>
          </p:nvPr>
        </p:nvSpPr>
        <p:spPr/>
        <p:txBody>
          <a:bodyPr>
            <a:normAutofit lnSpcReduction="10000"/>
          </a:bodyPr>
          <a:lstStyle/>
          <a:p>
            <a:r>
              <a:rPr lang="en-US" dirty="0"/>
              <a:t>Joseph Annand</a:t>
            </a:r>
          </a:p>
          <a:p>
            <a:r>
              <a:rPr lang="en-US" dirty="0"/>
              <a:t>DSE6003 Final Project</a:t>
            </a:r>
          </a:p>
          <a:p>
            <a:r>
              <a:rPr lang="en-US" dirty="0"/>
              <a:t>10/20/2023</a:t>
            </a:r>
          </a:p>
        </p:txBody>
      </p:sp>
    </p:spTree>
    <p:extLst>
      <p:ext uri="{BB962C8B-B14F-4D97-AF65-F5344CB8AC3E}">
        <p14:creationId xmlns:p14="http://schemas.microsoft.com/office/powerpoint/2010/main" val="241953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4CF3-DC54-3FBB-3EC6-9935CF69BF89}"/>
              </a:ext>
            </a:extLst>
          </p:cNvPr>
          <p:cNvSpPr>
            <a:spLocks noGrp="1"/>
          </p:cNvSpPr>
          <p:nvPr>
            <p:ph type="title"/>
          </p:nvPr>
        </p:nvSpPr>
        <p:spPr/>
        <p:txBody>
          <a:bodyPr/>
          <a:lstStyle/>
          <a:p>
            <a:r>
              <a:rPr lang="en-US" dirty="0"/>
              <a:t>Why De-identify?</a:t>
            </a:r>
          </a:p>
        </p:txBody>
      </p:sp>
      <p:sp>
        <p:nvSpPr>
          <p:cNvPr id="3" name="Content Placeholder 2">
            <a:extLst>
              <a:ext uri="{FF2B5EF4-FFF2-40B4-BE49-F238E27FC236}">
                <a16:creationId xmlns:a16="http://schemas.microsoft.com/office/drawing/2014/main" id="{24E68C6D-BAF1-9031-BA14-71A8190B3175}"/>
              </a:ext>
            </a:extLst>
          </p:cNvPr>
          <p:cNvSpPr>
            <a:spLocks noGrp="1"/>
          </p:cNvSpPr>
          <p:nvPr>
            <p:ph idx="1"/>
          </p:nvPr>
        </p:nvSpPr>
        <p:spPr/>
        <p:txBody>
          <a:bodyPr/>
          <a:lstStyle/>
          <a:p>
            <a:r>
              <a:rPr lang="en-US" dirty="0"/>
              <a:t>Legal, financial, and ethical pressures require data to be de-identified prior to its sale or release</a:t>
            </a:r>
          </a:p>
          <a:p>
            <a:pPr lvl="1"/>
            <a:r>
              <a:rPr lang="en-US" dirty="0"/>
              <a:t>Legal: The FCC has issues over $200 million in fines against the four largest telecommunications corporations for failing to protect customers’ location data</a:t>
            </a:r>
          </a:p>
          <a:p>
            <a:pPr lvl="1"/>
            <a:r>
              <a:rPr lang="en-US" dirty="0"/>
              <a:t>Financial: The average cost of a data breach in the U.S. is $9.44 million. A significant data breach can cause a company’s stock prices to decline, on average, 7.5% while underperforming in the market by almost 12% in the following two years.</a:t>
            </a:r>
          </a:p>
          <a:p>
            <a:pPr lvl="1"/>
            <a:r>
              <a:rPr lang="en-US" dirty="0"/>
              <a:t>Ethical: The re-identification of personal data can severely damage the reputation and/or quality of life for those affected.</a:t>
            </a:r>
          </a:p>
        </p:txBody>
      </p:sp>
    </p:spTree>
    <p:extLst>
      <p:ext uri="{BB962C8B-B14F-4D97-AF65-F5344CB8AC3E}">
        <p14:creationId xmlns:p14="http://schemas.microsoft.com/office/powerpoint/2010/main" val="239887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679A-BCF2-12D9-C5F9-2E5FF01B56CF}"/>
              </a:ext>
            </a:extLst>
          </p:cNvPr>
          <p:cNvSpPr>
            <a:spLocks noGrp="1"/>
          </p:cNvSpPr>
          <p:nvPr>
            <p:ph type="title"/>
          </p:nvPr>
        </p:nvSpPr>
        <p:spPr/>
        <p:txBody>
          <a:bodyPr/>
          <a:lstStyle/>
          <a:p>
            <a:r>
              <a:rPr lang="en-US" dirty="0"/>
              <a:t>Background on dataset</a:t>
            </a:r>
          </a:p>
        </p:txBody>
      </p:sp>
      <p:sp>
        <p:nvSpPr>
          <p:cNvPr id="3" name="Content Placeholder 2">
            <a:extLst>
              <a:ext uri="{FF2B5EF4-FFF2-40B4-BE49-F238E27FC236}">
                <a16:creationId xmlns:a16="http://schemas.microsoft.com/office/drawing/2014/main" id="{AEED4CE2-6DF7-42F0-684A-BC851B7A425E}"/>
              </a:ext>
            </a:extLst>
          </p:cNvPr>
          <p:cNvSpPr>
            <a:spLocks noGrp="1"/>
          </p:cNvSpPr>
          <p:nvPr>
            <p:ph idx="1"/>
          </p:nvPr>
        </p:nvSpPr>
        <p:spPr/>
        <p:txBody>
          <a:bodyPr/>
          <a:lstStyle/>
          <a:p>
            <a:r>
              <a:rPr lang="en-US" dirty="0"/>
              <a:t>Dataset includes records of 5,000 customers of Merrimac Communications, a telecommunications company from Wisconsin</a:t>
            </a:r>
          </a:p>
          <a:p>
            <a:pPr lvl="1"/>
            <a:r>
              <a:rPr lang="en-US" dirty="0"/>
              <a:t>Merrimac Communications reportedly served 6,000 homes prior to its purchase by TDS</a:t>
            </a:r>
          </a:p>
          <a:p>
            <a:r>
              <a:rPr lang="en-US" dirty="0"/>
              <a:t>Dataset includes information about telecommunications service as well as personal financial information, such as household income, debt-to-income ratio, credit accounts, and more.</a:t>
            </a:r>
          </a:p>
        </p:txBody>
      </p:sp>
    </p:spTree>
    <p:extLst>
      <p:ext uri="{BB962C8B-B14F-4D97-AF65-F5344CB8AC3E}">
        <p14:creationId xmlns:p14="http://schemas.microsoft.com/office/powerpoint/2010/main" val="382269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72624-10B1-4BF6-9B53-B10023F6BE78}"/>
              </a:ext>
            </a:extLst>
          </p:cNvPr>
          <p:cNvSpPr>
            <a:spLocks noGrp="1"/>
          </p:cNvSpPr>
          <p:nvPr>
            <p:ph type="title"/>
          </p:nvPr>
        </p:nvSpPr>
        <p:spPr>
          <a:xfrm>
            <a:off x="2231136" y="467418"/>
            <a:ext cx="7729728" cy="1188720"/>
          </a:xfrm>
          <a:solidFill>
            <a:srgbClr val="FFFFFF"/>
          </a:solidFill>
        </p:spPr>
        <p:txBody>
          <a:bodyPr>
            <a:normAutofit/>
          </a:bodyPr>
          <a:lstStyle/>
          <a:p>
            <a:r>
              <a:rPr lang="en-US" dirty="0"/>
              <a:t>Methodology for De-identifying and calculating risk</a:t>
            </a:r>
          </a:p>
        </p:txBody>
      </p:sp>
      <p:sp>
        <p:nvSpPr>
          <p:cNvPr id="3" name="Content Placeholder 2">
            <a:extLst>
              <a:ext uri="{FF2B5EF4-FFF2-40B4-BE49-F238E27FC236}">
                <a16:creationId xmlns:a16="http://schemas.microsoft.com/office/drawing/2014/main" id="{4FC7A9FF-E58C-C60E-5638-630ECED59257}"/>
              </a:ext>
            </a:extLst>
          </p:cNvPr>
          <p:cNvSpPr>
            <a:spLocks noGrp="1"/>
          </p:cNvSpPr>
          <p:nvPr>
            <p:ph idx="1"/>
          </p:nvPr>
        </p:nvSpPr>
        <p:spPr>
          <a:xfrm>
            <a:off x="1706062" y="2291262"/>
            <a:ext cx="8779512" cy="2879256"/>
          </a:xfrm>
        </p:spPr>
        <p:txBody>
          <a:bodyPr>
            <a:normAutofit lnSpcReduction="10000"/>
          </a:bodyPr>
          <a:lstStyle/>
          <a:p>
            <a:r>
              <a:rPr lang="en-US" dirty="0">
                <a:solidFill>
                  <a:srgbClr val="404040"/>
                </a:solidFill>
              </a:rPr>
              <a:t>Five quasi-identifiers were chosen for the de-identification and risk evaluation procedure: Age, Gender, Region, Education Years, and Household Income</a:t>
            </a:r>
          </a:p>
          <a:p>
            <a:r>
              <a:rPr lang="en-US" dirty="0">
                <a:solidFill>
                  <a:srgbClr val="404040"/>
                </a:solidFill>
              </a:rPr>
              <a:t>Equivalence classes, in which all records share the same combination of the five quasi-identifiers listed above, were created and used to calculate the conditional probability of re-identification given an action that could re-identify the data occurs, i.e. </a:t>
            </a:r>
            <a:r>
              <a:rPr lang="en-US" dirty="0" err="1">
                <a:solidFill>
                  <a:srgbClr val="404040"/>
                </a:solidFill>
              </a:rPr>
              <a:t>Pr</a:t>
            </a:r>
            <a:r>
              <a:rPr lang="en-US" dirty="0">
                <a:solidFill>
                  <a:srgbClr val="404040"/>
                </a:solidFill>
              </a:rPr>
              <a:t>(re-id | attempt).</a:t>
            </a:r>
          </a:p>
          <a:p>
            <a:r>
              <a:rPr lang="en-US" dirty="0">
                <a:solidFill>
                  <a:srgbClr val="404040"/>
                </a:solidFill>
              </a:rPr>
              <a:t>Risk for each equivalence class is calculated using some probability that a re-identification action occurs. The distribution of risk across all equivalence classes is shown for each scenario. Also, the maximum risk, average, and median risk for the dataset for each scenario is determined and compared to our risk threshold of 33%.</a:t>
            </a:r>
          </a:p>
          <a:p>
            <a:endParaRPr lang="en-US" dirty="0">
              <a:solidFill>
                <a:srgbClr val="404040"/>
              </a:solidFill>
            </a:endParaRPr>
          </a:p>
        </p:txBody>
      </p:sp>
    </p:spTree>
    <p:extLst>
      <p:ext uri="{BB962C8B-B14F-4D97-AF65-F5344CB8AC3E}">
        <p14:creationId xmlns:p14="http://schemas.microsoft.com/office/powerpoint/2010/main" val="94640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1BDE-A52E-A591-C7D2-45722A18F354}"/>
              </a:ext>
            </a:extLst>
          </p:cNvPr>
          <p:cNvSpPr>
            <a:spLocks noGrp="1"/>
          </p:cNvSpPr>
          <p:nvPr>
            <p:ph type="title"/>
          </p:nvPr>
        </p:nvSpPr>
        <p:spPr/>
        <p:txBody>
          <a:bodyPr/>
          <a:lstStyle/>
          <a:p>
            <a:r>
              <a:rPr lang="en-US" dirty="0"/>
              <a:t>Internal Adversary Scenarios</a:t>
            </a:r>
          </a:p>
        </p:txBody>
      </p:sp>
      <p:sp>
        <p:nvSpPr>
          <p:cNvPr id="3" name="Content Placeholder 2">
            <a:extLst>
              <a:ext uri="{FF2B5EF4-FFF2-40B4-BE49-F238E27FC236}">
                <a16:creationId xmlns:a16="http://schemas.microsoft.com/office/drawing/2014/main" id="{5C8B2B19-8F28-4AF7-9084-BC10E3774616}"/>
              </a:ext>
            </a:extLst>
          </p:cNvPr>
          <p:cNvSpPr>
            <a:spLocks noGrp="1"/>
          </p:cNvSpPr>
          <p:nvPr>
            <p:ph idx="1"/>
          </p:nvPr>
        </p:nvSpPr>
        <p:spPr/>
        <p:txBody>
          <a:bodyPr/>
          <a:lstStyle/>
          <a:p>
            <a:r>
              <a:rPr lang="en-US" dirty="0"/>
              <a:t>Scenario 1: Deliberate Attack</a:t>
            </a:r>
          </a:p>
          <a:p>
            <a:pPr lvl="1"/>
            <a:r>
              <a:rPr lang="en-US" dirty="0"/>
              <a:t>According to Verizon’s 2023 Data Breach Investigation Report, 83% of attacks are committed by an external adversary. This statistic is used to calculate the probability of a deliberate internal adversary (an employee from the data recipient) as </a:t>
            </a:r>
            <a:r>
              <a:rPr lang="en-US" dirty="0" err="1"/>
              <a:t>Pr</a:t>
            </a:r>
            <a:r>
              <a:rPr lang="en-US" dirty="0"/>
              <a:t>(attempt) = 1 – 0.83 = 17%</a:t>
            </a:r>
          </a:p>
          <a:p>
            <a:r>
              <a:rPr lang="en-US" dirty="0"/>
              <a:t>Scenario 2: Acquaintance</a:t>
            </a:r>
          </a:p>
          <a:p>
            <a:pPr lvl="1"/>
            <a:r>
              <a:rPr lang="en-US" dirty="0"/>
              <a:t>Merrimac Communications serviced 6,000 homes, meaning there 6,000 possible customers who are older than 18 years of age that could be included in the dataset.  We use the U.S. adult population to calculate that </a:t>
            </a:r>
            <a:r>
              <a:rPr lang="en-US" dirty="0" err="1"/>
              <a:t>Pr</a:t>
            </a:r>
            <a:r>
              <a:rPr lang="en-US" dirty="0"/>
              <a:t>(acquaintance) = 1 – (1 – (6000/260,836,730)) = 0.34%</a:t>
            </a:r>
          </a:p>
        </p:txBody>
      </p:sp>
    </p:spTree>
    <p:extLst>
      <p:ext uri="{BB962C8B-B14F-4D97-AF65-F5344CB8AC3E}">
        <p14:creationId xmlns:p14="http://schemas.microsoft.com/office/powerpoint/2010/main" val="33089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2EED-1AF9-C9DB-0484-8CCAE112730B}"/>
              </a:ext>
            </a:extLst>
          </p:cNvPr>
          <p:cNvSpPr>
            <a:spLocks noGrp="1"/>
          </p:cNvSpPr>
          <p:nvPr>
            <p:ph type="title"/>
          </p:nvPr>
        </p:nvSpPr>
        <p:spPr/>
        <p:txBody>
          <a:bodyPr/>
          <a:lstStyle/>
          <a:p>
            <a:r>
              <a:rPr lang="en-US" dirty="0"/>
              <a:t>External Adversary Scenarios</a:t>
            </a:r>
          </a:p>
        </p:txBody>
      </p:sp>
      <p:sp>
        <p:nvSpPr>
          <p:cNvPr id="3" name="Content Placeholder 2">
            <a:extLst>
              <a:ext uri="{FF2B5EF4-FFF2-40B4-BE49-F238E27FC236}">
                <a16:creationId xmlns:a16="http://schemas.microsoft.com/office/drawing/2014/main" id="{79B1A7A0-B86A-1963-8609-5A76DBA5230B}"/>
              </a:ext>
            </a:extLst>
          </p:cNvPr>
          <p:cNvSpPr>
            <a:spLocks noGrp="1"/>
          </p:cNvSpPr>
          <p:nvPr>
            <p:ph idx="1"/>
          </p:nvPr>
        </p:nvSpPr>
        <p:spPr/>
        <p:txBody>
          <a:bodyPr/>
          <a:lstStyle/>
          <a:p>
            <a:r>
              <a:rPr lang="en-US" dirty="0"/>
              <a:t>Scenario 3: Breach</a:t>
            </a:r>
          </a:p>
          <a:p>
            <a:pPr lvl="1"/>
            <a:r>
              <a:rPr lang="en-US" dirty="0"/>
              <a:t>According to a survey by Duke University/CFO Magazine Global Business Outlook, 85% of companies with less than 1,000 employees have had a breach in their systems, while the rate is 60% for larger companies. Let us assume that the data recipient is a large firm and that </a:t>
            </a:r>
            <a:r>
              <a:rPr lang="en-US" dirty="0" err="1"/>
              <a:t>Pr</a:t>
            </a:r>
            <a:r>
              <a:rPr lang="en-US" dirty="0"/>
              <a:t>(breach) = 0.60</a:t>
            </a:r>
          </a:p>
          <a:p>
            <a:r>
              <a:rPr lang="en-US" dirty="0"/>
              <a:t>Scenario 4: Demonstration Attack</a:t>
            </a:r>
          </a:p>
          <a:p>
            <a:pPr lvl="1"/>
            <a:r>
              <a:rPr lang="en-US" dirty="0"/>
              <a:t>In a demonstration attack, the dataset is released to the public, so we assume that </a:t>
            </a:r>
            <a:r>
              <a:rPr lang="en-US" dirty="0" err="1"/>
              <a:t>Pr</a:t>
            </a:r>
            <a:r>
              <a:rPr lang="en-US" dirty="0"/>
              <a:t>(attempt) = 1.00</a:t>
            </a:r>
          </a:p>
        </p:txBody>
      </p:sp>
    </p:spTree>
    <p:extLst>
      <p:ext uri="{BB962C8B-B14F-4D97-AF65-F5344CB8AC3E}">
        <p14:creationId xmlns:p14="http://schemas.microsoft.com/office/powerpoint/2010/main" val="207807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BAF3-BE22-5C49-6122-1D66EF01AB37}"/>
              </a:ext>
            </a:extLst>
          </p:cNvPr>
          <p:cNvSpPr>
            <a:spLocks noGrp="1"/>
          </p:cNvSpPr>
          <p:nvPr>
            <p:ph type="title"/>
          </p:nvPr>
        </p:nvSpPr>
        <p:spPr/>
        <p:txBody>
          <a:bodyPr/>
          <a:lstStyle/>
          <a:p>
            <a:r>
              <a:rPr lang="en-US" dirty="0"/>
              <a:t>Results - Diagnostics</a:t>
            </a:r>
          </a:p>
        </p:txBody>
      </p:sp>
      <p:graphicFrame>
        <p:nvGraphicFramePr>
          <p:cNvPr id="4" name="Content Placeholder 3">
            <a:extLst>
              <a:ext uri="{FF2B5EF4-FFF2-40B4-BE49-F238E27FC236}">
                <a16:creationId xmlns:a16="http://schemas.microsoft.com/office/drawing/2014/main" id="{371460E2-02D5-BAE9-1B1F-4CD9D3773BAA}"/>
              </a:ext>
            </a:extLst>
          </p:cNvPr>
          <p:cNvGraphicFramePr>
            <a:graphicFrameLocks noGrp="1"/>
          </p:cNvGraphicFramePr>
          <p:nvPr>
            <p:ph idx="1"/>
            <p:extLst>
              <p:ext uri="{D42A27DB-BD31-4B8C-83A1-F6EECF244321}">
                <p14:modId xmlns:p14="http://schemas.microsoft.com/office/powerpoint/2010/main" val="2549181182"/>
              </p:ext>
            </p:extLst>
          </p:nvPr>
        </p:nvGraphicFramePr>
        <p:xfrm>
          <a:off x="2230438" y="2638425"/>
          <a:ext cx="7731125" cy="2595880"/>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2989272258"/>
                    </a:ext>
                  </a:extLst>
                </a:gridCol>
                <a:gridCol w="1546225">
                  <a:extLst>
                    <a:ext uri="{9D8B030D-6E8A-4147-A177-3AD203B41FA5}">
                      <a16:colId xmlns:a16="http://schemas.microsoft.com/office/drawing/2014/main" val="4164062246"/>
                    </a:ext>
                  </a:extLst>
                </a:gridCol>
                <a:gridCol w="1546225">
                  <a:extLst>
                    <a:ext uri="{9D8B030D-6E8A-4147-A177-3AD203B41FA5}">
                      <a16:colId xmlns:a16="http://schemas.microsoft.com/office/drawing/2014/main" val="4228957246"/>
                    </a:ext>
                  </a:extLst>
                </a:gridCol>
                <a:gridCol w="1546225">
                  <a:extLst>
                    <a:ext uri="{9D8B030D-6E8A-4147-A177-3AD203B41FA5}">
                      <a16:colId xmlns:a16="http://schemas.microsoft.com/office/drawing/2014/main" val="2332566679"/>
                    </a:ext>
                  </a:extLst>
                </a:gridCol>
                <a:gridCol w="1546225">
                  <a:extLst>
                    <a:ext uri="{9D8B030D-6E8A-4147-A177-3AD203B41FA5}">
                      <a16:colId xmlns:a16="http://schemas.microsoft.com/office/drawing/2014/main" val="2757254596"/>
                    </a:ext>
                  </a:extLst>
                </a:gridCol>
              </a:tblGrid>
              <a:tr h="370840">
                <a:tc>
                  <a:txBody>
                    <a:bodyPr/>
                    <a:lstStyle/>
                    <a:p>
                      <a:pPr algn="ctr"/>
                      <a:r>
                        <a:rPr lang="en-US" dirty="0"/>
                        <a:t>Risk</a:t>
                      </a:r>
                    </a:p>
                  </a:txBody>
                  <a:tcPr/>
                </a:tc>
                <a:tc>
                  <a:txBody>
                    <a:bodyPr/>
                    <a:lstStyle/>
                    <a:p>
                      <a:pPr algn="ctr"/>
                      <a:r>
                        <a:rPr lang="en-US" dirty="0"/>
                        <a:t>S1</a:t>
                      </a:r>
                    </a:p>
                  </a:txBody>
                  <a:tcPr/>
                </a:tc>
                <a:tc>
                  <a:txBody>
                    <a:bodyPr/>
                    <a:lstStyle/>
                    <a:p>
                      <a:pPr algn="ctr"/>
                      <a:r>
                        <a:rPr lang="en-US" dirty="0"/>
                        <a:t>S2</a:t>
                      </a:r>
                    </a:p>
                  </a:txBody>
                  <a:tcPr/>
                </a:tc>
                <a:tc>
                  <a:txBody>
                    <a:bodyPr/>
                    <a:lstStyle/>
                    <a:p>
                      <a:pPr algn="ctr"/>
                      <a:r>
                        <a:rPr lang="en-US" dirty="0"/>
                        <a:t>S3</a:t>
                      </a:r>
                    </a:p>
                  </a:txBody>
                  <a:tcPr/>
                </a:tc>
                <a:tc>
                  <a:txBody>
                    <a:bodyPr/>
                    <a:lstStyle/>
                    <a:p>
                      <a:pPr algn="ctr"/>
                      <a:r>
                        <a:rPr lang="en-US" dirty="0"/>
                        <a:t>S4</a:t>
                      </a:r>
                    </a:p>
                  </a:txBody>
                  <a:tcPr/>
                </a:tc>
                <a:extLst>
                  <a:ext uri="{0D108BD9-81ED-4DB2-BD59-A6C34878D82A}">
                    <a16:rowId xmlns:a16="http://schemas.microsoft.com/office/drawing/2014/main" val="532211556"/>
                  </a:ext>
                </a:extLst>
              </a:tr>
              <a:tr h="370840">
                <a:tc>
                  <a:txBody>
                    <a:bodyPr/>
                    <a:lstStyle/>
                    <a:p>
                      <a:pPr algn="ctr"/>
                      <a:r>
                        <a:rPr lang="en-US" dirty="0"/>
                        <a:t>&lt; 5%</a:t>
                      </a:r>
                    </a:p>
                  </a:txBody>
                  <a:tcPr/>
                </a:tc>
                <a:tc>
                  <a:txBody>
                    <a:bodyPr/>
                    <a:lstStyle/>
                    <a:p>
                      <a:pPr algn="ctr"/>
                      <a:r>
                        <a:rPr lang="en-US" dirty="0"/>
                        <a:t>68.8%</a:t>
                      </a:r>
                    </a:p>
                  </a:txBody>
                  <a:tcPr/>
                </a:tc>
                <a:tc>
                  <a:txBody>
                    <a:bodyPr/>
                    <a:lstStyle/>
                    <a:p>
                      <a:pPr algn="ctr"/>
                      <a:r>
                        <a:rPr lang="en-US" dirty="0"/>
                        <a:t>100%</a:t>
                      </a:r>
                    </a:p>
                  </a:txBody>
                  <a:tcPr/>
                </a:tc>
                <a:tc>
                  <a:txBody>
                    <a:bodyPr/>
                    <a:lstStyle/>
                    <a:p>
                      <a:pPr algn="ctr"/>
                      <a:r>
                        <a:rPr lang="en-US" dirty="0"/>
                        <a:t>35.0%</a:t>
                      </a:r>
                    </a:p>
                  </a:txBody>
                  <a:tcPr/>
                </a:tc>
                <a:tc>
                  <a:txBody>
                    <a:bodyPr/>
                    <a:lstStyle/>
                    <a:p>
                      <a:pPr algn="ctr"/>
                      <a:r>
                        <a:rPr lang="en-US" dirty="0"/>
                        <a:t>15.7%</a:t>
                      </a:r>
                    </a:p>
                  </a:txBody>
                  <a:tcPr/>
                </a:tc>
                <a:extLst>
                  <a:ext uri="{0D108BD9-81ED-4DB2-BD59-A6C34878D82A}">
                    <a16:rowId xmlns:a16="http://schemas.microsoft.com/office/drawing/2014/main" val="2030963729"/>
                  </a:ext>
                </a:extLst>
              </a:tr>
              <a:tr h="370840">
                <a:tc>
                  <a:txBody>
                    <a:bodyPr/>
                    <a:lstStyle/>
                    <a:p>
                      <a:pPr algn="ctr"/>
                      <a:r>
                        <a:rPr lang="en-US" dirty="0"/>
                        <a:t>&lt; 10%</a:t>
                      </a:r>
                    </a:p>
                  </a:txBody>
                  <a:tcPr/>
                </a:tc>
                <a:tc>
                  <a:txBody>
                    <a:bodyPr/>
                    <a:lstStyle/>
                    <a:p>
                      <a:pPr algn="ctr"/>
                      <a:r>
                        <a:rPr lang="en-US" dirty="0"/>
                        <a:t>17.6%</a:t>
                      </a:r>
                    </a:p>
                  </a:txBody>
                  <a:tcPr/>
                </a:tc>
                <a:tc>
                  <a:txBody>
                    <a:bodyPr/>
                    <a:lstStyle/>
                    <a:p>
                      <a:pPr algn="ctr"/>
                      <a:r>
                        <a:rPr lang="en-US" dirty="0"/>
                        <a:t>0</a:t>
                      </a:r>
                    </a:p>
                  </a:txBody>
                  <a:tcPr/>
                </a:tc>
                <a:tc>
                  <a:txBody>
                    <a:bodyPr/>
                    <a:lstStyle/>
                    <a:p>
                      <a:pPr algn="ctr"/>
                      <a:r>
                        <a:rPr lang="en-US" dirty="0"/>
                        <a:t>21.9%</a:t>
                      </a:r>
                    </a:p>
                  </a:txBody>
                  <a:tcPr/>
                </a:tc>
                <a:tc>
                  <a:txBody>
                    <a:bodyPr/>
                    <a:lstStyle/>
                    <a:p>
                      <a:pPr algn="ctr"/>
                      <a:r>
                        <a:rPr lang="en-US" dirty="0"/>
                        <a:t>23.0%</a:t>
                      </a:r>
                    </a:p>
                  </a:txBody>
                  <a:tcPr/>
                </a:tc>
                <a:extLst>
                  <a:ext uri="{0D108BD9-81ED-4DB2-BD59-A6C34878D82A}">
                    <a16:rowId xmlns:a16="http://schemas.microsoft.com/office/drawing/2014/main" val="4197219980"/>
                  </a:ext>
                </a:extLst>
              </a:tr>
              <a:tr h="370840">
                <a:tc>
                  <a:txBody>
                    <a:bodyPr/>
                    <a:lstStyle/>
                    <a:p>
                      <a:pPr algn="ctr"/>
                      <a:r>
                        <a:rPr lang="en-US" dirty="0"/>
                        <a:t>&lt; 20%</a:t>
                      </a:r>
                    </a:p>
                  </a:txBody>
                  <a:tcPr/>
                </a:tc>
                <a:tc>
                  <a:txBody>
                    <a:bodyPr/>
                    <a:lstStyle/>
                    <a:p>
                      <a:pPr algn="ctr"/>
                      <a:r>
                        <a:rPr lang="en-US" dirty="0"/>
                        <a:t>13.6%</a:t>
                      </a:r>
                    </a:p>
                  </a:txBody>
                  <a:tcPr/>
                </a:tc>
                <a:tc>
                  <a:txBody>
                    <a:bodyPr/>
                    <a:lstStyle/>
                    <a:p>
                      <a:pPr algn="ctr"/>
                      <a:r>
                        <a:rPr lang="en-US" dirty="0"/>
                        <a:t>0</a:t>
                      </a:r>
                    </a:p>
                  </a:txBody>
                  <a:tcPr/>
                </a:tc>
                <a:tc>
                  <a:txBody>
                    <a:bodyPr/>
                    <a:lstStyle/>
                    <a:p>
                      <a:pPr algn="ctr"/>
                      <a:r>
                        <a:rPr lang="en-US" dirty="0"/>
                        <a:t>19.8%</a:t>
                      </a:r>
                    </a:p>
                  </a:txBody>
                  <a:tcPr/>
                </a:tc>
                <a:tc>
                  <a:txBody>
                    <a:bodyPr/>
                    <a:lstStyle/>
                    <a:p>
                      <a:pPr algn="ctr"/>
                      <a:r>
                        <a:rPr lang="en-US" dirty="0"/>
                        <a:t>18.2%</a:t>
                      </a:r>
                    </a:p>
                  </a:txBody>
                  <a:tcPr/>
                </a:tc>
                <a:extLst>
                  <a:ext uri="{0D108BD9-81ED-4DB2-BD59-A6C34878D82A}">
                    <a16:rowId xmlns:a16="http://schemas.microsoft.com/office/drawing/2014/main" val="492178512"/>
                  </a:ext>
                </a:extLst>
              </a:tr>
              <a:tr h="370840">
                <a:tc>
                  <a:txBody>
                    <a:bodyPr/>
                    <a:lstStyle/>
                    <a:p>
                      <a:pPr algn="ctr"/>
                      <a:r>
                        <a:rPr lang="en-US" dirty="0"/>
                        <a:t>&lt; 33%</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9.6%</a:t>
                      </a:r>
                    </a:p>
                  </a:txBody>
                  <a:tcPr/>
                </a:tc>
                <a:tc>
                  <a:txBody>
                    <a:bodyPr/>
                    <a:lstStyle/>
                    <a:p>
                      <a:pPr algn="ctr"/>
                      <a:r>
                        <a:rPr lang="en-US" dirty="0"/>
                        <a:t>11.8%</a:t>
                      </a:r>
                    </a:p>
                  </a:txBody>
                  <a:tcPr/>
                </a:tc>
                <a:extLst>
                  <a:ext uri="{0D108BD9-81ED-4DB2-BD59-A6C34878D82A}">
                    <a16:rowId xmlns:a16="http://schemas.microsoft.com/office/drawing/2014/main" val="434275255"/>
                  </a:ext>
                </a:extLst>
              </a:tr>
              <a:tr h="370840">
                <a:tc>
                  <a:txBody>
                    <a:bodyPr/>
                    <a:lstStyle/>
                    <a:p>
                      <a:pPr algn="ctr"/>
                      <a:r>
                        <a:rPr lang="en-US" dirty="0"/>
                        <a:t>&lt; 50%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8.0%</a:t>
                      </a:r>
                    </a:p>
                  </a:txBody>
                  <a:tcPr/>
                </a:tc>
                <a:extLst>
                  <a:ext uri="{0D108BD9-81ED-4DB2-BD59-A6C34878D82A}">
                    <a16:rowId xmlns:a16="http://schemas.microsoft.com/office/drawing/2014/main" val="3321408251"/>
                  </a:ext>
                </a:extLst>
              </a:tr>
              <a:tr h="370840">
                <a:tc>
                  <a:txBody>
                    <a:bodyPr/>
                    <a:lstStyle/>
                    <a:p>
                      <a:pPr algn="ctr"/>
                      <a:r>
                        <a:rPr lang="en-US" dirty="0"/>
                        <a:t>&gt; 50%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13.6%</a:t>
                      </a:r>
                    </a:p>
                  </a:txBody>
                  <a:tcPr/>
                </a:tc>
                <a:tc>
                  <a:txBody>
                    <a:bodyPr/>
                    <a:lstStyle/>
                    <a:p>
                      <a:pPr algn="ctr"/>
                      <a:r>
                        <a:rPr lang="en-US" dirty="0"/>
                        <a:t>23.3%</a:t>
                      </a:r>
                    </a:p>
                  </a:txBody>
                  <a:tcPr/>
                </a:tc>
                <a:extLst>
                  <a:ext uri="{0D108BD9-81ED-4DB2-BD59-A6C34878D82A}">
                    <a16:rowId xmlns:a16="http://schemas.microsoft.com/office/drawing/2014/main" val="2698743583"/>
                  </a:ext>
                </a:extLst>
              </a:tr>
            </a:tbl>
          </a:graphicData>
        </a:graphic>
      </p:graphicFrame>
    </p:spTree>
    <p:extLst>
      <p:ext uri="{BB962C8B-B14F-4D97-AF65-F5344CB8AC3E}">
        <p14:creationId xmlns:p14="http://schemas.microsoft.com/office/powerpoint/2010/main" val="1160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56E88-EAE6-C62C-CF95-CBD67E3A4B1F}"/>
              </a:ext>
            </a:extLst>
          </p:cNvPr>
          <p:cNvSpPr>
            <a:spLocks noGrp="1"/>
          </p:cNvSpPr>
          <p:nvPr>
            <p:ph type="title"/>
          </p:nvPr>
        </p:nvSpPr>
        <p:spPr/>
        <p:txBody>
          <a:bodyPr/>
          <a:lstStyle/>
          <a:p>
            <a:r>
              <a:rPr lang="en-US" dirty="0"/>
              <a:t>Results - Conclusions</a:t>
            </a:r>
          </a:p>
        </p:txBody>
      </p:sp>
      <p:graphicFrame>
        <p:nvGraphicFramePr>
          <p:cNvPr id="7" name="Content Placeholder 6">
            <a:extLst>
              <a:ext uri="{FF2B5EF4-FFF2-40B4-BE49-F238E27FC236}">
                <a16:creationId xmlns:a16="http://schemas.microsoft.com/office/drawing/2014/main" id="{BF1849A7-C05C-705B-5DE6-196CD8C64A1F}"/>
              </a:ext>
            </a:extLst>
          </p:cNvPr>
          <p:cNvGraphicFramePr>
            <a:graphicFrameLocks noGrp="1"/>
          </p:cNvGraphicFramePr>
          <p:nvPr>
            <p:ph sz="half" idx="1"/>
            <p:extLst>
              <p:ext uri="{D42A27DB-BD31-4B8C-83A1-F6EECF244321}">
                <p14:modId xmlns:p14="http://schemas.microsoft.com/office/powerpoint/2010/main" val="2378402595"/>
              </p:ext>
            </p:extLst>
          </p:nvPr>
        </p:nvGraphicFramePr>
        <p:xfrm>
          <a:off x="2231131" y="2201608"/>
          <a:ext cx="7729730" cy="1854200"/>
        </p:xfrm>
        <a:graphic>
          <a:graphicData uri="http://schemas.openxmlformats.org/drawingml/2006/table">
            <a:tbl>
              <a:tblPr firstRow="1" bandRow="1">
                <a:tableStyleId>{21E4AEA4-8DFA-4A89-87EB-49C32662AFE0}</a:tableStyleId>
              </a:tblPr>
              <a:tblGrid>
                <a:gridCol w="1545946">
                  <a:extLst>
                    <a:ext uri="{9D8B030D-6E8A-4147-A177-3AD203B41FA5}">
                      <a16:colId xmlns:a16="http://schemas.microsoft.com/office/drawing/2014/main" val="2478106213"/>
                    </a:ext>
                  </a:extLst>
                </a:gridCol>
                <a:gridCol w="1545946">
                  <a:extLst>
                    <a:ext uri="{9D8B030D-6E8A-4147-A177-3AD203B41FA5}">
                      <a16:colId xmlns:a16="http://schemas.microsoft.com/office/drawing/2014/main" val="1379892767"/>
                    </a:ext>
                  </a:extLst>
                </a:gridCol>
                <a:gridCol w="1545946">
                  <a:extLst>
                    <a:ext uri="{9D8B030D-6E8A-4147-A177-3AD203B41FA5}">
                      <a16:colId xmlns:a16="http://schemas.microsoft.com/office/drawing/2014/main" val="466226551"/>
                    </a:ext>
                  </a:extLst>
                </a:gridCol>
                <a:gridCol w="1545946">
                  <a:extLst>
                    <a:ext uri="{9D8B030D-6E8A-4147-A177-3AD203B41FA5}">
                      <a16:colId xmlns:a16="http://schemas.microsoft.com/office/drawing/2014/main" val="1920126431"/>
                    </a:ext>
                  </a:extLst>
                </a:gridCol>
                <a:gridCol w="1545946">
                  <a:extLst>
                    <a:ext uri="{9D8B030D-6E8A-4147-A177-3AD203B41FA5}">
                      <a16:colId xmlns:a16="http://schemas.microsoft.com/office/drawing/2014/main" val="2733762147"/>
                    </a:ext>
                  </a:extLst>
                </a:gridCol>
              </a:tblGrid>
              <a:tr h="370840">
                <a:tc>
                  <a:txBody>
                    <a:bodyPr/>
                    <a:lstStyle/>
                    <a:p>
                      <a:endParaRPr lang="en-US"/>
                    </a:p>
                  </a:txBody>
                  <a:tcPr/>
                </a:tc>
                <a:tc>
                  <a:txBody>
                    <a:bodyPr/>
                    <a:lstStyle/>
                    <a:p>
                      <a:pPr algn="ctr"/>
                      <a:r>
                        <a:rPr lang="en-US" dirty="0"/>
                        <a:t>S1</a:t>
                      </a:r>
                    </a:p>
                  </a:txBody>
                  <a:tcPr/>
                </a:tc>
                <a:tc>
                  <a:txBody>
                    <a:bodyPr/>
                    <a:lstStyle/>
                    <a:p>
                      <a:pPr algn="ctr"/>
                      <a:r>
                        <a:rPr lang="en-US" dirty="0"/>
                        <a:t>S2</a:t>
                      </a:r>
                    </a:p>
                  </a:txBody>
                  <a:tcPr/>
                </a:tc>
                <a:tc>
                  <a:txBody>
                    <a:bodyPr/>
                    <a:lstStyle/>
                    <a:p>
                      <a:pPr algn="ctr"/>
                      <a:r>
                        <a:rPr lang="en-US" dirty="0"/>
                        <a:t>S3</a:t>
                      </a:r>
                    </a:p>
                  </a:txBody>
                  <a:tcPr/>
                </a:tc>
                <a:tc>
                  <a:txBody>
                    <a:bodyPr/>
                    <a:lstStyle/>
                    <a:p>
                      <a:pPr algn="ctr"/>
                      <a:r>
                        <a:rPr lang="en-US" dirty="0"/>
                        <a:t>S4</a:t>
                      </a:r>
                    </a:p>
                  </a:txBody>
                  <a:tcPr/>
                </a:tc>
                <a:extLst>
                  <a:ext uri="{0D108BD9-81ED-4DB2-BD59-A6C34878D82A}">
                    <a16:rowId xmlns:a16="http://schemas.microsoft.com/office/drawing/2014/main" val="894914559"/>
                  </a:ext>
                </a:extLst>
              </a:tr>
              <a:tr h="370840">
                <a:tc>
                  <a:txBody>
                    <a:bodyPr/>
                    <a:lstStyle/>
                    <a:p>
                      <a:r>
                        <a:rPr lang="en-US" dirty="0"/>
                        <a:t>Average Risk</a:t>
                      </a:r>
                    </a:p>
                  </a:txBody>
                  <a:tcPr/>
                </a:tc>
                <a:tc gridSpan="4">
                  <a:txBody>
                    <a:bodyPr/>
                    <a:lstStyle/>
                    <a:p>
                      <a:pPr algn="ctr"/>
                      <a:r>
                        <a:rPr lang="en-US" dirty="0"/>
                        <a:t>7.5%</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202471467"/>
                  </a:ext>
                </a:extLst>
              </a:tr>
              <a:tr h="370840">
                <a:tc>
                  <a:txBody>
                    <a:bodyPr/>
                    <a:lstStyle/>
                    <a:p>
                      <a:r>
                        <a:rPr lang="en-US" dirty="0"/>
                        <a:t>Max Risk</a:t>
                      </a:r>
                    </a:p>
                  </a:txBody>
                  <a:tcPr/>
                </a:tc>
                <a:tc>
                  <a:txBody>
                    <a:bodyPr/>
                    <a:lstStyle/>
                    <a:p>
                      <a:pPr algn="ctr"/>
                      <a:r>
                        <a:rPr lang="en-US" dirty="0"/>
                        <a:t>17.0%</a:t>
                      </a:r>
                    </a:p>
                  </a:txBody>
                  <a:tcPr>
                    <a:solidFill>
                      <a:srgbClr val="92D050"/>
                    </a:solidFill>
                  </a:tcPr>
                </a:tc>
                <a:tc>
                  <a:txBody>
                    <a:bodyPr/>
                    <a:lstStyle/>
                    <a:p>
                      <a:pPr algn="ctr"/>
                      <a:r>
                        <a:rPr lang="en-US" dirty="0"/>
                        <a:t>0.34%</a:t>
                      </a:r>
                    </a:p>
                  </a:txBody>
                  <a:tcPr>
                    <a:solidFill>
                      <a:srgbClr val="92D050"/>
                    </a:solidFill>
                  </a:tcPr>
                </a:tc>
                <a:tc>
                  <a:txBody>
                    <a:bodyPr/>
                    <a:lstStyle/>
                    <a:p>
                      <a:pPr algn="ctr"/>
                      <a:r>
                        <a:rPr lang="en-US" dirty="0"/>
                        <a:t>60%</a:t>
                      </a:r>
                    </a:p>
                  </a:txBody>
                  <a:tcPr>
                    <a:solidFill>
                      <a:schemeClr val="accent3">
                        <a:lumMod val="60000"/>
                        <a:lumOff val="40000"/>
                      </a:schemeClr>
                    </a:solidFill>
                  </a:tcPr>
                </a:tc>
                <a:tc>
                  <a:txBody>
                    <a:bodyPr/>
                    <a:lstStyle/>
                    <a:p>
                      <a:pPr algn="ctr"/>
                      <a:r>
                        <a:rPr lang="en-US" dirty="0"/>
                        <a:t>100%</a:t>
                      </a:r>
                    </a:p>
                  </a:txBody>
                  <a:tcPr>
                    <a:solidFill>
                      <a:schemeClr val="accent3">
                        <a:lumMod val="60000"/>
                        <a:lumOff val="40000"/>
                      </a:schemeClr>
                    </a:solidFill>
                  </a:tcPr>
                </a:tc>
                <a:extLst>
                  <a:ext uri="{0D108BD9-81ED-4DB2-BD59-A6C34878D82A}">
                    <a16:rowId xmlns:a16="http://schemas.microsoft.com/office/drawing/2014/main" val="236616950"/>
                  </a:ext>
                </a:extLst>
              </a:tr>
              <a:tr h="370840">
                <a:tc>
                  <a:txBody>
                    <a:bodyPr/>
                    <a:lstStyle/>
                    <a:p>
                      <a:r>
                        <a:rPr lang="en-US" dirty="0"/>
                        <a:t>Median Risk</a:t>
                      </a:r>
                    </a:p>
                  </a:txBody>
                  <a:tcPr/>
                </a:tc>
                <a:tc>
                  <a:txBody>
                    <a:bodyPr/>
                    <a:lstStyle/>
                    <a:p>
                      <a:pPr algn="ctr"/>
                      <a:r>
                        <a:rPr lang="en-US" dirty="0"/>
                        <a:t>2.4%</a:t>
                      </a:r>
                    </a:p>
                  </a:txBody>
                  <a:tcPr>
                    <a:solidFill>
                      <a:srgbClr val="92D050"/>
                    </a:solidFill>
                  </a:tcPr>
                </a:tc>
                <a:tc>
                  <a:txBody>
                    <a:bodyPr/>
                    <a:lstStyle/>
                    <a:p>
                      <a:pPr algn="ctr"/>
                      <a:r>
                        <a:rPr lang="en-US" dirty="0"/>
                        <a:t>0.0049%</a:t>
                      </a:r>
                    </a:p>
                  </a:txBody>
                  <a:tcPr>
                    <a:solidFill>
                      <a:srgbClr val="92D050"/>
                    </a:solidFill>
                  </a:tcPr>
                </a:tc>
                <a:tc>
                  <a:txBody>
                    <a:bodyPr/>
                    <a:lstStyle/>
                    <a:p>
                      <a:pPr algn="ctr"/>
                      <a:r>
                        <a:rPr lang="en-US" dirty="0"/>
                        <a:t>8.6%</a:t>
                      </a:r>
                    </a:p>
                  </a:txBody>
                  <a:tcPr>
                    <a:solidFill>
                      <a:schemeClr val="accent3">
                        <a:lumMod val="60000"/>
                        <a:lumOff val="40000"/>
                      </a:schemeClr>
                    </a:solidFill>
                  </a:tcPr>
                </a:tc>
                <a:tc>
                  <a:txBody>
                    <a:bodyPr/>
                    <a:lstStyle/>
                    <a:p>
                      <a:pPr algn="ctr"/>
                      <a:r>
                        <a:rPr lang="en-US" dirty="0"/>
                        <a:t>14.3%</a:t>
                      </a:r>
                    </a:p>
                  </a:txBody>
                  <a:tcPr>
                    <a:solidFill>
                      <a:schemeClr val="accent3">
                        <a:lumMod val="60000"/>
                        <a:lumOff val="40000"/>
                      </a:schemeClr>
                    </a:solidFill>
                  </a:tcPr>
                </a:tc>
                <a:extLst>
                  <a:ext uri="{0D108BD9-81ED-4DB2-BD59-A6C34878D82A}">
                    <a16:rowId xmlns:a16="http://schemas.microsoft.com/office/drawing/2014/main" val="3943424865"/>
                  </a:ext>
                </a:extLst>
              </a:tr>
              <a:tr h="370840">
                <a:tc>
                  <a:txBody>
                    <a:bodyPr/>
                    <a:lstStyle/>
                    <a:p>
                      <a:r>
                        <a:rPr lang="en-US" dirty="0"/>
                        <a:t>Assessment</a:t>
                      </a:r>
                    </a:p>
                  </a:txBody>
                  <a:tcPr/>
                </a:tc>
                <a:tc>
                  <a:txBody>
                    <a:bodyPr/>
                    <a:lstStyle/>
                    <a:p>
                      <a:pPr algn="ctr"/>
                      <a:r>
                        <a:rPr lang="en-US" dirty="0"/>
                        <a:t>Tolerable</a:t>
                      </a:r>
                    </a:p>
                  </a:txBody>
                  <a:tcPr>
                    <a:solidFill>
                      <a:srgbClr val="92D050"/>
                    </a:solidFill>
                  </a:tcPr>
                </a:tc>
                <a:tc>
                  <a:txBody>
                    <a:bodyPr/>
                    <a:lstStyle/>
                    <a:p>
                      <a:pPr algn="ctr"/>
                      <a:r>
                        <a:rPr lang="en-US" dirty="0"/>
                        <a:t>Tolerable</a:t>
                      </a:r>
                    </a:p>
                  </a:txBody>
                  <a:tcPr>
                    <a:solidFill>
                      <a:srgbClr val="92D050"/>
                    </a:solidFill>
                  </a:tcPr>
                </a:tc>
                <a:tc>
                  <a:txBody>
                    <a:bodyPr/>
                    <a:lstStyle/>
                    <a:p>
                      <a:pPr algn="ctr"/>
                      <a:r>
                        <a:rPr lang="en-US" dirty="0"/>
                        <a:t>Unacceptable</a:t>
                      </a:r>
                    </a:p>
                  </a:txBody>
                  <a:tcPr>
                    <a:solidFill>
                      <a:schemeClr val="accent3">
                        <a:lumMod val="60000"/>
                        <a:lumOff val="40000"/>
                      </a:schemeClr>
                    </a:solidFill>
                  </a:tcPr>
                </a:tc>
                <a:tc>
                  <a:txBody>
                    <a:bodyPr/>
                    <a:lstStyle/>
                    <a:p>
                      <a:pPr algn="ctr"/>
                      <a:r>
                        <a:rPr lang="en-US" dirty="0"/>
                        <a:t>Unacceptable</a:t>
                      </a:r>
                    </a:p>
                  </a:txBody>
                  <a:tcPr>
                    <a:solidFill>
                      <a:schemeClr val="accent3">
                        <a:lumMod val="60000"/>
                        <a:lumOff val="40000"/>
                      </a:schemeClr>
                    </a:solidFill>
                  </a:tcPr>
                </a:tc>
                <a:extLst>
                  <a:ext uri="{0D108BD9-81ED-4DB2-BD59-A6C34878D82A}">
                    <a16:rowId xmlns:a16="http://schemas.microsoft.com/office/drawing/2014/main" val="3841022328"/>
                  </a:ext>
                </a:extLst>
              </a:tr>
            </a:tbl>
          </a:graphicData>
        </a:graphic>
      </p:graphicFrame>
      <p:sp>
        <p:nvSpPr>
          <p:cNvPr id="6" name="Content Placeholder 5">
            <a:extLst>
              <a:ext uri="{FF2B5EF4-FFF2-40B4-BE49-F238E27FC236}">
                <a16:creationId xmlns:a16="http://schemas.microsoft.com/office/drawing/2014/main" id="{8B8A8525-8873-9445-6FBD-4DB89A887A07}"/>
              </a:ext>
            </a:extLst>
          </p:cNvPr>
          <p:cNvSpPr>
            <a:spLocks noGrp="1"/>
          </p:cNvSpPr>
          <p:nvPr>
            <p:ph sz="half" idx="2"/>
          </p:nvPr>
        </p:nvSpPr>
        <p:spPr>
          <a:xfrm>
            <a:off x="2231131" y="4199255"/>
            <a:ext cx="7729727" cy="2580259"/>
          </a:xfrm>
        </p:spPr>
        <p:txBody>
          <a:bodyPr>
            <a:normAutofit fontScale="85000" lnSpcReduction="10000"/>
          </a:bodyPr>
          <a:lstStyle/>
          <a:p>
            <a:r>
              <a:rPr lang="en-US" dirty="0"/>
              <a:t>Scenarios 1 and 2 have tolerable risk of re-identification as the maximum risk for a record in the dataset is less than 33%. While risk is tolerable for both internal adversary scenarios, the risk for both external adversary scenarios is above the risk threshold. </a:t>
            </a:r>
          </a:p>
          <a:p>
            <a:r>
              <a:rPr lang="en-US" dirty="0"/>
              <a:t>Risk is successfully mitigated using de-identification techniques while data utility remains intact as quasi-identifiers were strategically generalized into demographic groups of interest. Examples: age is divided into generational ranges such as young adults (18-25), income is divided into socioeconomic status relative to the dataset such as upper middle income ($80,001-$120,000), education loosely corresponds to educational milestones (high school, college, graduate school)</a:t>
            </a:r>
          </a:p>
          <a:p>
            <a:r>
              <a:rPr lang="en-US" dirty="0"/>
              <a:t>Please see supplemental </a:t>
            </a:r>
            <a:r>
              <a:rPr lang="en-US" dirty="0" err="1"/>
              <a:t>Jupyter</a:t>
            </a:r>
            <a:r>
              <a:rPr lang="en-US" dirty="0"/>
              <a:t> notebook file with code for data wrangling and manipulation</a:t>
            </a:r>
          </a:p>
        </p:txBody>
      </p:sp>
    </p:spTree>
    <p:extLst>
      <p:ext uri="{BB962C8B-B14F-4D97-AF65-F5344CB8AC3E}">
        <p14:creationId xmlns:p14="http://schemas.microsoft.com/office/powerpoint/2010/main" val="16048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783121-2C51-392F-0C37-9C12F3558A67}"/>
              </a:ext>
            </a:extLst>
          </p:cNvPr>
          <p:cNvSpPr>
            <a:spLocks noGrp="1"/>
          </p:cNvSpPr>
          <p:nvPr>
            <p:ph type="title"/>
          </p:nvPr>
        </p:nvSpPr>
        <p:spPr/>
        <p:txBody>
          <a:bodyPr/>
          <a:lstStyle/>
          <a:p>
            <a:r>
              <a:rPr lang="en-US" dirty="0"/>
              <a:t>References</a:t>
            </a:r>
          </a:p>
        </p:txBody>
      </p:sp>
      <p:sp>
        <p:nvSpPr>
          <p:cNvPr id="8" name="TextBox 7">
            <a:extLst>
              <a:ext uri="{FF2B5EF4-FFF2-40B4-BE49-F238E27FC236}">
                <a16:creationId xmlns:a16="http://schemas.microsoft.com/office/drawing/2014/main" id="{65951A0E-5847-A3C0-2B82-A37705D35A35}"/>
              </a:ext>
            </a:extLst>
          </p:cNvPr>
          <p:cNvSpPr txBox="1"/>
          <p:nvPr/>
        </p:nvSpPr>
        <p:spPr>
          <a:xfrm>
            <a:off x="2231136" y="2375916"/>
            <a:ext cx="7729728" cy="4185761"/>
          </a:xfrm>
          <a:prstGeom prst="rect">
            <a:avLst/>
          </a:prstGeom>
          <a:noFill/>
        </p:spPr>
        <p:txBody>
          <a:bodyPr wrap="square" rtlCol="0">
            <a:spAutoFit/>
          </a:bodyPr>
          <a:lstStyle/>
          <a:p>
            <a:pPr marL="457200" indent="-914400" rtl="0">
              <a:spcBef>
                <a:spcPts val="0"/>
              </a:spcBef>
              <a:spcAft>
                <a:spcPts val="0"/>
              </a:spcAft>
            </a:pPr>
            <a:r>
              <a:rPr lang="en-US" sz="1400" b="0" i="1" u="none" strike="noStrike" dirty="0">
                <a:solidFill>
                  <a:srgbClr val="000000"/>
                </a:solidFill>
                <a:effectLst/>
                <a:latin typeface="Arial" panose="020B0604020202020204" pitchFamily="34" charset="0"/>
              </a:rPr>
              <a:t>FCC Proposes Over $200M in Fines for Wireless Location Data Violations</a:t>
            </a:r>
            <a:r>
              <a:rPr lang="en-US" sz="1400" b="0" i="0" u="none" strike="noStrike" dirty="0">
                <a:solidFill>
                  <a:srgbClr val="000000"/>
                </a:solidFill>
                <a:effectLst/>
                <a:latin typeface="Arial" panose="020B0604020202020204" pitchFamily="34" charset="0"/>
              </a:rPr>
              <a:t>. (2020, February 28). Federal Communications Commission. Retrieved October 20, 2023, from https://www.fcc.gov/document/fcc-proposes-over-200m-fines-wireless-location-data-violations</a:t>
            </a:r>
            <a:endParaRPr lang="en-US" sz="1400" b="0" dirty="0">
              <a:effectLst/>
            </a:endParaRPr>
          </a:p>
          <a:p>
            <a:pPr marL="457200" indent="-914400" rtl="0">
              <a:spcBef>
                <a:spcPts val="0"/>
              </a:spcBef>
              <a:spcAft>
                <a:spcPts val="0"/>
              </a:spcAft>
            </a:pPr>
            <a:r>
              <a:rPr lang="en-US" sz="1400" b="0" i="0" u="none" strike="noStrike" dirty="0">
                <a:solidFill>
                  <a:srgbClr val="000000"/>
                </a:solidFill>
                <a:effectLst/>
                <a:latin typeface="Arial" panose="020B0604020202020204" pitchFamily="34" charset="0"/>
              </a:rPr>
              <a:t>Huang, K., Wang, X., Wei, W., &amp; </a:t>
            </a:r>
            <a:r>
              <a:rPr lang="en-US" sz="1400" b="0" i="0" u="none" strike="noStrike" dirty="0" err="1">
                <a:solidFill>
                  <a:srgbClr val="000000"/>
                </a:solidFill>
                <a:effectLst/>
                <a:latin typeface="Arial" panose="020B0604020202020204" pitchFamily="34" charset="0"/>
              </a:rPr>
              <a:t>Madnick</a:t>
            </a:r>
            <a:r>
              <a:rPr lang="en-US" sz="1400" b="0" i="0" u="none" strike="noStrike" dirty="0">
                <a:solidFill>
                  <a:srgbClr val="000000"/>
                </a:solidFill>
                <a:effectLst/>
                <a:latin typeface="Arial" panose="020B0604020202020204" pitchFamily="34" charset="0"/>
              </a:rPr>
              <a:t>, S. (2023, May 4). </a:t>
            </a:r>
            <a:r>
              <a:rPr lang="en-US" sz="1400" b="0" i="1" u="none" strike="noStrike" dirty="0">
                <a:solidFill>
                  <a:srgbClr val="000000"/>
                </a:solidFill>
                <a:effectLst/>
                <a:latin typeface="Arial" panose="020B0604020202020204" pitchFamily="34" charset="0"/>
              </a:rPr>
              <a:t>The Devastating Business Impacts of a Cyber Breach</a:t>
            </a:r>
            <a:r>
              <a:rPr lang="en-US" sz="1400" b="0" i="0" u="none" strike="noStrike" dirty="0">
                <a:solidFill>
                  <a:srgbClr val="000000"/>
                </a:solidFill>
                <a:effectLst/>
                <a:latin typeface="Arial" panose="020B0604020202020204" pitchFamily="34" charset="0"/>
              </a:rPr>
              <a:t>. Harvard Business Review. Retrieved October 20, 2023, from https://hbr.org/2023/05/the-devastating-business-impacts-of-a-cyber-breach</a:t>
            </a:r>
            <a:endParaRPr lang="en-US" sz="1400" b="0" dirty="0">
              <a:effectLst/>
            </a:endParaRPr>
          </a:p>
          <a:p>
            <a:pPr marL="457200" indent="-914400" rtl="0">
              <a:spcBef>
                <a:spcPts val="0"/>
              </a:spcBef>
              <a:spcAft>
                <a:spcPts val="0"/>
              </a:spcAft>
            </a:pPr>
            <a:r>
              <a:rPr lang="en-US" sz="1400" b="0" i="0" u="none" strike="noStrike" dirty="0" err="1">
                <a:solidFill>
                  <a:srgbClr val="000000"/>
                </a:solidFill>
                <a:effectLst/>
                <a:latin typeface="Arial" panose="020B0604020202020204" pitchFamily="34" charset="0"/>
              </a:rPr>
              <a:t>Medlyn</a:t>
            </a:r>
            <a:r>
              <a:rPr lang="en-US" sz="1400" b="0" i="0" u="none" strike="noStrike" dirty="0">
                <a:solidFill>
                  <a:srgbClr val="000000"/>
                </a:solidFill>
                <a:effectLst/>
                <a:latin typeface="Arial" panose="020B0604020202020204" pitchFamily="34" charset="0"/>
              </a:rPr>
              <a:t>, E. (2015, June 8). </a:t>
            </a:r>
            <a:r>
              <a:rPr lang="en-US" sz="1400" b="0" i="1" u="none" strike="noStrike" dirty="0">
                <a:solidFill>
                  <a:srgbClr val="000000"/>
                </a:solidFill>
                <a:effectLst/>
                <a:latin typeface="Arial" panose="020B0604020202020204" pitchFamily="34" charset="0"/>
              </a:rPr>
              <a:t>More than 80 percent of firms say they've been hacked in new CFO survey</a:t>
            </a:r>
            <a:r>
              <a:rPr lang="en-US" sz="1400" b="0" i="0" u="none" strike="noStrike" dirty="0">
                <a:solidFill>
                  <a:srgbClr val="000000"/>
                </a:solidFill>
                <a:effectLst/>
                <a:latin typeface="Arial" panose="020B0604020202020204" pitchFamily="34" charset="0"/>
              </a:rPr>
              <a:t>. Phys.org. Retrieved October 20, 2023, from https://phys.org/news/2015-06-percent-firms-theyve-hacked-cfo.html</a:t>
            </a:r>
            <a:endParaRPr lang="en-US" sz="1400" b="0" dirty="0">
              <a:effectLst/>
            </a:endParaRPr>
          </a:p>
          <a:p>
            <a:pPr marL="457200" indent="-914400" rtl="0">
              <a:spcBef>
                <a:spcPts val="0"/>
              </a:spcBef>
              <a:spcAft>
                <a:spcPts val="0"/>
              </a:spcAft>
            </a:pPr>
            <a:r>
              <a:rPr lang="en-US" sz="1400" b="0" i="1" u="none" strike="noStrike" dirty="0">
                <a:solidFill>
                  <a:srgbClr val="000000"/>
                </a:solidFill>
                <a:effectLst/>
                <a:latin typeface="Arial" panose="020B0604020202020204" pitchFamily="34" charset="0"/>
              </a:rPr>
              <a:t>News | TDS completes acquisition of Merrimac Communications in Merrimac, Wis. | TDS</a:t>
            </a:r>
            <a:r>
              <a:rPr lang="en-US" sz="1400" b="0" i="0" u="none" strike="noStrike" dirty="0">
                <a:solidFill>
                  <a:srgbClr val="000000"/>
                </a:solidFill>
                <a:effectLst/>
                <a:latin typeface="Arial" panose="020B0604020202020204" pitchFamily="34" charset="0"/>
              </a:rPr>
              <a:t>. (2018, February 1). TDS Telecom. Retrieved October 20, 2023, from https://tdstelecom.com/about/news/categories/tds/tds-acquires-merrimac-comm.html</a:t>
            </a:r>
            <a:endParaRPr lang="en-US" sz="1400" b="0" dirty="0">
              <a:effectLst/>
            </a:endParaRPr>
          </a:p>
          <a:p>
            <a:pPr marL="457200" indent="-914400" rtl="0">
              <a:spcBef>
                <a:spcPts val="0"/>
              </a:spcBef>
              <a:spcAft>
                <a:spcPts val="0"/>
              </a:spcAft>
            </a:pPr>
            <a:r>
              <a:rPr lang="en-US" sz="1400" b="0" i="0" u="none" strike="noStrike" dirty="0" err="1">
                <a:solidFill>
                  <a:srgbClr val="000000"/>
                </a:solidFill>
                <a:effectLst/>
                <a:latin typeface="Arial" panose="020B0604020202020204" pitchFamily="34" charset="0"/>
              </a:rPr>
              <a:t>Ogunwole</a:t>
            </a:r>
            <a:r>
              <a:rPr lang="en-US" sz="1400" b="0" i="0" u="none" strike="noStrike" dirty="0">
                <a:solidFill>
                  <a:srgbClr val="000000"/>
                </a:solidFill>
                <a:effectLst/>
                <a:latin typeface="Arial" panose="020B0604020202020204" pitchFamily="34" charset="0"/>
              </a:rPr>
              <a:t>, S. U., Rabe, M. A., Roberts, A. W., &amp; Caplan, Z. (2021, August 12). </a:t>
            </a:r>
            <a:r>
              <a:rPr lang="en-US" sz="1400" b="0" i="1" u="none" strike="noStrike" dirty="0">
                <a:solidFill>
                  <a:srgbClr val="000000"/>
                </a:solidFill>
                <a:effectLst/>
                <a:latin typeface="Arial" panose="020B0604020202020204" pitchFamily="34" charset="0"/>
              </a:rPr>
              <a:t>Adult Population Grew Faster Than Total Population From 2010 to 2020</a:t>
            </a:r>
            <a:r>
              <a:rPr lang="en-US" sz="1400" b="0" i="0" u="none" strike="noStrike" dirty="0">
                <a:solidFill>
                  <a:srgbClr val="000000"/>
                </a:solidFill>
                <a:effectLst/>
                <a:latin typeface="Arial" panose="020B0604020202020204" pitchFamily="34" charset="0"/>
              </a:rPr>
              <a:t>. U.S. Census Bureau. Retrieved October 20, 2023, from https://www.census.gov/library/stories/2021/08/united-states-adult-population-grew-faster-than-nations-total-population-from-2010-to-2020.html</a:t>
            </a:r>
            <a:endParaRPr lang="en-US" sz="1400" b="0" dirty="0">
              <a:effectLst/>
            </a:endParaRPr>
          </a:p>
          <a:p>
            <a:pPr marL="457200" indent="-914400"/>
            <a:r>
              <a:rPr lang="en-US" sz="1400" b="0" i="1" u="none" strike="noStrike" dirty="0">
                <a:solidFill>
                  <a:srgbClr val="000000"/>
                </a:solidFill>
                <a:effectLst/>
                <a:latin typeface="Arial" panose="020B0604020202020204" pitchFamily="34" charset="0"/>
              </a:rPr>
              <a:t>2023 Data Breach Investigations Report</a:t>
            </a:r>
            <a:r>
              <a:rPr lang="en-US" sz="1400" b="0" i="0" u="none" strike="noStrike" dirty="0">
                <a:solidFill>
                  <a:srgbClr val="000000"/>
                </a:solidFill>
                <a:effectLst/>
                <a:latin typeface="Arial" panose="020B0604020202020204" pitchFamily="34" charset="0"/>
              </a:rPr>
              <a:t>. (2023). Verizon. Retrieved October 20, 2023, from https://www.verizon.com/business/resources/reports/dbir/</a:t>
            </a:r>
            <a:endParaRPr lang="en-US" sz="1400" dirty="0"/>
          </a:p>
        </p:txBody>
      </p:sp>
    </p:spTree>
    <p:extLst>
      <p:ext uri="{BB962C8B-B14F-4D97-AF65-F5344CB8AC3E}">
        <p14:creationId xmlns:p14="http://schemas.microsoft.com/office/powerpoint/2010/main" val="12807445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191</TotalTime>
  <Words>1071</Words>
  <Application>Microsoft Office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De-identification of telecommunications dataset</vt:lpstr>
      <vt:lpstr>Why De-identify?</vt:lpstr>
      <vt:lpstr>Background on dataset</vt:lpstr>
      <vt:lpstr>Methodology for De-identifying and calculating risk</vt:lpstr>
      <vt:lpstr>Internal Adversary Scenarios</vt:lpstr>
      <vt:lpstr>External Adversary Scenarios</vt:lpstr>
      <vt:lpstr>Results - Diagnostics</vt:lpstr>
      <vt:lpstr>Results - 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De-identification of telecommunications dataset</dc:title>
  <dc:creator>Joey Annand</dc:creator>
  <cp:lastModifiedBy>Joey Annand</cp:lastModifiedBy>
  <cp:revision>6</cp:revision>
  <dcterms:created xsi:type="dcterms:W3CDTF">2023-10-20T23:02:48Z</dcterms:created>
  <dcterms:modified xsi:type="dcterms:W3CDTF">2023-10-21T02:14:35Z</dcterms:modified>
</cp:coreProperties>
</file>