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62" r:id="rId3"/>
    <p:sldId id="263" r:id="rId4"/>
    <p:sldId id="264" r:id="rId5"/>
    <p:sldId id="265" r:id="rId6"/>
    <p:sldId id="267" r:id="rId7"/>
    <p:sldId id="268" r:id="rId8"/>
    <p:sldId id="288" r:id="rId9"/>
    <p:sldId id="298" r:id="rId10"/>
    <p:sldId id="312" r:id="rId11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35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20747-296A-44FC-A69E-993268862B2D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6C5BFC-4AA1-4F3A-8954-F2E5E3C56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29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Bookman Old Style"/>
                <a:cs typeface="Bookman Old Style"/>
              </a:defRPr>
            </a:lvl1pPr>
          </a:lstStyle>
          <a:p>
            <a:pPr marL="71755">
              <a:lnSpc>
                <a:spcPts val="670"/>
              </a:lnSpc>
            </a:pPr>
            <a:fld id="{81D60167-4931-47E6-BA6A-407CBD079E47}" type="slidenum">
              <a:rPr spc="-10" dirty="0"/>
              <a:t>‹#›</a:t>
            </a:fld>
            <a:r>
              <a:rPr spc="-120" dirty="0"/>
              <a:t> </a:t>
            </a:r>
            <a:r>
              <a:rPr spc="0" dirty="0"/>
              <a:t>/</a:t>
            </a:r>
            <a:r>
              <a:rPr spc="-120" dirty="0"/>
              <a:t> </a:t>
            </a:r>
            <a:r>
              <a:rPr spc="-10" dirty="0"/>
              <a:t>44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Bookman Old Style"/>
                <a:cs typeface="Bookman Old Style"/>
              </a:defRPr>
            </a:lvl1pPr>
          </a:lstStyle>
          <a:p>
            <a:pPr marL="71755">
              <a:lnSpc>
                <a:spcPts val="670"/>
              </a:lnSpc>
            </a:pPr>
            <a:fld id="{81D60167-4931-47E6-BA6A-407CBD079E47}" type="slidenum">
              <a:rPr spc="-10" dirty="0"/>
              <a:t>‹#›</a:t>
            </a:fld>
            <a:r>
              <a:rPr spc="-120" dirty="0"/>
              <a:t> </a:t>
            </a:r>
            <a:r>
              <a:rPr spc="0" dirty="0"/>
              <a:t>/</a:t>
            </a:r>
            <a:r>
              <a:rPr spc="-120" dirty="0"/>
              <a:t> </a:t>
            </a:r>
            <a:r>
              <a:rPr spc="-10" dirty="0"/>
              <a:t>44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Bookman Old Style"/>
                <a:cs typeface="Bookman Old Style"/>
              </a:defRPr>
            </a:lvl1pPr>
          </a:lstStyle>
          <a:p>
            <a:pPr marL="71755">
              <a:lnSpc>
                <a:spcPts val="670"/>
              </a:lnSpc>
            </a:pPr>
            <a:fld id="{81D60167-4931-47E6-BA6A-407CBD079E47}" type="slidenum">
              <a:rPr spc="-10" dirty="0"/>
              <a:t>‹#›</a:t>
            </a:fld>
            <a:r>
              <a:rPr spc="-120" dirty="0"/>
              <a:t> </a:t>
            </a:r>
            <a:r>
              <a:rPr spc="0" dirty="0"/>
              <a:t>/</a:t>
            </a:r>
            <a:r>
              <a:rPr spc="-120" dirty="0"/>
              <a:t> </a:t>
            </a:r>
            <a:r>
              <a:rPr spc="-10" dirty="0"/>
              <a:t>44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Bookman Old Style"/>
                <a:cs typeface="Bookman Old Style"/>
              </a:defRPr>
            </a:lvl1pPr>
          </a:lstStyle>
          <a:p>
            <a:pPr marL="71755">
              <a:lnSpc>
                <a:spcPts val="670"/>
              </a:lnSpc>
            </a:pPr>
            <a:fld id="{81D60167-4931-47E6-BA6A-407CBD079E47}" type="slidenum">
              <a:rPr spc="-10" dirty="0"/>
              <a:t>‹#›</a:t>
            </a:fld>
            <a:r>
              <a:rPr spc="-120" dirty="0"/>
              <a:t> </a:t>
            </a:r>
            <a:r>
              <a:rPr spc="0" dirty="0"/>
              <a:t>/</a:t>
            </a:r>
            <a:r>
              <a:rPr spc="-120" dirty="0"/>
              <a:t> </a:t>
            </a:r>
            <a:r>
              <a:rPr spc="-10" dirty="0"/>
              <a:t>44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Bookman Old Style"/>
                <a:cs typeface="Bookman Old Style"/>
              </a:defRPr>
            </a:lvl1pPr>
          </a:lstStyle>
          <a:p>
            <a:pPr marL="71755">
              <a:lnSpc>
                <a:spcPts val="670"/>
              </a:lnSpc>
            </a:pPr>
            <a:fld id="{81D60167-4931-47E6-BA6A-407CBD079E47}" type="slidenum">
              <a:rPr spc="-10" dirty="0"/>
              <a:t>‹#›</a:t>
            </a:fld>
            <a:r>
              <a:rPr spc="-120" dirty="0"/>
              <a:t> </a:t>
            </a:r>
            <a:r>
              <a:rPr spc="0" dirty="0"/>
              <a:t>/</a:t>
            </a:r>
            <a:r>
              <a:rPr spc="-120" dirty="0"/>
              <a:t> </a:t>
            </a:r>
            <a:r>
              <a:rPr spc="-10" dirty="0"/>
              <a:t>44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1858" y="886763"/>
            <a:ext cx="3573779" cy="1917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8096" y="955597"/>
            <a:ext cx="3773906" cy="1644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26928" y="3342078"/>
            <a:ext cx="300989" cy="10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7F7F7F"/>
                </a:solidFill>
                <a:latin typeface="Bookman Old Style"/>
                <a:cs typeface="Bookman Old Style"/>
              </a:defRPr>
            </a:lvl1pPr>
          </a:lstStyle>
          <a:p>
            <a:pPr marL="71755">
              <a:lnSpc>
                <a:spcPts val="670"/>
              </a:lnSpc>
            </a:pPr>
            <a:fld id="{81D60167-4931-47E6-BA6A-407CBD079E47}" type="slidenum">
              <a:rPr spc="-10" dirty="0"/>
              <a:t>‹#›</a:t>
            </a:fld>
            <a:r>
              <a:rPr spc="-120" dirty="0"/>
              <a:t> </a:t>
            </a:r>
            <a:r>
              <a:rPr spc="0" dirty="0"/>
              <a:t>/</a:t>
            </a:r>
            <a:r>
              <a:rPr spc="-120" dirty="0"/>
              <a:t> </a:t>
            </a:r>
            <a:r>
              <a:rPr spc="-10" dirty="0"/>
              <a:t>44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9799" y="211465"/>
            <a:ext cx="25273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0" dirty="0">
                <a:solidFill>
                  <a:srgbClr val="3333B2"/>
                </a:solidFill>
                <a:latin typeface="Georgia"/>
                <a:cs typeface="Georgia"/>
              </a:rPr>
              <a:t>Training Error </a:t>
            </a:r>
            <a:r>
              <a:rPr sz="1400" spc="-35" dirty="0">
                <a:solidFill>
                  <a:srgbClr val="3333B2"/>
                </a:solidFill>
                <a:latin typeface="Georgia"/>
                <a:cs typeface="Georgia"/>
              </a:rPr>
              <a:t>versus  </a:t>
            </a:r>
            <a:r>
              <a:rPr sz="1400" spc="-5" dirty="0">
                <a:solidFill>
                  <a:srgbClr val="3333B2"/>
                </a:solidFill>
                <a:latin typeface="Georgia"/>
                <a:cs typeface="Georgia"/>
              </a:rPr>
              <a:t>Test</a:t>
            </a:r>
            <a:r>
              <a:rPr sz="1400" spc="215" dirty="0">
                <a:solidFill>
                  <a:srgbClr val="3333B2"/>
                </a:solidFill>
                <a:latin typeface="Georgia"/>
                <a:cs typeface="Georgia"/>
              </a:rPr>
              <a:t> </a:t>
            </a:r>
            <a:r>
              <a:rPr sz="1400" spc="-40" dirty="0">
                <a:solidFill>
                  <a:srgbClr val="3333B2"/>
                </a:solidFill>
                <a:latin typeface="Georgia"/>
                <a:cs typeface="Georgia"/>
              </a:rPr>
              <a:t>error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>
              <a:lnSpc>
                <a:spcPts val="670"/>
              </a:lnSpc>
            </a:pPr>
            <a:r>
              <a:rPr spc="-10" dirty="0"/>
              <a:t>2</a:t>
            </a:r>
            <a:r>
              <a:rPr spc="-120" dirty="0"/>
              <a:t> </a:t>
            </a:r>
            <a:r>
              <a:rPr spc="0" dirty="0"/>
              <a:t>/</a:t>
            </a:r>
            <a:r>
              <a:rPr spc="-120" dirty="0"/>
              <a:t> </a:t>
            </a:r>
            <a:r>
              <a:rPr spc="-10" dirty="0"/>
              <a:t>44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802753"/>
            <a:ext cx="3769360" cy="2026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4780" indent="-132080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SzPct val="95238"/>
              <a:buFont typeface="Arial"/>
              <a:buChar char="•"/>
              <a:tabLst>
                <a:tab pos="145415" algn="l"/>
              </a:tabLst>
            </a:pPr>
            <a:r>
              <a:rPr sz="1050" spc="10" dirty="0">
                <a:latin typeface="Times New Roman"/>
                <a:cs typeface="Times New Roman"/>
              </a:rPr>
              <a:t>Recall </a:t>
            </a:r>
            <a:r>
              <a:rPr sz="1050" spc="50" dirty="0">
                <a:latin typeface="Times New Roman"/>
                <a:cs typeface="Times New Roman"/>
              </a:rPr>
              <a:t>the </a:t>
            </a:r>
            <a:r>
              <a:rPr sz="1050" spc="25" dirty="0">
                <a:latin typeface="Times New Roman"/>
                <a:cs typeface="Times New Roman"/>
              </a:rPr>
              <a:t>distinction </a:t>
            </a:r>
            <a:r>
              <a:rPr sz="1050" spc="15" dirty="0">
                <a:latin typeface="Times New Roman"/>
                <a:cs typeface="Times New Roman"/>
              </a:rPr>
              <a:t>between </a:t>
            </a:r>
            <a:r>
              <a:rPr sz="1050" spc="50" dirty="0">
                <a:latin typeface="Times New Roman"/>
                <a:cs typeface="Times New Roman"/>
              </a:rPr>
              <a:t>the </a:t>
            </a:r>
            <a:r>
              <a:rPr sz="1050" i="1" spc="-25" dirty="0">
                <a:solidFill>
                  <a:srgbClr val="009900"/>
                </a:solidFill>
                <a:latin typeface="Arial"/>
                <a:cs typeface="Arial"/>
              </a:rPr>
              <a:t>test  </a:t>
            </a:r>
            <a:r>
              <a:rPr sz="1050" i="1" spc="0" dirty="0">
                <a:solidFill>
                  <a:srgbClr val="009900"/>
                </a:solidFill>
                <a:latin typeface="Arial"/>
                <a:cs typeface="Arial"/>
              </a:rPr>
              <a:t>error </a:t>
            </a:r>
            <a:r>
              <a:rPr sz="1050" spc="50" dirty="0">
                <a:latin typeface="Times New Roman"/>
                <a:cs typeface="Times New Roman"/>
              </a:rPr>
              <a:t>and </a:t>
            </a:r>
            <a:r>
              <a:rPr sz="1050" spc="75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the</a:t>
            </a:r>
            <a:endParaRPr sz="1050">
              <a:latin typeface="Times New Roman"/>
              <a:cs typeface="Times New Roman"/>
            </a:endParaRPr>
          </a:p>
          <a:p>
            <a:pPr marL="144780">
              <a:lnSpc>
                <a:spcPct val="100000"/>
              </a:lnSpc>
              <a:spcBef>
                <a:spcPts val="30"/>
              </a:spcBef>
            </a:pPr>
            <a:r>
              <a:rPr sz="1050" i="1" spc="5" dirty="0">
                <a:solidFill>
                  <a:srgbClr val="009900"/>
                </a:solidFill>
                <a:latin typeface="Arial"/>
                <a:cs typeface="Arial"/>
              </a:rPr>
              <a:t>training</a:t>
            </a:r>
            <a:r>
              <a:rPr sz="1050" i="1" spc="25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1050" i="1" spc="5" dirty="0">
                <a:solidFill>
                  <a:srgbClr val="009900"/>
                </a:solidFill>
                <a:latin typeface="Arial"/>
                <a:cs typeface="Arial"/>
              </a:rPr>
              <a:t>error:</a:t>
            </a:r>
            <a:endParaRPr sz="1050">
              <a:latin typeface="Arial"/>
              <a:cs typeface="Arial"/>
            </a:endParaRPr>
          </a:p>
          <a:p>
            <a:pPr marL="144780" marR="5080" indent="-132080" algn="just">
              <a:lnSpc>
                <a:spcPct val="102600"/>
              </a:lnSpc>
              <a:spcBef>
                <a:spcPts val="295"/>
              </a:spcBef>
              <a:buClr>
                <a:srgbClr val="3333B2"/>
              </a:buClr>
              <a:buSzPct val="95238"/>
              <a:buFont typeface="Arial"/>
              <a:buChar char="•"/>
              <a:tabLst>
                <a:tab pos="145415" algn="l"/>
              </a:tabLst>
            </a:pPr>
            <a:r>
              <a:rPr sz="1050" spc="50" dirty="0">
                <a:latin typeface="Times New Roman"/>
                <a:cs typeface="Times New Roman"/>
              </a:rPr>
              <a:t>The </a:t>
            </a:r>
            <a:r>
              <a:rPr sz="1050" i="1" spc="-25" dirty="0">
                <a:solidFill>
                  <a:srgbClr val="009900"/>
                </a:solidFill>
                <a:latin typeface="Arial"/>
                <a:cs typeface="Arial"/>
              </a:rPr>
              <a:t>test </a:t>
            </a:r>
            <a:r>
              <a:rPr sz="1050" i="1" spc="0" dirty="0">
                <a:solidFill>
                  <a:srgbClr val="009900"/>
                </a:solidFill>
                <a:latin typeface="Arial"/>
                <a:cs typeface="Arial"/>
              </a:rPr>
              <a:t>error </a:t>
            </a:r>
            <a:r>
              <a:rPr sz="1050" spc="-5" dirty="0">
                <a:latin typeface="Times New Roman"/>
                <a:cs typeface="Times New Roman"/>
              </a:rPr>
              <a:t>is </a:t>
            </a:r>
            <a:r>
              <a:rPr sz="1050" spc="50" dirty="0">
                <a:latin typeface="Times New Roman"/>
                <a:cs typeface="Times New Roman"/>
              </a:rPr>
              <a:t>the </a:t>
            </a:r>
            <a:r>
              <a:rPr sz="1050" spc="10" dirty="0">
                <a:latin typeface="Times New Roman"/>
                <a:cs typeface="Times New Roman"/>
              </a:rPr>
              <a:t>average </a:t>
            </a:r>
            <a:r>
              <a:rPr sz="1050" spc="25" dirty="0">
                <a:latin typeface="Times New Roman"/>
                <a:cs typeface="Times New Roman"/>
              </a:rPr>
              <a:t>error </a:t>
            </a:r>
            <a:r>
              <a:rPr sz="1050" spc="75" dirty="0">
                <a:latin typeface="Times New Roman"/>
                <a:cs typeface="Times New Roman"/>
              </a:rPr>
              <a:t>that </a:t>
            </a:r>
            <a:r>
              <a:rPr sz="1050" spc="25" dirty="0">
                <a:latin typeface="Times New Roman"/>
                <a:cs typeface="Times New Roman"/>
              </a:rPr>
              <a:t>results </a:t>
            </a:r>
            <a:r>
              <a:rPr sz="1050" spc="10" dirty="0">
                <a:latin typeface="Times New Roman"/>
                <a:cs typeface="Times New Roman"/>
              </a:rPr>
              <a:t>from using </a:t>
            </a:r>
            <a:r>
              <a:rPr sz="1050" spc="50" dirty="0">
                <a:latin typeface="Times New Roman"/>
                <a:cs typeface="Times New Roman"/>
              </a:rPr>
              <a:t>a  </a:t>
            </a:r>
            <a:r>
              <a:rPr sz="1050" spc="30" dirty="0">
                <a:latin typeface="Times New Roman"/>
                <a:cs typeface="Times New Roman"/>
              </a:rPr>
              <a:t>statistical </a:t>
            </a:r>
            <a:r>
              <a:rPr sz="1050" spc="25" dirty="0">
                <a:latin typeface="Times New Roman"/>
                <a:cs typeface="Times New Roman"/>
              </a:rPr>
              <a:t>learning </a:t>
            </a:r>
            <a:r>
              <a:rPr sz="1050" spc="40" dirty="0">
                <a:latin typeface="Times New Roman"/>
                <a:cs typeface="Times New Roman"/>
              </a:rPr>
              <a:t>method </a:t>
            </a:r>
            <a:r>
              <a:rPr sz="1050" spc="50" dirty="0">
                <a:latin typeface="Times New Roman"/>
                <a:cs typeface="Times New Roman"/>
              </a:rPr>
              <a:t>to </a:t>
            </a:r>
            <a:r>
              <a:rPr sz="1050" spc="30" dirty="0">
                <a:latin typeface="Times New Roman"/>
                <a:cs typeface="Times New Roman"/>
              </a:rPr>
              <a:t>predict </a:t>
            </a:r>
            <a:r>
              <a:rPr sz="1050" spc="50" dirty="0">
                <a:latin typeface="Times New Roman"/>
                <a:cs typeface="Times New Roman"/>
              </a:rPr>
              <a:t>the </a:t>
            </a:r>
            <a:r>
              <a:rPr sz="1050" spc="15" dirty="0">
                <a:latin typeface="Times New Roman"/>
                <a:cs typeface="Times New Roman"/>
              </a:rPr>
              <a:t>response on </a:t>
            </a:r>
            <a:r>
              <a:rPr sz="1050" spc="50" dirty="0">
                <a:latin typeface="Times New Roman"/>
                <a:cs typeface="Times New Roman"/>
              </a:rPr>
              <a:t>a </a:t>
            </a:r>
            <a:r>
              <a:rPr sz="1050" spc="5" dirty="0">
                <a:latin typeface="Times New Roman"/>
                <a:cs typeface="Times New Roman"/>
              </a:rPr>
              <a:t>new  </a:t>
            </a:r>
            <a:r>
              <a:rPr sz="1050" spc="25" dirty="0">
                <a:latin typeface="Times New Roman"/>
                <a:cs typeface="Times New Roman"/>
              </a:rPr>
              <a:t>observation, </a:t>
            </a:r>
            <a:r>
              <a:rPr sz="1050" spc="5" dirty="0">
                <a:latin typeface="Times New Roman"/>
                <a:cs typeface="Times New Roman"/>
              </a:rPr>
              <a:t>one  </a:t>
            </a:r>
            <a:r>
              <a:rPr sz="1050" spc="75" dirty="0">
                <a:latin typeface="Times New Roman"/>
                <a:cs typeface="Times New Roman"/>
              </a:rPr>
              <a:t>that </a:t>
            </a:r>
            <a:r>
              <a:rPr sz="1050" dirty="0">
                <a:latin typeface="Times New Roman"/>
                <a:cs typeface="Times New Roman"/>
              </a:rPr>
              <a:t>was  </a:t>
            </a:r>
            <a:r>
              <a:rPr sz="1050" spc="50" dirty="0">
                <a:latin typeface="Times New Roman"/>
                <a:cs typeface="Times New Roman"/>
              </a:rPr>
              <a:t>not </a:t>
            </a:r>
            <a:r>
              <a:rPr sz="1050" spc="25" dirty="0">
                <a:latin typeface="Times New Roman"/>
                <a:cs typeface="Times New Roman"/>
              </a:rPr>
              <a:t>used </a:t>
            </a:r>
            <a:r>
              <a:rPr sz="1050" spc="15" dirty="0">
                <a:latin typeface="Times New Roman"/>
                <a:cs typeface="Times New Roman"/>
              </a:rPr>
              <a:t>in  </a:t>
            </a:r>
            <a:r>
              <a:rPr sz="1050" spc="30" dirty="0">
                <a:latin typeface="Times New Roman"/>
                <a:cs typeface="Times New Roman"/>
              </a:rPr>
              <a:t>training </a:t>
            </a:r>
            <a:r>
              <a:rPr sz="1050" spc="50" dirty="0">
                <a:latin typeface="Times New Roman"/>
                <a:cs typeface="Times New Roman"/>
              </a:rPr>
              <a:t>the</a:t>
            </a:r>
            <a:r>
              <a:rPr sz="1050" spc="-110" dirty="0">
                <a:latin typeface="Times New Roman"/>
                <a:cs typeface="Times New Roman"/>
              </a:rPr>
              <a:t> </a:t>
            </a:r>
            <a:r>
              <a:rPr sz="1050" spc="35" dirty="0">
                <a:latin typeface="Times New Roman"/>
                <a:cs typeface="Times New Roman"/>
              </a:rPr>
              <a:t>method.</a:t>
            </a:r>
            <a:endParaRPr sz="1050">
              <a:latin typeface="Times New Roman"/>
              <a:cs typeface="Times New Roman"/>
            </a:endParaRPr>
          </a:p>
          <a:p>
            <a:pPr marL="144780" marR="6350" indent="-132080">
              <a:lnSpc>
                <a:spcPct val="102600"/>
              </a:lnSpc>
              <a:spcBef>
                <a:spcPts val="295"/>
              </a:spcBef>
              <a:buClr>
                <a:srgbClr val="3333B2"/>
              </a:buClr>
              <a:buSzPct val="95238"/>
              <a:buFont typeface="Arial"/>
              <a:buChar char="•"/>
              <a:tabLst>
                <a:tab pos="145415" algn="l"/>
              </a:tabLst>
            </a:pPr>
            <a:r>
              <a:rPr sz="1050" spc="30" dirty="0">
                <a:latin typeface="Times New Roman"/>
                <a:cs typeface="Times New Roman"/>
              </a:rPr>
              <a:t>In </a:t>
            </a:r>
            <a:r>
              <a:rPr sz="1050" spc="35" dirty="0">
                <a:latin typeface="Times New Roman"/>
                <a:cs typeface="Times New Roman"/>
              </a:rPr>
              <a:t>contrast, </a:t>
            </a:r>
            <a:r>
              <a:rPr sz="1050" spc="50" dirty="0">
                <a:latin typeface="Times New Roman"/>
                <a:cs typeface="Times New Roman"/>
              </a:rPr>
              <a:t>the </a:t>
            </a:r>
            <a:r>
              <a:rPr sz="1050" i="1" spc="5" dirty="0">
                <a:solidFill>
                  <a:srgbClr val="009900"/>
                </a:solidFill>
                <a:latin typeface="Arial"/>
                <a:cs typeface="Arial"/>
              </a:rPr>
              <a:t>training </a:t>
            </a:r>
            <a:r>
              <a:rPr sz="1050" i="1" spc="0" dirty="0">
                <a:solidFill>
                  <a:srgbClr val="009900"/>
                </a:solidFill>
                <a:latin typeface="Arial"/>
                <a:cs typeface="Arial"/>
              </a:rPr>
              <a:t>error </a:t>
            </a:r>
            <a:r>
              <a:rPr sz="1050" spc="25" dirty="0">
                <a:latin typeface="Times New Roman"/>
                <a:cs typeface="Times New Roman"/>
              </a:rPr>
              <a:t>can </a:t>
            </a:r>
            <a:r>
              <a:rPr sz="1050" spc="30" dirty="0">
                <a:latin typeface="Times New Roman"/>
                <a:cs typeface="Times New Roman"/>
              </a:rPr>
              <a:t>be </a:t>
            </a:r>
            <a:r>
              <a:rPr sz="1050" spc="5" dirty="0">
                <a:latin typeface="Times New Roman"/>
                <a:cs typeface="Times New Roman"/>
              </a:rPr>
              <a:t>easily </a:t>
            </a:r>
            <a:r>
              <a:rPr sz="1050" spc="25" dirty="0">
                <a:latin typeface="Times New Roman"/>
                <a:cs typeface="Times New Roman"/>
              </a:rPr>
              <a:t>calculated </a:t>
            </a:r>
            <a:r>
              <a:rPr sz="1050" spc="15" dirty="0">
                <a:latin typeface="Times New Roman"/>
                <a:cs typeface="Times New Roman"/>
              </a:rPr>
              <a:t>by  </a:t>
            </a:r>
            <a:r>
              <a:rPr sz="1050" spc="25" dirty="0">
                <a:latin typeface="Times New Roman"/>
                <a:cs typeface="Times New Roman"/>
              </a:rPr>
              <a:t>applying </a:t>
            </a:r>
            <a:r>
              <a:rPr sz="1050" spc="50" dirty="0">
                <a:latin typeface="Times New Roman"/>
                <a:cs typeface="Times New Roman"/>
              </a:rPr>
              <a:t>the </a:t>
            </a:r>
            <a:r>
              <a:rPr sz="1050" spc="30" dirty="0">
                <a:latin typeface="Times New Roman"/>
                <a:cs typeface="Times New Roman"/>
              </a:rPr>
              <a:t>statistical </a:t>
            </a:r>
            <a:r>
              <a:rPr sz="1050" spc="25" dirty="0">
                <a:latin typeface="Times New Roman"/>
                <a:cs typeface="Times New Roman"/>
              </a:rPr>
              <a:t>learning </a:t>
            </a:r>
            <a:r>
              <a:rPr sz="1050" spc="40" dirty="0">
                <a:latin typeface="Times New Roman"/>
                <a:cs typeface="Times New Roman"/>
              </a:rPr>
              <a:t>method </a:t>
            </a:r>
            <a:r>
              <a:rPr sz="1050" spc="50" dirty="0">
                <a:latin typeface="Times New Roman"/>
                <a:cs typeface="Times New Roman"/>
              </a:rPr>
              <a:t>to the </a:t>
            </a:r>
            <a:r>
              <a:rPr sz="1050" spc="15" dirty="0">
                <a:latin typeface="Times New Roman"/>
                <a:cs typeface="Times New Roman"/>
              </a:rPr>
              <a:t>observations  </a:t>
            </a:r>
            <a:r>
              <a:rPr sz="1050" spc="25" dirty="0">
                <a:latin typeface="Times New Roman"/>
                <a:cs typeface="Times New Roman"/>
              </a:rPr>
              <a:t>used </a:t>
            </a:r>
            <a:r>
              <a:rPr sz="1050" spc="15" dirty="0">
                <a:latin typeface="Times New Roman"/>
                <a:cs typeface="Times New Roman"/>
              </a:rPr>
              <a:t>in </a:t>
            </a:r>
            <a:r>
              <a:rPr sz="1050" spc="30" dirty="0">
                <a:latin typeface="Times New Roman"/>
                <a:cs typeface="Times New Roman"/>
              </a:rPr>
              <a:t>its</a:t>
            </a:r>
            <a:r>
              <a:rPr sz="1050" spc="200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training.</a:t>
            </a:r>
            <a:endParaRPr sz="1050">
              <a:latin typeface="Times New Roman"/>
              <a:cs typeface="Times New Roman"/>
            </a:endParaRPr>
          </a:p>
          <a:p>
            <a:pPr marL="144780" marR="46355" indent="-132080">
              <a:lnSpc>
                <a:spcPct val="102600"/>
              </a:lnSpc>
              <a:spcBef>
                <a:spcPts val="295"/>
              </a:spcBef>
              <a:buClr>
                <a:srgbClr val="3333B2"/>
              </a:buClr>
              <a:buSzPct val="95238"/>
              <a:buFont typeface="Arial"/>
              <a:buChar char="•"/>
              <a:tabLst>
                <a:tab pos="145415" algn="l"/>
              </a:tabLst>
            </a:pPr>
            <a:r>
              <a:rPr sz="1050" spc="60" dirty="0">
                <a:latin typeface="Times New Roman"/>
                <a:cs typeface="Times New Roman"/>
              </a:rPr>
              <a:t>But </a:t>
            </a:r>
            <a:r>
              <a:rPr sz="1050" spc="50" dirty="0">
                <a:latin typeface="Times New Roman"/>
                <a:cs typeface="Times New Roman"/>
              </a:rPr>
              <a:t>the </a:t>
            </a:r>
            <a:r>
              <a:rPr sz="1050" spc="30" dirty="0">
                <a:latin typeface="Times New Roman"/>
                <a:cs typeface="Times New Roman"/>
              </a:rPr>
              <a:t>training </a:t>
            </a:r>
            <a:r>
              <a:rPr sz="1050" spc="25" dirty="0">
                <a:latin typeface="Times New Roman"/>
                <a:cs typeface="Times New Roman"/>
              </a:rPr>
              <a:t>error </a:t>
            </a:r>
            <a:r>
              <a:rPr sz="1050" spc="50" dirty="0">
                <a:latin typeface="Times New Roman"/>
                <a:cs typeface="Times New Roman"/>
              </a:rPr>
              <a:t>rate </a:t>
            </a:r>
            <a:r>
              <a:rPr sz="1050" spc="25" dirty="0">
                <a:latin typeface="Times New Roman"/>
                <a:cs typeface="Times New Roman"/>
              </a:rPr>
              <a:t>often </a:t>
            </a:r>
            <a:r>
              <a:rPr sz="1050" spc="-5" dirty="0">
                <a:latin typeface="Times New Roman"/>
                <a:cs typeface="Times New Roman"/>
              </a:rPr>
              <a:t>is </a:t>
            </a:r>
            <a:r>
              <a:rPr sz="1050" spc="30" dirty="0">
                <a:latin typeface="Times New Roman"/>
                <a:cs typeface="Times New Roman"/>
              </a:rPr>
              <a:t>quite </a:t>
            </a:r>
            <a:r>
              <a:rPr sz="1050" spc="10" dirty="0">
                <a:latin typeface="Times New Roman"/>
                <a:cs typeface="Times New Roman"/>
              </a:rPr>
              <a:t>different from </a:t>
            </a:r>
            <a:r>
              <a:rPr sz="1050" spc="50" dirty="0">
                <a:latin typeface="Times New Roman"/>
                <a:cs typeface="Times New Roman"/>
              </a:rPr>
              <a:t>the  test </a:t>
            </a:r>
            <a:r>
              <a:rPr sz="1050" spc="25" dirty="0">
                <a:latin typeface="Times New Roman"/>
                <a:cs typeface="Times New Roman"/>
              </a:rPr>
              <a:t>error </a:t>
            </a:r>
            <a:r>
              <a:rPr sz="1050" spc="40" dirty="0">
                <a:latin typeface="Times New Roman"/>
                <a:cs typeface="Times New Roman"/>
              </a:rPr>
              <a:t>rate, </a:t>
            </a:r>
            <a:r>
              <a:rPr sz="1050" spc="50" dirty="0">
                <a:latin typeface="Times New Roman"/>
                <a:cs typeface="Times New Roman"/>
              </a:rPr>
              <a:t>and </a:t>
            </a:r>
            <a:r>
              <a:rPr sz="1050" spc="15" dirty="0">
                <a:latin typeface="Times New Roman"/>
                <a:cs typeface="Times New Roman"/>
              </a:rPr>
              <a:t>in </a:t>
            </a:r>
            <a:r>
              <a:rPr sz="1050" spc="35" dirty="0">
                <a:latin typeface="Times New Roman"/>
                <a:cs typeface="Times New Roman"/>
              </a:rPr>
              <a:t>particular </a:t>
            </a:r>
            <a:r>
              <a:rPr sz="1050" spc="50" dirty="0">
                <a:latin typeface="Times New Roman"/>
                <a:cs typeface="Times New Roman"/>
              </a:rPr>
              <a:t>the </a:t>
            </a:r>
            <a:r>
              <a:rPr sz="1050" spc="15" dirty="0">
                <a:latin typeface="Times New Roman"/>
                <a:cs typeface="Times New Roman"/>
              </a:rPr>
              <a:t>former </a:t>
            </a:r>
            <a:r>
              <a:rPr sz="1050" spc="25" dirty="0">
                <a:latin typeface="Times New Roman"/>
                <a:cs typeface="Times New Roman"/>
              </a:rPr>
              <a:t>can </a:t>
            </a:r>
            <a:r>
              <a:rPr sz="1050" spc="2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050" i="1" spc="-10" dirty="0">
                <a:solidFill>
                  <a:srgbClr val="009900"/>
                </a:solidFill>
                <a:latin typeface="Arial"/>
                <a:cs typeface="Arial"/>
              </a:rPr>
              <a:t>dramatically </a:t>
            </a:r>
            <a:r>
              <a:rPr sz="1050" i="1" spc="-30" dirty="0">
                <a:solidFill>
                  <a:srgbClr val="009900"/>
                </a:solidFill>
                <a:latin typeface="Arial"/>
                <a:cs typeface="Arial"/>
              </a:rPr>
              <a:t>underestimate </a:t>
            </a:r>
            <a:r>
              <a:rPr sz="1050" spc="50" dirty="0">
                <a:latin typeface="Times New Roman"/>
                <a:cs typeface="Times New Roman"/>
              </a:rPr>
              <a:t>the</a:t>
            </a:r>
            <a:r>
              <a:rPr sz="1050" spc="325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latter.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577" y="211465"/>
            <a:ext cx="35394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3333B2"/>
                </a:solidFill>
                <a:latin typeface="Georgia"/>
                <a:cs typeface="Georgia"/>
              </a:rPr>
              <a:t>Can </a:t>
            </a:r>
            <a:r>
              <a:rPr sz="1400" spc="-10" dirty="0">
                <a:solidFill>
                  <a:srgbClr val="3333B2"/>
                </a:solidFill>
                <a:latin typeface="Georgia"/>
                <a:cs typeface="Georgia"/>
              </a:rPr>
              <a:t>the </a:t>
            </a:r>
            <a:r>
              <a:rPr sz="1400" spc="-5" dirty="0">
                <a:solidFill>
                  <a:srgbClr val="3333B2"/>
                </a:solidFill>
                <a:latin typeface="Georgia"/>
                <a:cs typeface="Georgia"/>
              </a:rPr>
              <a:t>bootstrap </a:t>
            </a:r>
            <a:r>
              <a:rPr sz="1400" spc="-20" dirty="0">
                <a:solidFill>
                  <a:srgbClr val="3333B2"/>
                </a:solidFill>
                <a:latin typeface="Georgia"/>
                <a:cs typeface="Georgia"/>
              </a:rPr>
              <a:t>estimate  </a:t>
            </a:r>
            <a:r>
              <a:rPr sz="1400" spc="-25" dirty="0">
                <a:solidFill>
                  <a:srgbClr val="3333B2"/>
                </a:solidFill>
                <a:latin typeface="Georgia"/>
                <a:cs typeface="Georgia"/>
              </a:rPr>
              <a:t>prediction </a:t>
            </a:r>
            <a:r>
              <a:rPr sz="1400" spc="40" dirty="0">
                <a:solidFill>
                  <a:srgbClr val="3333B2"/>
                </a:solidFill>
                <a:latin typeface="Georgia"/>
                <a:cs typeface="Georgia"/>
              </a:rPr>
              <a:t> </a:t>
            </a:r>
            <a:r>
              <a:rPr sz="1400" spc="-35" dirty="0">
                <a:solidFill>
                  <a:srgbClr val="3333B2"/>
                </a:solidFill>
                <a:latin typeface="Georgia"/>
                <a:cs typeface="Georgia"/>
              </a:rPr>
              <a:t>error?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39628" y="3342078"/>
            <a:ext cx="28829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spc="-10" dirty="0">
                <a:solidFill>
                  <a:srgbClr val="7F7F7F"/>
                </a:solidFill>
                <a:latin typeface="Bookman Old Style"/>
                <a:cs typeface="Bookman Old Style"/>
              </a:rPr>
              <a:t>36</a:t>
            </a:r>
            <a:r>
              <a:rPr sz="600" b="0" spc="-114" dirty="0">
                <a:solidFill>
                  <a:srgbClr val="7F7F7F"/>
                </a:solidFill>
                <a:latin typeface="Bookman Old Style"/>
                <a:cs typeface="Bookman Old Style"/>
              </a:rPr>
              <a:t> </a:t>
            </a:r>
            <a:r>
              <a:rPr sz="600" b="0" spc="0" dirty="0">
                <a:solidFill>
                  <a:srgbClr val="7F7F7F"/>
                </a:solidFill>
                <a:latin typeface="Bookman Old Style"/>
                <a:cs typeface="Bookman Old Style"/>
              </a:rPr>
              <a:t>/</a:t>
            </a:r>
            <a:r>
              <a:rPr sz="600" b="0" spc="-120" dirty="0">
                <a:solidFill>
                  <a:srgbClr val="7F7F7F"/>
                </a:solidFill>
                <a:latin typeface="Bookman Old Style"/>
                <a:cs typeface="Bookman Old Style"/>
              </a:rPr>
              <a:t> </a:t>
            </a:r>
            <a:r>
              <a:rPr sz="600" b="0" spc="-10" dirty="0">
                <a:solidFill>
                  <a:srgbClr val="7F7F7F"/>
                </a:solidFill>
                <a:latin typeface="Bookman Old Style"/>
                <a:cs typeface="Bookman Old Style"/>
              </a:rPr>
              <a:t>44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858" y="649908"/>
            <a:ext cx="3734435" cy="195348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10160" indent="-132080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5238"/>
              <a:buFont typeface="Arial"/>
              <a:buChar char="•"/>
              <a:tabLst>
                <a:tab pos="145415" algn="l"/>
              </a:tabLst>
            </a:pPr>
            <a:r>
              <a:rPr sz="1050" spc="30" dirty="0">
                <a:latin typeface="Times New Roman"/>
                <a:cs typeface="Times New Roman"/>
              </a:rPr>
              <a:t>In </a:t>
            </a:r>
            <a:r>
              <a:rPr sz="1050" spc="15" dirty="0">
                <a:latin typeface="Times New Roman"/>
                <a:cs typeface="Times New Roman"/>
              </a:rPr>
              <a:t>cross-validation, </a:t>
            </a:r>
            <a:r>
              <a:rPr sz="1050" spc="10" dirty="0">
                <a:latin typeface="Times New Roman"/>
                <a:cs typeface="Times New Roman"/>
              </a:rPr>
              <a:t>each </a:t>
            </a:r>
            <a:r>
              <a:rPr sz="1050" spc="-20" dirty="0">
                <a:latin typeface="Times New Roman"/>
                <a:cs typeface="Times New Roman"/>
              </a:rPr>
              <a:t>of </a:t>
            </a:r>
            <a:r>
              <a:rPr sz="1050" spc="50" dirty="0">
                <a:latin typeface="Times New Roman"/>
                <a:cs typeface="Times New Roman"/>
              </a:rPr>
              <a:t>the </a:t>
            </a:r>
            <a:r>
              <a:rPr sz="1050" b="0" i="1" spc="125" dirty="0">
                <a:latin typeface="Bookman Old Style"/>
                <a:cs typeface="Bookman Old Style"/>
              </a:rPr>
              <a:t>K </a:t>
            </a:r>
            <a:r>
              <a:rPr sz="1050" spc="25" dirty="0">
                <a:latin typeface="Times New Roman"/>
                <a:cs typeface="Times New Roman"/>
              </a:rPr>
              <a:t>validation </a:t>
            </a:r>
            <a:r>
              <a:rPr sz="1050" dirty="0">
                <a:latin typeface="Times New Roman"/>
                <a:cs typeface="Times New Roman"/>
              </a:rPr>
              <a:t>folds </a:t>
            </a:r>
            <a:r>
              <a:rPr sz="1050" spc="-5" dirty="0">
                <a:latin typeface="Times New Roman"/>
                <a:cs typeface="Times New Roman"/>
              </a:rPr>
              <a:t>is  </a:t>
            </a:r>
            <a:r>
              <a:rPr sz="1050" spc="35" dirty="0">
                <a:latin typeface="Times New Roman"/>
                <a:cs typeface="Times New Roman"/>
              </a:rPr>
              <a:t>distinct </a:t>
            </a:r>
            <a:r>
              <a:rPr sz="1050" spc="10" dirty="0">
                <a:latin typeface="Times New Roman"/>
                <a:cs typeface="Times New Roman"/>
              </a:rPr>
              <a:t>from </a:t>
            </a:r>
            <a:r>
              <a:rPr sz="1050" spc="50" dirty="0">
                <a:latin typeface="Times New Roman"/>
                <a:cs typeface="Times New Roman"/>
              </a:rPr>
              <a:t>the </a:t>
            </a:r>
            <a:r>
              <a:rPr sz="1050" spc="35" dirty="0">
                <a:latin typeface="Times New Roman"/>
                <a:cs typeface="Times New Roman"/>
              </a:rPr>
              <a:t>other </a:t>
            </a:r>
            <a:r>
              <a:rPr sz="1050" b="0" i="1" spc="125" dirty="0">
                <a:latin typeface="Bookman Old Style"/>
                <a:cs typeface="Bookman Old Style"/>
              </a:rPr>
              <a:t>K </a:t>
            </a:r>
            <a:r>
              <a:rPr sz="1050" i="1" spc="190" dirty="0">
                <a:latin typeface="Arial"/>
                <a:cs typeface="Arial"/>
              </a:rPr>
              <a:t>− </a:t>
            </a:r>
            <a:r>
              <a:rPr sz="1050" spc="-5" dirty="0">
                <a:latin typeface="Times New Roman"/>
                <a:cs typeface="Times New Roman"/>
              </a:rPr>
              <a:t>1 </a:t>
            </a:r>
            <a:r>
              <a:rPr sz="1050" dirty="0">
                <a:latin typeface="Times New Roman"/>
                <a:cs typeface="Times New Roman"/>
              </a:rPr>
              <a:t>folds </a:t>
            </a:r>
            <a:r>
              <a:rPr sz="1050" spc="25" dirty="0">
                <a:latin typeface="Times New Roman"/>
                <a:cs typeface="Times New Roman"/>
              </a:rPr>
              <a:t>used </a:t>
            </a:r>
            <a:r>
              <a:rPr sz="1050" spc="0" dirty="0">
                <a:latin typeface="Times New Roman"/>
                <a:cs typeface="Times New Roman"/>
              </a:rPr>
              <a:t>for </a:t>
            </a:r>
            <a:r>
              <a:rPr sz="1050" spc="30" dirty="0">
                <a:latin typeface="Times New Roman"/>
                <a:cs typeface="Times New Roman"/>
              </a:rPr>
              <a:t>training: </a:t>
            </a:r>
            <a:r>
              <a:rPr sz="1050" i="1" spc="-40" dirty="0">
                <a:solidFill>
                  <a:srgbClr val="009900"/>
                </a:solidFill>
                <a:latin typeface="Arial"/>
                <a:cs typeface="Arial"/>
              </a:rPr>
              <a:t>there  </a:t>
            </a:r>
            <a:r>
              <a:rPr sz="1050" i="1" spc="-10" dirty="0">
                <a:solidFill>
                  <a:srgbClr val="009900"/>
                </a:solidFill>
                <a:latin typeface="Arial"/>
                <a:cs typeface="Arial"/>
              </a:rPr>
              <a:t>is  </a:t>
            </a:r>
            <a:r>
              <a:rPr sz="1050" i="1" spc="-30" dirty="0">
                <a:solidFill>
                  <a:srgbClr val="009900"/>
                </a:solidFill>
                <a:latin typeface="Arial"/>
                <a:cs typeface="Arial"/>
              </a:rPr>
              <a:t>no  </a:t>
            </a:r>
            <a:r>
              <a:rPr sz="1050" i="1" spc="-25" dirty="0">
                <a:solidFill>
                  <a:srgbClr val="009900"/>
                </a:solidFill>
                <a:latin typeface="Arial"/>
                <a:cs typeface="Arial"/>
              </a:rPr>
              <a:t>overlap</a:t>
            </a:r>
            <a:r>
              <a:rPr sz="1050" spc="-25" dirty="0">
                <a:latin typeface="Times New Roman"/>
                <a:cs typeface="Times New Roman"/>
              </a:rPr>
              <a:t>.  </a:t>
            </a:r>
            <a:r>
              <a:rPr sz="1050" spc="35" dirty="0">
                <a:latin typeface="Times New Roman"/>
                <a:cs typeface="Times New Roman"/>
              </a:rPr>
              <a:t>This </a:t>
            </a:r>
            <a:r>
              <a:rPr sz="1050" spc="-5" dirty="0">
                <a:latin typeface="Times New Roman"/>
                <a:cs typeface="Times New Roman"/>
              </a:rPr>
              <a:t>is  </a:t>
            </a:r>
            <a:r>
              <a:rPr sz="1050" spc="15" dirty="0">
                <a:latin typeface="Times New Roman"/>
                <a:cs typeface="Times New Roman"/>
              </a:rPr>
              <a:t>crucial </a:t>
            </a:r>
            <a:r>
              <a:rPr sz="1050" spc="0" dirty="0">
                <a:latin typeface="Times New Roman"/>
                <a:cs typeface="Times New Roman"/>
              </a:rPr>
              <a:t>for </a:t>
            </a:r>
            <a:r>
              <a:rPr sz="1050" spc="30" dirty="0">
                <a:latin typeface="Times New Roman"/>
                <a:cs typeface="Times New Roman"/>
              </a:rPr>
              <a:t>its </a:t>
            </a:r>
            <a:r>
              <a:rPr sz="1050" spc="0" dirty="0">
                <a:latin typeface="Times New Roman"/>
                <a:cs typeface="Times New Roman"/>
              </a:rPr>
              <a:t>success.</a:t>
            </a:r>
            <a:r>
              <a:rPr sz="1050" spc="80" dirty="0">
                <a:latin typeface="Times New Roman"/>
                <a:cs typeface="Times New Roman"/>
              </a:rPr>
              <a:t> </a:t>
            </a:r>
            <a:endParaRPr sz="1050" dirty="0">
              <a:latin typeface="Arial"/>
              <a:cs typeface="Arial"/>
            </a:endParaRPr>
          </a:p>
          <a:p>
            <a:pPr marL="144780" marR="29209" indent="-132080">
              <a:lnSpc>
                <a:spcPct val="102600"/>
              </a:lnSpc>
              <a:spcBef>
                <a:spcPts val="295"/>
              </a:spcBef>
              <a:buClr>
                <a:srgbClr val="3333B2"/>
              </a:buClr>
              <a:buSzPct val="95238"/>
              <a:buFont typeface="Arial"/>
              <a:buChar char="•"/>
              <a:tabLst>
                <a:tab pos="145415" algn="l"/>
              </a:tabLst>
            </a:pPr>
            <a:r>
              <a:rPr sz="1050" spc="0" dirty="0">
                <a:latin typeface="Times New Roman"/>
                <a:cs typeface="Times New Roman"/>
              </a:rPr>
              <a:t>To </a:t>
            </a:r>
            <a:r>
              <a:rPr sz="1050" spc="35" dirty="0">
                <a:latin typeface="Times New Roman"/>
                <a:cs typeface="Times New Roman"/>
              </a:rPr>
              <a:t>estimate </a:t>
            </a:r>
            <a:r>
              <a:rPr sz="1050" spc="25" dirty="0">
                <a:latin typeface="Times New Roman"/>
                <a:cs typeface="Times New Roman"/>
              </a:rPr>
              <a:t>prediction error </a:t>
            </a:r>
            <a:r>
              <a:rPr sz="1050" spc="10" dirty="0">
                <a:latin typeface="Times New Roman"/>
                <a:cs typeface="Times New Roman"/>
              </a:rPr>
              <a:t>using </a:t>
            </a:r>
            <a:r>
              <a:rPr sz="1050" spc="50" dirty="0">
                <a:latin typeface="Times New Roman"/>
                <a:cs typeface="Times New Roman"/>
              </a:rPr>
              <a:t>the bootstrap, </a:t>
            </a:r>
            <a:r>
              <a:rPr sz="1050" spc="-25" dirty="0">
                <a:latin typeface="Times New Roman"/>
                <a:cs typeface="Times New Roman"/>
              </a:rPr>
              <a:t>we </a:t>
            </a:r>
            <a:r>
              <a:rPr sz="1050" spc="10" dirty="0">
                <a:latin typeface="Times New Roman"/>
                <a:cs typeface="Times New Roman"/>
              </a:rPr>
              <a:t>could  </a:t>
            </a:r>
            <a:r>
              <a:rPr sz="1050" spc="40" dirty="0">
                <a:latin typeface="Times New Roman"/>
                <a:cs typeface="Times New Roman"/>
              </a:rPr>
              <a:t>think </a:t>
            </a:r>
            <a:r>
              <a:rPr sz="1050" spc="50" dirty="0">
                <a:latin typeface="Times New Roman"/>
                <a:cs typeface="Times New Roman"/>
              </a:rPr>
              <a:t>about </a:t>
            </a:r>
            <a:r>
              <a:rPr sz="1050" spc="10" dirty="0">
                <a:latin typeface="Times New Roman"/>
                <a:cs typeface="Times New Roman"/>
              </a:rPr>
              <a:t>using each </a:t>
            </a:r>
            <a:r>
              <a:rPr sz="1050" spc="50" dirty="0">
                <a:latin typeface="Times New Roman"/>
                <a:cs typeface="Times New Roman"/>
              </a:rPr>
              <a:t>bootstrap dataset </a:t>
            </a:r>
            <a:r>
              <a:rPr sz="1050" spc="25" dirty="0">
                <a:latin typeface="Times New Roman"/>
                <a:cs typeface="Times New Roman"/>
              </a:rPr>
              <a:t>as </a:t>
            </a:r>
            <a:r>
              <a:rPr sz="1050" spc="30" dirty="0">
                <a:latin typeface="Times New Roman"/>
                <a:cs typeface="Times New Roman"/>
              </a:rPr>
              <a:t>our training  </a:t>
            </a:r>
            <a:r>
              <a:rPr sz="1050" spc="25" dirty="0">
                <a:latin typeface="Times New Roman"/>
                <a:cs typeface="Times New Roman"/>
              </a:rPr>
              <a:t>sample, </a:t>
            </a:r>
            <a:r>
              <a:rPr sz="1050" spc="50" dirty="0">
                <a:latin typeface="Times New Roman"/>
                <a:cs typeface="Times New Roman"/>
              </a:rPr>
              <a:t>and the </a:t>
            </a:r>
            <a:r>
              <a:rPr sz="1050" spc="10" dirty="0">
                <a:latin typeface="Times New Roman"/>
                <a:cs typeface="Times New Roman"/>
              </a:rPr>
              <a:t>original  </a:t>
            </a:r>
            <a:r>
              <a:rPr sz="1050" spc="25" dirty="0">
                <a:latin typeface="Times New Roman"/>
                <a:cs typeface="Times New Roman"/>
              </a:rPr>
              <a:t>sample as </a:t>
            </a:r>
            <a:r>
              <a:rPr sz="1050" spc="30" dirty="0">
                <a:latin typeface="Times New Roman"/>
                <a:cs typeface="Times New Roman"/>
              </a:rPr>
              <a:t>our </a:t>
            </a:r>
            <a:r>
              <a:rPr sz="1050" spc="25" dirty="0">
                <a:latin typeface="Times New Roman"/>
                <a:cs typeface="Times New Roman"/>
              </a:rPr>
              <a:t>validation</a:t>
            </a:r>
            <a:r>
              <a:rPr sz="1050" spc="280" dirty="0">
                <a:latin typeface="Times New Roman"/>
                <a:cs typeface="Times New Roman"/>
              </a:rPr>
              <a:t> </a:t>
            </a:r>
            <a:r>
              <a:rPr sz="1050" spc="25" dirty="0">
                <a:latin typeface="Times New Roman"/>
                <a:cs typeface="Times New Roman"/>
              </a:rPr>
              <a:t>sample.</a:t>
            </a:r>
            <a:endParaRPr sz="1050" dirty="0">
              <a:latin typeface="Times New Roman"/>
              <a:cs typeface="Times New Roman"/>
            </a:endParaRPr>
          </a:p>
          <a:p>
            <a:pPr marL="144780" marR="5080" indent="-132080" algn="just">
              <a:lnSpc>
                <a:spcPct val="102600"/>
              </a:lnSpc>
              <a:spcBef>
                <a:spcPts val="295"/>
              </a:spcBef>
              <a:buClr>
                <a:srgbClr val="3333B2"/>
              </a:buClr>
              <a:buSzPct val="95238"/>
              <a:buFont typeface="Arial"/>
              <a:buChar char="•"/>
              <a:tabLst>
                <a:tab pos="145415" algn="l"/>
              </a:tabLst>
            </a:pPr>
            <a:r>
              <a:rPr sz="1050" spc="60" dirty="0">
                <a:latin typeface="Times New Roman"/>
                <a:cs typeface="Times New Roman"/>
              </a:rPr>
              <a:t>But </a:t>
            </a:r>
            <a:r>
              <a:rPr sz="1050" spc="10" dirty="0">
                <a:latin typeface="Times New Roman"/>
                <a:cs typeface="Times New Roman"/>
              </a:rPr>
              <a:t>each </a:t>
            </a:r>
            <a:r>
              <a:rPr sz="1050" spc="50" dirty="0">
                <a:latin typeface="Times New Roman"/>
                <a:cs typeface="Times New Roman"/>
              </a:rPr>
              <a:t>bootstrap </a:t>
            </a:r>
            <a:r>
              <a:rPr sz="1050" spc="25" dirty="0">
                <a:latin typeface="Times New Roman"/>
                <a:cs typeface="Times New Roman"/>
              </a:rPr>
              <a:t>sample </a:t>
            </a:r>
            <a:r>
              <a:rPr sz="1050" spc="30" dirty="0">
                <a:latin typeface="Times New Roman"/>
                <a:cs typeface="Times New Roman"/>
              </a:rPr>
              <a:t>has </a:t>
            </a:r>
            <a:r>
              <a:rPr sz="1050" spc="10" dirty="0">
                <a:latin typeface="Times New Roman"/>
                <a:cs typeface="Times New Roman"/>
              </a:rPr>
              <a:t>significant overlap </a:t>
            </a:r>
            <a:r>
              <a:rPr sz="1050" spc="30" dirty="0">
                <a:latin typeface="Times New Roman"/>
                <a:cs typeface="Times New Roman"/>
              </a:rPr>
              <a:t>with </a:t>
            </a:r>
            <a:r>
              <a:rPr sz="1050" spc="50" dirty="0">
                <a:latin typeface="Times New Roman"/>
                <a:cs typeface="Times New Roman"/>
              </a:rPr>
              <a:t>the  </a:t>
            </a:r>
            <a:r>
              <a:rPr sz="1050" spc="10" dirty="0">
                <a:latin typeface="Times New Roman"/>
                <a:cs typeface="Times New Roman"/>
              </a:rPr>
              <a:t>original </a:t>
            </a:r>
            <a:r>
              <a:rPr sz="1050" spc="55" dirty="0">
                <a:latin typeface="Times New Roman"/>
                <a:cs typeface="Times New Roman"/>
              </a:rPr>
              <a:t>data. </a:t>
            </a:r>
            <a:r>
              <a:rPr sz="1050" spc="50" dirty="0">
                <a:latin typeface="Times New Roman"/>
                <a:cs typeface="Times New Roman"/>
              </a:rPr>
              <a:t>About </a:t>
            </a:r>
            <a:r>
              <a:rPr sz="1050" spc="25" dirty="0">
                <a:latin typeface="Times New Roman"/>
                <a:cs typeface="Times New Roman"/>
              </a:rPr>
              <a:t>two-thirds </a:t>
            </a:r>
            <a:r>
              <a:rPr sz="1050" spc="-20" dirty="0">
                <a:latin typeface="Times New Roman"/>
                <a:cs typeface="Times New Roman"/>
              </a:rPr>
              <a:t>of </a:t>
            </a:r>
            <a:r>
              <a:rPr sz="1050" spc="50" dirty="0">
                <a:latin typeface="Times New Roman"/>
                <a:cs typeface="Times New Roman"/>
              </a:rPr>
              <a:t>the </a:t>
            </a:r>
            <a:r>
              <a:rPr sz="1050" spc="10" dirty="0">
                <a:latin typeface="Times New Roman"/>
                <a:cs typeface="Times New Roman"/>
              </a:rPr>
              <a:t>original </a:t>
            </a:r>
            <a:r>
              <a:rPr sz="1050" spc="60" dirty="0">
                <a:latin typeface="Times New Roman"/>
                <a:cs typeface="Times New Roman"/>
              </a:rPr>
              <a:t>data </a:t>
            </a:r>
            <a:r>
              <a:rPr sz="1050" spc="25" dirty="0">
                <a:latin typeface="Times New Roman"/>
                <a:cs typeface="Times New Roman"/>
              </a:rPr>
              <a:t>points  </a:t>
            </a:r>
            <a:r>
              <a:rPr sz="1050" spc="40" dirty="0">
                <a:latin typeface="Times New Roman"/>
                <a:cs typeface="Times New Roman"/>
              </a:rPr>
              <a:t>appear </a:t>
            </a:r>
            <a:r>
              <a:rPr sz="1050" spc="15" dirty="0">
                <a:latin typeface="Times New Roman"/>
                <a:cs typeface="Times New Roman"/>
              </a:rPr>
              <a:t>in </a:t>
            </a:r>
            <a:r>
              <a:rPr sz="1050" spc="10" dirty="0">
                <a:latin typeface="Times New Roman"/>
                <a:cs typeface="Times New Roman"/>
              </a:rPr>
              <a:t>each </a:t>
            </a:r>
            <a:r>
              <a:rPr sz="1050" spc="50" dirty="0">
                <a:latin typeface="Times New Roman"/>
                <a:cs typeface="Times New Roman"/>
              </a:rPr>
              <a:t>bootstrap </a:t>
            </a:r>
            <a:r>
              <a:rPr sz="1050" spc="25" dirty="0">
                <a:latin typeface="Times New Roman"/>
                <a:cs typeface="Times New Roman"/>
              </a:rPr>
              <a:t>sample. </a:t>
            </a:r>
            <a:endParaRPr lang="en-US" sz="1050" spc="25" dirty="0">
              <a:latin typeface="Times New Roman"/>
              <a:cs typeface="Times New Roman"/>
            </a:endParaRPr>
          </a:p>
          <a:p>
            <a:pPr marL="144780" marR="5080" indent="-132080" algn="just">
              <a:lnSpc>
                <a:spcPct val="102600"/>
              </a:lnSpc>
              <a:spcBef>
                <a:spcPts val="295"/>
              </a:spcBef>
              <a:buClr>
                <a:srgbClr val="3333B2"/>
              </a:buClr>
              <a:buSzPct val="95238"/>
              <a:buFont typeface="Arial"/>
              <a:buChar char="•"/>
              <a:tabLst>
                <a:tab pos="145415" algn="l"/>
              </a:tabLst>
            </a:pPr>
            <a:r>
              <a:rPr sz="1050" spc="35" dirty="0">
                <a:latin typeface="Times New Roman"/>
                <a:cs typeface="Times New Roman"/>
              </a:rPr>
              <a:t>This </a:t>
            </a:r>
            <a:r>
              <a:rPr sz="1050" spc="-5" dirty="0">
                <a:latin typeface="Times New Roman"/>
                <a:cs typeface="Times New Roman"/>
              </a:rPr>
              <a:t>will </a:t>
            </a:r>
            <a:r>
              <a:rPr sz="1050" spc="15" dirty="0">
                <a:latin typeface="Times New Roman"/>
                <a:cs typeface="Times New Roman"/>
              </a:rPr>
              <a:t>cause </a:t>
            </a:r>
            <a:r>
              <a:rPr sz="1050" spc="50" dirty="0">
                <a:latin typeface="Times New Roman"/>
                <a:cs typeface="Times New Roman"/>
              </a:rPr>
              <a:t>the bootstrap to </a:t>
            </a:r>
            <a:r>
              <a:rPr sz="1050" spc="5" dirty="0">
                <a:latin typeface="Times New Roman"/>
                <a:cs typeface="Times New Roman"/>
              </a:rPr>
              <a:t>seriously </a:t>
            </a:r>
            <a:r>
              <a:rPr sz="1050" spc="35" dirty="0">
                <a:latin typeface="Times New Roman"/>
                <a:cs typeface="Times New Roman"/>
              </a:rPr>
              <a:t>underestimate  </a:t>
            </a:r>
            <a:r>
              <a:rPr sz="1050" spc="50" dirty="0">
                <a:latin typeface="Times New Roman"/>
                <a:cs typeface="Times New Roman"/>
              </a:rPr>
              <a:t>the true </a:t>
            </a:r>
            <a:r>
              <a:rPr sz="1050" spc="25" dirty="0">
                <a:latin typeface="Times New Roman"/>
                <a:cs typeface="Times New Roman"/>
              </a:rPr>
              <a:t>prediction error. </a:t>
            </a:r>
            <a:r>
              <a:rPr sz="1050" spc="40" dirty="0">
                <a:latin typeface="Times New Roman"/>
                <a:cs typeface="Times New Roman"/>
              </a:rPr>
              <a:t> </a:t>
            </a:r>
            <a:endParaRPr sz="105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6634" y="211465"/>
            <a:ext cx="18745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0" dirty="0">
                <a:solidFill>
                  <a:srgbClr val="3333B2"/>
                </a:solidFill>
                <a:latin typeface="Georgia"/>
                <a:cs typeface="Georgia"/>
              </a:rPr>
              <a:t>Validation-set</a:t>
            </a:r>
            <a:r>
              <a:rPr sz="1400" spc="100" dirty="0">
                <a:solidFill>
                  <a:srgbClr val="3333B2"/>
                </a:solidFill>
                <a:latin typeface="Georgia"/>
                <a:cs typeface="Georgia"/>
              </a:rPr>
              <a:t> </a:t>
            </a:r>
            <a:r>
              <a:rPr sz="1400" spc="-30" dirty="0">
                <a:solidFill>
                  <a:srgbClr val="3333B2"/>
                </a:solidFill>
                <a:latin typeface="Georgia"/>
                <a:cs typeface="Georgia"/>
              </a:rPr>
              <a:t>approach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>
              <a:lnSpc>
                <a:spcPts val="670"/>
              </a:lnSpc>
            </a:pPr>
            <a:r>
              <a:rPr spc="-10" dirty="0"/>
              <a:t>5</a:t>
            </a:r>
            <a:r>
              <a:rPr spc="-120" dirty="0"/>
              <a:t> </a:t>
            </a:r>
            <a:r>
              <a:rPr spc="0" dirty="0"/>
              <a:t>/</a:t>
            </a:r>
            <a:r>
              <a:rPr spc="-120" dirty="0"/>
              <a:t> </a:t>
            </a:r>
            <a:r>
              <a:rPr spc="-10" dirty="0"/>
              <a:t>44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952511"/>
            <a:ext cx="3763010" cy="16446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112395" indent="-132080">
              <a:lnSpc>
                <a:spcPct val="102699"/>
              </a:lnSpc>
              <a:spcBef>
                <a:spcPts val="55"/>
              </a:spcBef>
              <a:buClr>
                <a:srgbClr val="3333B2"/>
              </a:buClr>
              <a:buSzPct val="95238"/>
              <a:buFont typeface="Arial"/>
              <a:buChar char="•"/>
              <a:tabLst>
                <a:tab pos="145415" algn="l"/>
              </a:tabLst>
            </a:pPr>
            <a:r>
              <a:rPr sz="1050" spc="10" dirty="0">
                <a:latin typeface="Times New Roman"/>
                <a:cs typeface="Times New Roman"/>
              </a:rPr>
              <a:t>Here </a:t>
            </a:r>
            <a:r>
              <a:rPr sz="1050" spc="-25" dirty="0">
                <a:latin typeface="Times New Roman"/>
                <a:cs typeface="Times New Roman"/>
              </a:rPr>
              <a:t>we </a:t>
            </a:r>
            <a:r>
              <a:rPr sz="1050" spc="30" dirty="0">
                <a:latin typeface="Times New Roman"/>
                <a:cs typeface="Times New Roman"/>
              </a:rPr>
              <a:t>randomly </a:t>
            </a:r>
            <a:r>
              <a:rPr sz="1050" spc="10" dirty="0">
                <a:latin typeface="Times New Roman"/>
                <a:cs typeface="Times New Roman"/>
              </a:rPr>
              <a:t>divide </a:t>
            </a:r>
            <a:r>
              <a:rPr sz="1050" spc="50" dirty="0">
                <a:latin typeface="Times New Roman"/>
                <a:cs typeface="Times New Roman"/>
              </a:rPr>
              <a:t>the </a:t>
            </a:r>
            <a:r>
              <a:rPr sz="1050" spc="5" dirty="0">
                <a:latin typeface="Times New Roman"/>
                <a:cs typeface="Times New Roman"/>
              </a:rPr>
              <a:t>available </a:t>
            </a:r>
            <a:r>
              <a:rPr sz="1050" spc="30" dirty="0">
                <a:latin typeface="Times New Roman"/>
                <a:cs typeface="Times New Roman"/>
              </a:rPr>
              <a:t>set </a:t>
            </a:r>
            <a:r>
              <a:rPr sz="1050" spc="-20" dirty="0">
                <a:latin typeface="Times New Roman"/>
                <a:cs typeface="Times New Roman"/>
              </a:rPr>
              <a:t>of </a:t>
            </a:r>
            <a:r>
              <a:rPr sz="1050" spc="15" dirty="0">
                <a:latin typeface="Times New Roman"/>
                <a:cs typeface="Times New Roman"/>
              </a:rPr>
              <a:t>samples </a:t>
            </a:r>
            <a:r>
              <a:rPr sz="1050" spc="25" dirty="0">
                <a:latin typeface="Times New Roman"/>
                <a:cs typeface="Times New Roman"/>
              </a:rPr>
              <a:t>into  </a:t>
            </a:r>
            <a:r>
              <a:rPr sz="1050" spc="5" dirty="0">
                <a:latin typeface="Times New Roman"/>
                <a:cs typeface="Times New Roman"/>
              </a:rPr>
              <a:t>two  </a:t>
            </a:r>
            <a:r>
              <a:rPr sz="1050" spc="40" dirty="0">
                <a:latin typeface="Times New Roman"/>
                <a:cs typeface="Times New Roman"/>
              </a:rPr>
              <a:t>parts:  </a:t>
            </a:r>
            <a:r>
              <a:rPr sz="1050" spc="50" dirty="0">
                <a:latin typeface="Times New Roman"/>
                <a:cs typeface="Times New Roman"/>
              </a:rPr>
              <a:t>a </a:t>
            </a:r>
            <a:r>
              <a:rPr sz="1050" i="1" spc="5" dirty="0">
                <a:solidFill>
                  <a:srgbClr val="009900"/>
                </a:solidFill>
                <a:latin typeface="Arial"/>
                <a:cs typeface="Arial"/>
              </a:rPr>
              <a:t>training </a:t>
            </a:r>
            <a:r>
              <a:rPr sz="1050" i="1" spc="-55" dirty="0">
                <a:solidFill>
                  <a:srgbClr val="009900"/>
                </a:solidFill>
                <a:latin typeface="Arial"/>
                <a:cs typeface="Arial"/>
              </a:rPr>
              <a:t>set  </a:t>
            </a:r>
            <a:r>
              <a:rPr sz="1050" spc="50" dirty="0">
                <a:latin typeface="Times New Roman"/>
                <a:cs typeface="Times New Roman"/>
              </a:rPr>
              <a:t>and a </a:t>
            </a:r>
            <a:r>
              <a:rPr sz="1050" i="1" dirty="0">
                <a:solidFill>
                  <a:srgbClr val="009900"/>
                </a:solidFill>
                <a:latin typeface="Arial"/>
                <a:cs typeface="Arial"/>
              </a:rPr>
              <a:t>validation </a:t>
            </a:r>
            <a:r>
              <a:rPr sz="1050" spc="25" dirty="0">
                <a:latin typeface="Times New Roman"/>
                <a:cs typeface="Times New Roman"/>
              </a:rPr>
              <a:t>or </a:t>
            </a:r>
            <a:r>
              <a:rPr sz="1050" i="1" spc="-20" dirty="0">
                <a:solidFill>
                  <a:srgbClr val="009900"/>
                </a:solidFill>
                <a:latin typeface="Arial"/>
                <a:cs typeface="Arial"/>
              </a:rPr>
              <a:t>hold-out</a:t>
            </a:r>
            <a:r>
              <a:rPr sz="1050" i="1" spc="65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1050" i="1" spc="-35" dirty="0">
                <a:solidFill>
                  <a:srgbClr val="009900"/>
                </a:solidFill>
                <a:latin typeface="Arial"/>
                <a:cs typeface="Arial"/>
              </a:rPr>
              <a:t>set</a:t>
            </a:r>
            <a:r>
              <a:rPr sz="1050" spc="-35" dirty="0">
                <a:latin typeface="Times New Roman"/>
                <a:cs typeface="Times New Roman"/>
              </a:rPr>
              <a:t>.</a:t>
            </a:r>
            <a:endParaRPr sz="1050">
              <a:latin typeface="Times New Roman"/>
              <a:cs typeface="Times New Roman"/>
            </a:endParaRPr>
          </a:p>
          <a:p>
            <a:pPr marL="144780" marR="5080" indent="-132080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5238"/>
              <a:buFont typeface="Arial"/>
              <a:buChar char="•"/>
              <a:tabLst>
                <a:tab pos="145415" algn="l"/>
              </a:tabLst>
            </a:pPr>
            <a:r>
              <a:rPr sz="1050" spc="50" dirty="0">
                <a:latin typeface="Times New Roman"/>
                <a:cs typeface="Times New Roman"/>
              </a:rPr>
              <a:t>The </a:t>
            </a:r>
            <a:r>
              <a:rPr sz="1050" spc="15" dirty="0">
                <a:latin typeface="Times New Roman"/>
                <a:cs typeface="Times New Roman"/>
              </a:rPr>
              <a:t>model </a:t>
            </a:r>
            <a:r>
              <a:rPr sz="1050" spc="-5" dirty="0">
                <a:latin typeface="Times New Roman"/>
                <a:cs typeface="Times New Roman"/>
              </a:rPr>
              <a:t>is </a:t>
            </a:r>
            <a:r>
              <a:rPr sz="1050" spc="10" dirty="0">
                <a:latin typeface="Times New Roman"/>
                <a:cs typeface="Times New Roman"/>
              </a:rPr>
              <a:t>fit </a:t>
            </a:r>
            <a:r>
              <a:rPr sz="1050" spc="15" dirty="0">
                <a:latin typeface="Times New Roman"/>
                <a:cs typeface="Times New Roman"/>
              </a:rPr>
              <a:t>on </a:t>
            </a:r>
            <a:r>
              <a:rPr sz="1050" spc="50" dirty="0">
                <a:latin typeface="Times New Roman"/>
                <a:cs typeface="Times New Roman"/>
              </a:rPr>
              <a:t>the </a:t>
            </a:r>
            <a:r>
              <a:rPr sz="1050" spc="30" dirty="0">
                <a:latin typeface="Times New Roman"/>
                <a:cs typeface="Times New Roman"/>
              </a:rPr>
              <a:t>training </a:t>
            </a:r>
            <a:r>
              <a:rPr sz="1050" spc="25" dirty="0">
                <a:latin typeface="Times New Roman"/>
                <a:cs typeface="Times New Roman"/>
              </a:rPr>
              <a:t>set, </a:t>
            </a:r>
            <a:r>
              <a:rPr sz="1050" spc="50" dirty="0">
                <a:latin typeface="Times New Roman"/>
                <a:cs typeface="Times New Roman"/>
              </a:rPr>
              <a:t>and the </a:t>
            </a:r>
            <a:r>
              <a:rPr sz="1050" spc="30" dirty="0">
                <a:latin typeface="Times New Roman"/>
                <a:cs typeface="Times New Roman"/>
              </a:rPr>
              <a:t>fitted </a:t>
            </a:r>
            <a:r>
              <a:rPr sz="1050" spc="15" dirty="0">
                <a:latin typeface="Times New Roman"/>
                <a:cs typeface="Times New Roman"/>
              </a:rPr>
              <a:t>model </a:t>
            </a:r>
            <a:r>
              <a:rPr sz="1050" spc="-5" dirty="0">
                <a:latin typeface="Times New Roman"/>
                <a:cs typeface="Times New Roman"/>
              </a:rPr>
              <a:t>is  </a:t>
            </a:r>
            <a:r>
              <a:rPr sz="1050" spc="25" dirty="0">
                <a:latin typeface="Times New Roman"/>
                <a:cs typeface="Times New Roman"/>
              </a:rPr>
              <a:t>used </a:t>
            </a:r>
            <a:r>
              <a:rPr sz="1050" spc="50" dirty="0">
                <a:latin typeface="Times New Roman"/>
                <a:cs typeface="Times New Roman"/>
              </a:rPr>
              <a:t>to </a:t>
            </a:r>
            <a:r>
              <a:rPr sz="1050" spc="30" dirty="0">
                <a:latin typeface="Times New Roman"/>
                <a:cs typeface="Times New Roman"/>
              </a:rPr>
              <a:t>predict </a:t>
            </a:r>
            <a:r>
              <a:rPr sz="1050" spc="50" dirty="0">
                <a:latin typeface="Times New Roman"/>
                <a:cs typeface="Times New Roman"/>
              </a:rPr>
              <a:t>the </a:t>
            </a:r>
            <a:r>
              <a:rPr sz="1050" spc="15" dirty="0">
                <a:latin typeface="Times New Roman"/>
                <a:cs typeface="Times New Roman"/>
              </a:rPr>
              <a:t>responses </a:t>
            </a:r>
            <a:r>
              <a:rPr sz="1050" spc="0" dirty="0">
                <a:latin typeface="Times New Roman"/>
                <a:cs typeface="Times New Roman"/>
              </a:rPr>
              <a:t>for </a:t>
            </a:r>
            <a:r>
              <a:rPr sz="1050" spc="50" dirty="0">
                <a:latin typeface="Times New Roman"/>
                <a:cs typeface="Times New Roman"/>
              </a:rPr>
              <a:t>the </a:t>
            </a:r>
            <a:r>
              <a:rPr sz="1050" spc="15" dirty="0">
                <a:latin typeface="Times New Roman"/>
                <a:cs typeface="Times New Roman"/>
              </a:rPr>
              <a:t>observations in </a:t>
            </a:r>
            <a:r>
              <a:rPr sz="1050" spc="50" dirty="0">
                <a:latin typeface="Times New Roman"/>
                <a:cs typeface="Times New Roman"/>
              </a:rPr>
              <a:t>the  </a:t>
            </a:r>
            <a:r>
              <a:rPr sz="1050" spc="25" dirty="0">
                <a:latin typeface="Times New Roman"/>
                <a:cs typeface="Times New Roman"/>
              </a:rPr>
              <a:t>validation</a:t>
            </a:r>
            <a:r>
              <a:rPr sz="1050" spc="30" dirty="0">
                <a:latin typeface="Times New Roman"/>
                <a:cs typeface="Times New Roman"/>
              </a:rPr>
              <a:t> </a:t>
            </a:r>
            <a:r>
              <a:rPr sz="1050" spc="25" dirty="0">
                <a:latin typeface="Times New Roman"/>
                <a:cs typeface="Times New Roman"/>
              </a:rPr>
              <a:t>set.</a:t>
            </a:r>
            <a:endParaRPr sz="1050">
              <a:latin typeface="Times New Roman"/>
              <a:cs typeface="Times New Roman"/>
            </a:endParaRPr>
          </a:p>
          <a:p>
            <a:pPr marL="144780" marR="17780" indent="-132080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5238"/>
              <a:buFont typeface="Arial"/>
              <a:buChar char="•"/>
              <a:tabLst>
                <a:tab pos="145415" algn="l"/>
              </a:tabLst>
            </a:pPr>
            <a:r>
              <a:rPr sz="1050" spc="50" dirty="0">
                <a:latin typeface="Times New Roman"/>
                <a:cs typeface="Times New Roman"/>
              </a:rPr>
              <a:t>The </a:t>
            </a:r>
            <a:r>
              <a:rPr sz="1050" spc="25" dirty="0">
                <a:latin typeface="Times New Roman"/>
                <a:cs typeface="Times New Roman"/>
              </a:rPr>
              <a:t>resulting validation-set error </a:t>
            </a:r>
            <a:r>
              <a:rPr sz="1050" spc="10" dirty="0">
                <a:latin typeface="Times New Roman"/>
                <a:cs typeface="Times New Roman"/>
              </a:rPr>
              <a:t>provides </a:t>
            </a:r>
            <a:r>
              <a:rPr sz="1050" spc="50" dirty="0">
                <a:latin typeface="Times New Roman"/>
                <a:cs typeface="Times New Roman"/>
              </a:rPr>
              <a:t>an </a:t>
            </a:r>
            <a:r>
              <a:rPr sz="1050" spc="35" dirty="0">
                <a:latin typeface="Times New Roman"/>
                <a:cs typeface="Times New Roman"/>
              </a:rPr>
              <a:t>estimate </a:t>
            </a:r>
            <a:r>
              <a:rPr sz="1050" spc="-20" dirty="0">
                <a:latin typeface="Times New Roman"/>
                <a:cs typeface="Times New Roman"/>
              </a:rPr>
              <a:t>of  </a:t>
            </a:r>
            <a:r>
              <a:rPr sz="1050" spc="50" dirty="0">
                <a:latin typeface="Times New Roman"/>
                <a:cs typeface="Times New Roman"/>
              </a:rPr>
              <a:t>the test </a:t>
            </a:r>
            <a:r>
              <a:rPr sz="1050" spc="25" dirty="0">
                <a:latin typeface="Times New Roman"/>
                <a:cs typeface="Times New Roman"/>
              </a:rPr>
              <a:t>error. </a:t>
            </a:r>
            <a:r>
              <a:rPr sz="1050" spc="35" dirty="0">
                <a:latin typeface="Times New Roman"/>
                <a:cs typeface="Times New Roman"/>
              </a:rPr>
              <a:t>This </a:t>
            </a:r>
            <a:r>
              <a:rPr sz="1050" spc="-5" dirty="0">
                <a:latin typeface="Times New Roman"/>
                <a:cs typeface="Times New Roman"/>
              </a:rPr>
              <a:t>is </a:t>
            </a:r>
            <a:r>
              <a:rPr sz="1050" spc="15" dirty="0">
                <a:latin typeface="Times New Roman"/>
                <a:cs typeface="Times New Roman"/>
              </a:rPr>
              <a:t>typically </a:t>
            </a:r>
            <a:r>
              <a:rPr sz="1050" spc="5" dirty="0">
                <a:latin typeface="Times New Roman"/>
                <a:cs typeface="Times New Roman"/>
              </a:rPr>
              <a:t>assessed </a:t>
            </a:r>
            <a:r>
              <a:rPr sz="1050" spc="10" dirty="0">
                <a:latin typeface="Times New Roman"/>
                <a:cs typeface="Times New Roman"/>
              </a:rPr>
              <a:t>using </a:t>
            </a:r>
            <a:r>
              <a:rPr sz="1050" spc="25" dirty="0">
                <a:latin typeface="Times New Roman"/>
                <a:cs typeface="Times New Roman"/>
              </a:rPr>
              <a:t>MSE </a:t>
            </a:r>
            <a:r>
              <a:rPr sz="1050" spc="15" dirty="0">
                <a:latin typeface="Times New Roman"/>
                <a:cs typeface="Times New Roman"/>
              </a:rPr>
              <a:t>in </a:t>
            </a:r>
            <a:r>
              <a:rPr sz="1050" spc="50" dirty="0">
                <a:latin typeface="Times New Roman"/>
                <a:cs typeface="Times New Roman"/>
              </a:rPr>
              <a:t>the  </a:t>
            </a:r>
            <a:r>
              <a:rPr sz="1050" spc="5" dirty="0">
                <a:latin typeface="Times New Roman"/>
                <a:cs typeface="Times New Roman"/>
              </a:rPr>
              <a:t>case </a:t>
            </a:r>
            <a:r>
              <a:rPr sz="1050" spc="-20" dirty="0">
                <a:latin typeface="Times New Roman"/>
                <a:cs typeface="Times New Roman"/>
              </a:rPr>
              <a:t>of </a:t>
            </a:r>
            <a:r>
              <a:rPr sz="1050" spc="50" dirty="0">
                <a:latin typeface="Times New Roman"/>
                <a:cs typeface="Times New Roman"/>
              </a:rPr>
              <a:t>a </a:t>
            </a:r>
            <a:r>
              <a:rPr sz="1050" spc="35" dirty="0">
                <a:latin typeface="Times New Roman"/>
                <a:cs typeface="Times New Roman"/>
              </a:rPr>
              <a:t>quantitative </a:t>
            </a:r>
            <a:r>
              <a:rPr sz="1050" spc="15" dirty="0">
                <a:latin typeface="Times New Roman"/>
                <a:cs typeface="Times New Roman"/>
              </a:rPr>
              <a:t>response </a:t>
            </a:r>
            <a:r>
              <a:rPr sz="1050" spc="50" dirty="0">
                <a:latin typeface="Times New Roman"/>
                <a:cs typeface="Times New Roman"/>
              </a:rPr>
              <a:t>and </a:t>
            </a:r>
            <a:r>
              <a:rPr sz="1050" spc="5" dirty="0">
                <a:latin typeface="Times New Roman"/>
                <a:cs typeface="Times New Roman"/>
              </a:rPr>
              <a:t>misclassification </a:t>
            </a:r>
            <a:r>
              <a:rPr sz="1050" spc="50" dirty="0">
                <a:latin typeface="Times New Roman"/>
                <a:cs typeface="Times New Roman"/>
              </a:rPr>
              <a:t>rate </a:t>
            </a:r>
            <a:r>
              <a:rPr sz="1050" spc="15" dirty="0">
                <a:latin typeface="Times New Roman"/>
                <a:cs typeface="Times New Roman"/>
              </a:rPr>
              <a:t>in  </a:t>
            </a:r>
            <a:r>
              <a:rPr sz="1050" spc="50" dirty="0">
                <a:latin typeface="Times New Roman"/>
                <a:cs typeface="Times New Roman"/>
              </a:rPr>
              <a:t>the </a:t>
            </a:r>
            <a:r>
              <a:rPr sz="1050" spc="5" dirty="0">
                <a:latin typeface="Times New Roman"/>
                <a:cs typeface="Times New Roman"/>
              </a:rPr>
              <a:t>case  </a:t>
            </a:r>
            <a:r>
              <a:rPr sz="1050" spc="-20" dirty="0">
                <a:latin typeface="Times New Roman"/>
                <a:cs typeface="Times New Roman"/>
              </a:rPr>
              <a:t>of  </a:t>
            </a:r>
            <a:r>
              <a:rPr sz="1050" spc="50" dirty="0">
                <a:latin typeface="Times New Roman"/>
                <a:cs typeface="Times New Roman"/>
              </a:rPr>
              <a:t>a </a:t>
            </a:r>
            <a:r>
              <a:rPr sz="1050" spc="30" dirty="0">
                <a:latin typeface="Times New Roman"/>
                <a:cs typeface="Times New Roman"/>
              </a:rPr>
              <a:t>qualitative </a:t>
            </a:r>
            <a:r>
              <a:rPr sz="1050" spc="25" dirty="0">
                <a:latin typeface="Times New Roman"/>
                <a:cs typeface="Times New Roman"/>
              </a:rPr>
              <a:t>(discrete)</a:t>
            </a:r>
            <a:r>
              <a:rPr sz="1050" spc="-60" dirty="0">
                <a:latin typeface="Times New Roman"/>
                <a:cs typeface="Times New Roman"/>
              </a:rPr>
              <a:t> </a:t>
            </a:r>
            <a:r>
              <a:rPr sz="1050" spc="15" dirty="0">
                <a:latin typeface="Times New Roman"/>
                <a:cs typeface="Times New Roman"/>
              </a:rPr>
              <a:t>response.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5869" y="211465"/>
            <a:ext cx="18161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3333B2"/>
                </a:solidFill>
                <a:latin typeface="Georgia"/>
                <a:cs typeface="Georgia"/>
              </a:rPr>
              <a:t>The </a:t>
            </a:r>
            <a:r>
              <a:rPr sz="1400" spc="-15" dirty="0">
                <a:solidFill>
                  <a:srgbClr val="3333B2"/>
                </a:solidFill>
                <a:latin typeface="Georgia"/>
                <a:cs typeface="Georgia"/>
              </a:rPr>
              <a:t>Validation</a:t>
            </a:r>
            <a:r>
              <a:rPr sz="1400" spc="190" dirty="0">
                <a:solidFill>
                  <a:srgbClr val="3333B2"/>
                </a:solidFill>
                <a:latin typeface="Georgia"/>
                <a:cs typeface="Georgia"/>
              </a:rPr>
              <a:t> </a:t>
            </a:r>
            <a:r>
              <a:rPr sz="1400" spc="-35" dirty="0">
                <a:solidFill>
                  <a:srgbClr val="3333B2"/>
                </a:solidFill>
                <a:latin typeface="Georgia"/>
                <a:cs typeface="Georgia"/>
              </a:rPr>
              <a:t>process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1114" y="1164922"/>
            <a:ext cx="2976245" cy="152400"/>
          </a:xfrm>
          <a:prstGeom prst="rect">
            <a:avLst/>
          </a:prstGeom>
          <a:ln w="11756">
            <a:solidFill>
              <a:srgbClr val="010202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90"/>
              </a:spcBef>
              <a:tabLst>
                <a:tab pos="2850515" algn="l"/>
              </a:tabLst>
            </a:pPr>
            <a:r>
              <a:rPr sz="700" spc="-5" dirty="0">
                <a:solidFill>
                  <a:srgbClr val="010202"/>
                </a:solidFill>
                <a:latin typeface="Calibri"/>
                <a:cs typeface="Calibri"/>
              </a:rPr>
              <a:t>1</a:t>
            </a:r>
            <a:r>
              <a:rPr sz="700" spc="0" dirty="0">
                <a:solidFill>
                  <a:srgbClr val="010202"/>
                </a:solidFill>
                <a:latin typeface="Calibri"/>
                <a:cs typeface="Calibri"/>
              </a:rPr>
              <a:t> </a:t>
            </a:r>
            <a:r>
              <a:rPr sz="700" spc="-5" dirty="0">
                <a:solidFill>
                  <a:srgbClr val="010202"/>
                </a:solidFill>
                <a:latin typeface="Calibri"/>
                <a:cs typeface="Calibri"/>
              </a:rPr>
              <a:t>2</a:t>
            </a:r>
            <a:r>
              <a:rPr sz="700" spc="0" dirty="0">
                <a:solidFill>
                  <a:srgbClr val="010202"/>
                </a:solidFill>
                <a:latin typeface="Calibri"/>
                <a:cs typeface="Calibri"/>
              </a:rPr>
              <a:t> </a:t>
            </a:r>
            <a:r>
              <a:rPr sz="700" spc="-5" dirty="0">
                <a:solidFill>
                  <a:srgbClr val="010202"/>
                </a:solidFill>
                <a:latin typeface="Calibri"/>
                <a:cs typeface="Calibri"/>
              </a:rPr>
              <a:t>3	n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6707" y="1662637"/>
            <a:ext cx="1543050" cy="163830"/>
          </a:xfrm>
          <a:prstGeom prst="rect">
            <a:avLst/>
          </a:prstGeom>
          <a:solidFill>
            <a:srgbClr val="A2D6E4"/>
          </a:solidFill>
        </p:spPr>
        <p:txBody>
          <a:bodyPr vert="horz" wrap="square" lIns="0" tIns="23495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85"/>
              </a:spcBef>
            </a:pPr>
            <a:r>
              <a:rPr sz="700" spc="-5" dirty="0">
                <a:solidFill>
                  <a:srgbClr val="010202"/>
                </a:solidFill>
                <a:latin typeface="Calibri"/>
                <a:cs typeface="Calibri"/>
              </a:rPr>
              <a:t>7  22</a:t>
            </a:r>
            <a:r>
              <a:rPr sz="700" spc="100" dirty="0">
                <a:solidFill>
                  <a:srgbClr val="010202"/>
                </a:solidFill>
                <a:latin typeface="Calibri"/>
                <a:cs typeface="Calibri"/>
              </a:rPr>
              <a:t> </a:t>
            </a:r>
            <a:r>
              <a:rPr sz="700" spc="-5" dirty="0">
                <a:solidFill>
                  <a:srgbClr val="010202"/>
                </a:solidFill>
                <a:latin typeface="Calibri"/>
                <a:cs typeface="Calibri"/>
              </a:rPr>
              <a:t>13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9715" y="1662637"/>
            <a:ext cx="1456055" cy="163830"/>
          </a:xfrm>
          <a:prstGeom prst="rect">
            <a:avLst/>
          </a:prstGeom>
          <a:solidFill>
            <a:srgbClr val="FCCCA1"/>
          </a:solidFill>
        </p:spPr>
        <p:txBody>
          <a:bodyPr vert="horz" wrap="square" lIns="0" tIns="23495" rIns="0" bIns="0" rtlCol="0">
            <a:spAutoFit/>
          </a:bodyPr>
          <a:lstStyle/>
          <a:p>
            <a:pPr marR="43815" algn="r">
              <a:lnSpc>
                <a:spcPct val="100000"/>
              </a:lnSpc>
              <a:spcBef>
                <a:spcPts val="185"/>
              </a:spcBef>
            </a:pPr>
            <a:r>
              <a:rPr sz="700" spc="-5" dirty="0">
                <a:solidFill>
                  <a:srgbClr val="010202"/>
                </a:solidFill>
                <a:latin typeface="Calibri"/>
                <a:cs typeface="Calibri"/>
              </a:rPr>
              <a:t>91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34704" y="1369963"/>
            <a:ext cx="122555" cy="237490"/>
          </a:xfrm>
          <a:custGeom>
            <a:avLst/>
            <a:gdLst/>
            <a:ahLst/>
            <a:cxnLst/>
            <a:rect l="l" t="t" r="r" b="b"/>
            <a:pathLst>
              <a:path w="122555" h="237490">
                <a:moveTo>
                  <a:pt x="122469" y="175663"/>
                </a:moveTo>
                <a:lnTo>
                  <a:pt x="0" y="175663"/>
                </a:lnTo>
                <a:lnTo>
                  <a:pt x="61231" y="236900"/>
                </a:lnTo>
                <a:lnTo>
                  <a:pt x="122469" y="175663"/>
                </a:lnTo>
                <a:close/>
              </a:path>
              <a:path w="122555" h="237490">
                <a:moveTo>
                  <a:pt x="91857" y="0"/>
                </a:moveTo>
                <a:lnTo>
                  <a:pt x="30612" y="0"/>
                </a:lnTo>
                <a:lnTo>
                  <a:pt x="30612" y="175663"/>
                </a:lnTo>
                <a:lnTo>
                  <a:pt x="91857" y="175663"/>
                </a:lnTo>
                <a:lnTo>
                  <a:pt x="91857" y="0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34704" y="1369963"/>
            <a:ext cx="122555" cy="237490"/>
          </a:xfrm>
          <a:custGeom>
            <a:avLst/>
            <a:gdLst/>
            <a:ahLst/>
            <a:cxnLst/>
            <a:rect l="l" t="t" r="r" b="b"/>
            <a:pathLst>
              <a:path w="122555" h="237490">
                <a:moveTo>
                  <a:pt x="0" y="175653"/>
                </a:moveTo>
                <a:lnTo>
                  <a:pt x="30612" y="175653"/>
                </a:lnTo>
                <a:lnTo>
                  <a:pt x="30612" y="0"/>
                </a:lnTo>
                <a:lnTo>
                  <a:pt x="91850" y="0"/>
                </a:lnTo>
                <a:lnTo>
                  <a:pt x="91850" y="175653"/>
                </a:lnTo>
                <a:lnTo>
                  <a:pt x="122469" y="175653"/>
                </a:lnTo>
                <a:lnTo>
                  <a:pt x="61231" y="236885"/>
                </a:lnTo>
                <a:lnTo>
                  <a:pt x="0" y="175653"/>
                </a:lnTo>
                <a:close/>
              </a:path>
            </a:pathLst>
          </a:custGeom>
          <a:ln w="3920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7294" y="1993860"/>
            <a:ext cx="3659504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050" spc="15" dirty="0">
                <a:latin typeface="Times New Roman"/>
                <a:cs typeface="Times New Roman"/>
              </a:rPr>
              <a:t>A </a:t>
            </a:r>
            <a:r>
              <a:rPr sz="1050" spc="35" dirty="0">
                <a:latin typeface="Times New Roman"/>
                <a:cs typeface="Times New Roman"/>
              </a:rPr>
              <a:t>random </a:t>
            </a:r>
            <a:r>
              <a:rPr sz="1050" spc="25" dirty="0">
                <a:latin typeface="Times New Roman"/>
                <a:cs typeface="Times New Roman"/>
              </a:rPr>
              <a:t>splitting into </a:t>
            </a:r>
            <a:r>
              <a:rPr sz="1050" spc="5" dirty="0">
                <a:latin typeface="Times New Roman"/>
                <a:cs typeface="Times New Roman"/>
              </a:rPr>
              <a:t>two halves: </a:t>
            </a:r>
            <a:r>
              <a:rPr sz="1050" spc="10" dirty="0">
                <a:latin typeface="Times New Roman"/>
                <a:cs typeface="Times New Roman"/>
              </a:rPr>
              <a:t>left </a:t>
            </a:r>
            <a:r>
              <a:rPr sz="1050" spc="60" dirty="0">
                <a:latin typeface="Times New Roman"/>
                <a:cs typeface="Times New Roman"/>
              </a:rPr>
              <a:t>part </a:t>
            </a:r>
            <a:r>
              <a:rPr sz="1050" spc="-5" dirty="0">
                <a:latin typeface="Times New Roman"/>
                <a:cs typeface="Times New Roman"/>
              </a:rPr>
              <a:t>is </a:t>
            </a:r>
            <a:r>
              <a:rPr sz="1050" spc="30" dirty="0">
                <a:latin typeface="Times New Roman"/>
                <a:cs typeface="Times New Roman"/>
              </a:rPr>
              <a:t>training </a:t>
            </a:r>
            <a:r>
              <a:rPr sz="1050" spc="25" dirty="0">
                <a:latin typeface="Times New Roman"/>
                <a:cs typeface="Times New Roman"/>
              </a:rPr>
              <a:t>set,  </a:t>
            </a:r>
            <a:r>
              <a:rPr sz="1050" spc="30" dirty="0">
                <a:latin typeface="Times New Roman"/>
                <a:cs typeface="Times New Roman"/>
              </a:rPr>
              <a:t>right </a:t>
            </a:r>
            <a:r>
              <a:rPr sz="1050" spc="60" dirty="0">
                <a:latin typeface="Times New Roman"/>
                <a:cs typeface="Times New Roman"/>
              </a:rPr>
              <a:t>part </a:t>
            </a:r>
            <a:r>
              <a:rPr sz="1050" spc="-5" dirty="0">
                <a:latin typeface="Times New Roman"/>
                <a:cs typeface="Times New Roman"/>
              </a:rPr>
              <a:t>is  </a:t>
            </a:r>
            <a:r>
              <a:rPr sz="1050" spc="25" dirty="0">
                <a:latin typeface="Times New Roman"/>
                <a:cs typeface="Times New Roman"/>
              </a:rPr>
              <a:t>validation</a:t>
            </a:r>
            <a:r>
              <a:rPr sz="1050" spc="5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set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>
              <a:lnSpc>
                <a:spcPts val="670"/>
              </a:lnSpc>
            </a:pPr>
            <a:r>
              <a:rPr spc="-10" dirty="0"/>
              <a:t>6</a:t>
            </a:r>
            <a:r>
              <a:rPr spc="-120" dirty="0"/>
              <a:t> </a:t>
            </a:r>
            <a:r>
              <a:rPr spc="0" dirty="0"/>
              <a:t>/</a:t>
            </a:r>
            <a:r>
              <a:rPr spc="-120" dirty="0"/>
              <a:t> </a:t>
            </a:r>
            <a:r>
              <a:rPr spc="-10" dirty="0"/>
              <a:t>44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1889" y="211465"/>
            <a:ext cx="21037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0" dirty="0">
                <a:solidFill>
                  <a:srgbClr val="3333B2"/>
                </a:solidFill>
                <a:latin typeface="Georgia"/>
                <a:cs typeface="Georgia"/>
              </a:rPr>
              <a:t>Example:  </a:t>
            </a:r>
            <a:r>
              <a:rPr sz="1400" spc="-25" dirty="0">
                <a:solidFill>
                  <a:srgbClr val="3333B2"/>
                </a:solidFill>
                <a:latin typeface="Georgia"/>
                <a:cs typeface="Georgia"/>
              </a:rPr>
              <a:t>automobile</a:t>
            </a:r>
            <a:r>
              <a:rPr sz="1400" spc="75" dirty="0">
                <a:solidFill>
                  <a:srgbClr val="3333B2"/>
                </a:solidFill>
                <a:latin typeface="Georgia"/>
                <a:cs typeface="Georgia"/>
              </a:rPr>
              <a:t> </a:t>
            </a:r>
            <a:r>
              <a:rPr sz="1400" spc="0" dirty="0">
                <a:solidFill>
                  <a:srgbClr val="3333B2"/>
                </a:solidFill>
                <a:latin typeface="Georgia"/>
                <a:cs typeface="Georgia"/>
              </a:rPr>
              <a:t>data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858" y="524800"/>
            <a:ext cx="3656965" cy="91566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5080" indent="-132080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5238"/>
              <a:buFont typeface="Arial"/>
              <a:buChar char="•"/>
              <a:tabLst>
                <a:tab pos="145415" algn="l"/>
              </a:tabLst>
            </a:pPr>
            <a:r>
              <a:rPr sz="1050" spc="35" dirty="0">
                <a:latin typeface="Times New Roman"/>
                <a:cs typeface="Times New Roman"/>
              </a:rPr>
              <a:t>Want </a:t>
            </a:r>
            <a:r>
              <a:rPr sz="1050" spc="50" dirty="0">
                <a:latin typeface="Times New Roman"/>
                <a:cs typeface="Times New Roman"/>
              </a:rPr>
              <a:t>to </a:t>
            </a:r>
            <a:r>
              <a:rPr sz="1050" spc="25" dirty="0">
                <a:latin typeface="Times New Roman"/>
                <a:cs typeface="Times New Roman"/>
              </a:rPr>
              <a:t>compare linear </a:t>
            </a:r>
            <a:r>
              <a:rPr sz="1050" spc="5" dirty="0">
                <a:latin typeface="Times New Roman"/>
                <a:cs typeface="Times New Roman"/>
              </a:rPr>
              <a:t>vs </a:t>
            </a:r>
            <a:r>
              <a:rPr sz="1050" spc="25" dirty="0">
                <a:latin typeface="Times New Roman"/>
                <a:cs typeface="Times New Roman"/>
              </a:rPr>
              <a:t>higher-order </a:t>
            </a:r>
            <a:r>
              <a:rPr sz="1050" spc="15" dirty="0">
                <a:latin typeface="Times New Roman"/>
                <a:cs typeface="Times New Roman"/>
              </a:rPr>
              <a:t>polynomial </a:t>
            </a:r>
            <a:r>
              <a:rPr sz="1050" spc="35" dirty="0">
                <a:latin typeface="Times New Roman"/>
                <a:cs typeface="Times New Roman"/>
              </a:rPr>
              <a:t>terms  </a:t>
            </a:r>
            <a:r>
              <a:rPr sz="1050" spc="15" dirty="0">
                <a:latin typeface="Times New Roman"/>
                <a:cs typeface="Times New Roman"/>
              </a:rPr>
              <a:t>in </a:t>
            </a:r>
            <a:r>
              <a:rPr sz="1050" spc="50" dirty="0">
                <a:latin typeface="Times New Roman"/>
                <a:cs typeface="Times New Roman"/>
              </a:rPr>
              <a:t>a </a:t>
            </a:r>
            <a:r>
              <a:rPr sz="1050" spc="15" dirty="0">
                <a:latin typeface="Times New Roman"/>
                <a:cs typeface="Times New Roman"/>
              </a:rPr>
              <a:t>linear</a:t>
            </a:r>
            <a:r>
              <a:rPr sz="1050" spc="175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regression</a:t>
            </a:r>
            <a:endParaRPr sz="1050">
              <a:latin typeface="Times New Roman"/>
              <a:cs typeface="Times New Roman"/>
            </a:endParaRPr>
          </a:p>
          <a:p>
            <a:pPr marL="144780" marR="48895" indent="-132080">
              <a:lnSpc>
                <a:spcPct val="102600"/>
              </a:lnSpc>
              <a:spcBef>
                <a:spcPts val="275"/>
              </a:spcBef>
              <a:buClr>
                <a:srgbClr val="3333B2"/>
              </a:buClr>
              <a:buSzPct val="95238"/>
              <a:buFont typeface="Arial"/>
              <a:buChar char="•"/>
              <a:tabLst>
                <a:tab pos="145415" algn="l"/>
              </a:tabLst>
            </a:pPr>
            <a:r>
              <a:rPr sz="1050" spc="-10" dirty="0">
                <a:latin typeface="Times New Roman"/>
                <a:cs typeface="Times New Roman"/>
              </a:rPr>
              <a:t>We </a:t>
            </a:r>
            <a:r>
              <a:rPr sz="1050" spc="30" dirty="0">
                <a:latin typeface="Times New Roman"/>
                <a:cs typeface="Times New Roman"/>
              </a:rPr>
              <a:t>randomly </a:t>
            </a:r>
            <a:r>
              <a:rPr sz="1050" spc="25" dirty="0">
                <a:latin typeface="Times New Roman"/>
                <a:cs typeface="Times New Roman"/>
              </a:rPr>
              <a:t>split </a:t>
            </a:r>
            <a:r>
              <a:rPr sz="1050" spc="50" dirty="0">
                <a:latin typeface="Times New Roman"/>
                <a:cs typeface="Times New Roman"/>
              </a:rPr>
              <a:t>the </a:t>
            </a:r>
            <a:r>
              <a:rPr sz="1050" spc="-5" dirty="0">
                <a:latin typeface="Times New Roman"/>
                <a:cs typeface="Times New Roman"/>
              </a:rPr>
              <a:t>392 </a:t>
            </a:r>
            <a:r>
              <a:rPr sz="1050" spc="15" dirty="0">
                <a:latin typeface="Times New Roman"/>
                <a:cs typeface="Times New Roman"/>
              </a:rPr>
              <a:t>observations </a:t>
            </a:r>
            <a:r>
              <a:rPr sz="1050" spc="25" dirty="0">
                <a:latin typeface="Times New Roman"/>
                <a:cs typeface="Times New Roman"/>
              </a:rPr>
              <a:t>into </a:t>
            </a:r>
            <a:r>
              <a:rPr sz="1050" spc="5" dirty="0">
                <a:latin typeface="Times New Roman"/>
                <a:cs typeface="Times New Roman"/>
              </a:rPr>
              <a:t>two </a:t>
            </a:r>
            <a:r>
              <a:rPr sz="1050" spc="25" dirty="0">
                <a:latin typeface="Times New Roman"/>
                <a:cs typeface="Times New Roman"/>
              </a:rPr>
              <a:t>sets, </a:t>
            </a:r>
            <a:r>
              <a:rPr sz="1050" spc="50" dirty="0">
                <a:latin typeface="Times New Roman"/>
                <a:cs typeface="Times New Roman"/>
              </a:rPr>
              <a:t>a  </a:t>
            </a:r>
            <a:r>
              <a:rPr sz="1050" spc="30" dirty="0">
                <a:latin typeface="Times New Roman"/>
                <a:cs typeface="Times New Roman"/>
              </a:rPr>
              <a:t>training set </a:t>
            </a:r>
            <a:r>
              <a:rPr sz="1050" spc="25" dirty="0">
                <a:latin typeface="Times New Roman"/>
                <a:cs typeface="Times New Roman"/>
              </a:rPr>
              <a:t>containing </a:t>
            </a:r>
            <a:r>
              <a:rPr sz="1050" spc="-5" dirty="0">
                <a:latin typeface="Times New Roman"/>
                <a:cs typeface="Times New Roman"/>
              </a:rPr>
              <a:t>196 </a:t>
            </a:r>
            <a:r>
              <a:rPr sz="1050" spc="-20" dirty="0">
                <a:latin typeface="Times New Roman"/>
                <a:cs typeface="Times New Roman"/>
              </a:rPr>
              <a:t>of </a:t>
            </a:r>
            <a:r>
              <a:rPr sz="1050" spc="50" dirty="0">
                <a:latin typeface="Times New Roman"/>
                <a:cs typeface="Times New Roman"/>
              </a:rPr>
              <a:t>the </a:t>
            </a:r>
            <a:r>
              <a:rPr sz="1050" spc="60" dirty="0">
                <a:latin typeface="Times New Roman"/>
                <a:cs typeface="Times New Roman"/>
              </a:rPr>
              <a:t>data </a:t>
            </a:r>
            <a:r>
              <a:rPr sz="1050" spc="25" dirty="0">
                <a:latin typeface="Times New Roman"/>
                <a:cs typeface="Times New Roman"/>
              </a:rPr>
              <a:t>points, </a:t>
            </a:r>
            <a:r>
              <a:rPr sz="1050" spc="50" dirty="0">
                <a:latin typeface="Times New Roman"/>
                <a:cs typeface="Times New Roman"/>
              </a:rPr>
              <a:t>and a  </a:t>
            </a:r>
            <a:r>
              <a:rPr sz="1050" spc="25" dirty="0">
                <a:latin typeface="Times New Roman"/>
                <a:cs typeface="Times New Roman"/>
              </a:rPr>
              <a:t>validation </a:t>
            </a:r>
            <a:r>
              <a:rPr sz="1050" spc="30" dirty="0">
                <a:latin typeface="Times New Roman"/>
                <a:cs typeface="Times New Roman"/>
              </a:rPr>
              <a:t>set </a:t>
            </a:r>
            <a:r>
              <a:rPr sz="1050" spc="25" dirty="0">
                <a:latin typeface="Times New Roman"/>
                <a:cs typeface="Times New Roman"/>
              </a:rPr>
              <a:t>containing </a:t>
            </a:r>
            <a:r>
              <a:rPr sz="1050" spc="50" dirty="0">
                <a:latin typeface="Times New Roman"/>
                <a:cs typeface="Times New Roman"/>
              </a:rPr>
              <a:t>the </a:t>
            </a:r>
            <a:r>
              <a:rPr sz="1050" spc="25" dirty="0">
                <a:latin typeface="Times New Roman"/>
                <a:cs typeface="Times New Roman"/>
              </a:rPr>
              <a:t>remaining</a:t>
            </a:r>
            <a:r>
              <a:rPr sz="1050" spc="25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196  </a:t>
            </a:r>
            <a:r>
              <a:rPr sz="1050" spc="15" dirty="0">
                <a:latin typeface="Times New Roman"/>
                <a:cs typeface="Times New Roman"/>
              </a:rPr>
              <a:t>observations.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1631" y="2207042"/>
            <a:ext cx="112395" cy="236220"/>
          </a:xfrm>
          <a:custGeom>
            <a:avLst/>
            <a:gdLst/>
            <a:ahLst/>
            <a:cxnLst/>
            <a:rect l="l" t="t" r="r" b="b"/>
            <a:pathLst>
              <a:path w="112394" h="236219">
                <a:moveTo>
                  <a:pt x="0" y="0"/>
                </a:moveTo>
                <a:lnTo>
                  <a:pt x="111937" y="236001"/>
                </a:lnTo>
              </a:path>
            </a:pathLst>
          </a:custGeom>
          <a:ln w="3307">
            <a:solidFill>
              <a:srgbClr val="F80E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58644" y="2457646"/>
            <a:ext cx="76835" cy="10160"/>
          </a:xfrm>
          <a:custGeom>
            <a:avLst/>
            <a:gdLst/>
            <a:ahLst/>
            <a:cxnLst/>
            <a:rect l="l" t="t" r="r" b="b"/>
            <a:pathLst>
              <a:path w="76834" h="10160">
                <a:moveTo>
                  <a:pt x="0" y="9963"/>
                </a:moveTo>
                <a:lnTo>
                  <a:pt x="76212" y="0"/>
                </a:lnTo>
              </a:path>
            </a:pathLst>
          </a:custGeom>
          <a:ln w="3307">
            <a:solidFill>
              <a:srgbClr val="F80E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98099" y="2453583"/>
            <a:ext cx="76200" cy="635"/>
          </a:xfrm>
          <a:custGeom>
            <a:avLst/>
            <a:gdLst/>
            <a:ahLst/>
            <a:cxnLst/>
            <a:rect l="l" t="t" r="r" b="b"/>
            <a:pathLst>
              <a:path w="76200" h="635">
                <a:moveTo>
                  <a:pt x="0" y="0"/>
                </a:moveTo>
                <a:lnTo>
                  <a:pt x="75683" y="266"/>
                </a:lnTo>
              </a:path>
            </a:pathLst>
          </a:custGeom>
          <a:ln w="3307">
            <a:solidFill>
              <a:srgbClr val="F80E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36415" y="2461394"/>
            <a:ext cx="77470" cy="19050"/>
          </a:xfrm>
          <a:custGeom>
            <a:avLst/>
            <a:gdLst/>
            <a:ahLst/>
            <a:cxnLst/>
            <a:rect l="l" t="t" r="r" b="b"/>
            <a:pathLst>
              <a:path w="77469" h="19050">
                <a:moveTo>
                  <a:pt x="0" y="0"/>
                </a:moveTo>
                <a:lnTo>
                  <a:pt x="77399" y="18702"/>
                </a:lnTo>
              </a:path>
            </a:pathLst>
          </a:custGeom>
          <a:ln w="3307">
            <a:solidFill>
              <a:srgbClr val="F80E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6272" y="2490897"/>
            <a:ext cx="76200" cy="8255"/>
          </a:xfrm>
          <a:custGeom>
            <a:avLst/>
            <a:gdLst/>
            <a:ahLst/>
            <a:cxnLst/>
            <a:rect l="l" t="t" r="r" b="b"/>
            <a:pathLst>
              <a:path w="76200" h="8255">
                <a:moveTo>
                  <a:pt x="0" y="0"/>
                </a:moveTo>
                <a:lnTo>
                  <a:pt x="76035" y="8071"/>
                </a:lnTo>
              </a:path>
            </a:pathLst>
          </a:custGeom>
          <a:ln w="3307">
            <a:solidFill>
              <a:srgbClr val="F80E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15510" y="2505277"/>
            <a:ext cx="76200" cy="7620"/>
          </a:xfrm>
          <a:custGeom>
            <a:avLst/>
            <a:gdLst/>
            <a:ahLst/>
            <a:cxnLst/>
            <a:rect l="l" t="t" r="r" b="b"/>
            <a:pathLst>
              <a:path w="76200" h="7619">
                <a:moveTo>
                  <a:pt x="0" y="0"/>
                </a:moveTo>
                <a:lnTo>
                  <a:pt x="75901" y="7099"/>
                </a:lnTo>
              </a:path>
            </a:pathLst>
          </a:custGeom>
          <a:ln w="3307">
            <a:solidFill>
              <a:srgbClr val="F80E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4790" y="2515068"/>
            <a:ext cx="76200" cy="635"/>
          </a:xfrm>
          <a:custGeom>
            <a:avLst/>
            <a:gdLst/>
            <a:ahLst/>
            <a:cxnLst/>
            <a:rect l="l" t="t" r="r" b="b"/>
            <a:pathLst>
              <a:path w="76200" h="635">
                <a:moveTo>
                  <a:pt x="0" y="175"/>
                </a:moveTo>
                <a:lnTo>
                  <a:pt x="75683" y="0"/>
                </a:lnTo>
              </a:path>
            </a:pathLst>
          </a:custGeom>
          <a:ln w="3307">
            <a:solidFill>
              <a:srgbClr val="F80E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93986" y="2514097"/>
            <a:ext cx="76200" cy="635"/>
          </a:xfrm>
          <a:custGeom>
            <a:avLst/>
            <a:gdLst/>
            <a:ahLst/>
            <a:cxnLst/>
            <a:rect l="l" t="t" r="r" b="b"/>
            <a:pathLst>
              <a:path w="76200" h="635">
                <a:moveTo>
                  <a:pt x="0" y="617"/>
                </a:moveTo>
                <a:lnTo>
                  <a:pt x="75634" y="0"/>
                </a:lnTo>
              </a:path>
            </a:pathLst>
          </a:custGeom>
          <a:ln w="3307">
            <a:solidFill>
              <a:srgbClr val="F80E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33133" y="2513876"/>
            <a:ext cx="76200" cy="635"/>
          </a:xfrm>
          <a:custGeom>
            <a:avLst/>
            <a:gdLst/>
            <a:ahLst/>
            <a:cxnLst/>
            <a:rect l="l" t="t" r="r" b="b"/>
            <a:pathLst>
              <a:path w="76200" h="635">
                <a:moveTo>
                  <a:pt x="0" y="0"/>
                </a:moveTo>
                <a:lnTo>
                  <a:pt x="75683" y="45"/>
                </a:lnTo>
              </a:path>
            </a:pathLst>
          </a:custGeom>
          <a:ln w="3307">
            <a:solidFill>
              <a:srgbClr val="F80E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7286" y="2167611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16634" y="0"/>
                </a:moveTo>
                <a:lnTo>
                  <a:pt x="4799" y="0"/>
                </a:lnTo>
                <a:lnTo>
                  <a:pt x="0" y="4802"/>
                </a:lnTo>
                <a:lnTo>
                  <a:pt x="0" y="16634"/>
                </a:lnTo>
                <a:lnTo>
                  <a:pt x="4799" y="21437"/>
                </a:lnTo>
                <a:lnTo>
                  <a:pt x="16634" y="21437"/>
                </a:lnTo>
                <a:lnTo>
                  <a:pt x="21433" y="16634"/>
                </a:lnTo>
                <a:lnTo>
                  <a:pt x="21433" y="4802"/>
                </a:lnTo>
                <a:lnTo>
                  <a:pt x="16634" y="0"/>
                </a:lnTo>
                <a:close/>
              </a:path>
            </a:pathLst>
          </a:custGeom>
          <a:solidFill>
            <a:srgbClr val="F80E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7286" y="2167611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433" y="10715"/>
                </a:moveTo>
                <a:lnTo>
                  <a:pt x="21433" y="4802"/>
                </a:lnTo>
                <a:lnTo>
                  <a:pt x="16634" y="0"/>
                </a:lnTo>
                <a:lnTo>
                  <a:pt x="10716" y="0"/>
                </a:lnTo>
                <a:lnTo>
                  <a:pt x="4799" y="0"/>
                </a:lnTo>
                <a:lnTo>
                  <a:pt x="0" y="4802"/>
                </a:lnTo>
                <a:lnTo>
                  <a:pt x="0" y="10715"/>
                </a:lnTo>
                <a:lnTo>
                  <a:pt x="0" y="16634"/>
                </a:lnTo>
                <a:lnTo>
                  <a:pt x="4799" y="21437"/>
                </a:lnTo>
                <a:lnTo>
                  <a:pt x="10716" y="21437"/>
                </a:lnTo>
                <a:lnTo>
                  <a:pt x="16634" y="21437"/>
                </a:lnTo>
                <a:lnTo>
                  <a:pt x="21433" y="16634"/>
                </a:lnTo>
                <a:lnTo>
                  <a:pt x="21433" y="10715"/>
                </a:lnTo>
              </a:path>
            </a:pathLst>
          </a:custGeom>
          <a:ln w="3307">
            <a:solidFill>
              <a:srgbClr val="F80E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16480" y="2461036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16634" y="0"/>
                </a:moveTo>
                <a:lnTo>
                  <a:pt x="4799" y="0"/>
                </a:lnTo>
                <a:lnTo>
                  <a:pt x="0" y="4802"/>
                </a:lnTo>
                <a:lnTo>
                  <a:pt x="0" y="16640"/>
                </a:lnTo>
                <a:lnTo>
                  <a:pt x="4799" y="21437"/>
                </a:lnTo>
                <a:lnTo>
                  <a:pt x="16634" y="21437"/>
                </a:lnTo>
                <a:lnTo>
                  <a:pt x="21433" y="16640"/>
                </a:lnTo>
                <a:lnTo>
                  <a:pt x="21433" y="4802"/>
                </a:lnTo>
                <a:lnTo>
                  <a:pt x="16634" y="0"/>
                </a:lnTo>
                <a:close/>
              </a:path>
            </a:pathLst>
          </a:custGeom>
          <a:solidFill>
            <a:srgbClr val="F80E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16480" y="2461036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433" y="10721"/>
                </a:moveTo>
                <a:lnTo>
                  <a:pt x="21433" y="4802"/>
                </a:lnTo>
                <a:lnTo>
                  <a:pt x="16634" y="0"/>
                </a:lnTo>
                <a:lnTo>
                  <a:pt x="10716" y="0"/>
                </a:lnTo>
                <a:lnTo>
                  <a:pt x="4799" y="0"/>
                </a:lnTo>
                <a:lnTo>
                  <a:pt x="0" y="4802"/>
                </a:lnTo>
                <a:lnTo>
                  <a:pt x="0" y="10721"/>
                </a:lnTo>
                <a:lnTo>
                  <a:pt x="0" y="16640"/>
                </a:lnTo>
                <a:lnTo>
                  <a:pt x="4799" y="21437"/>
                </a:lnTo>
                <a:lnTo>
                  <a:pt x="10716" y="21437"/>
                </a:lnTo>
                <a:lnTo>
                  <a:pt x="16634" y="21437"/>
                </a:lnTo>
                <a:lnTo>
                  <a:pt x="21433" y="16640"/>
                </a:lnTo>
                <a:lnTo>
                  <a:pt x="21433" y="10721"/>
                </a:lnTo>
              </a:path>
            </a:pathLst>
          </a:custGeom>
          <a:ln w="3307">
            <a:solidFill>
              <a:srgbClr val="F80E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55629" y="2442782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16633" y="0"/>
                </a:moveTo>
                <a:lnTo>
                  <a:pt x="4799" y="0"/>
                </a:lnTo>
                <a:lnTo>
                  <a:pt x="0" y="4796"/>
                </a:lnTo>
                <a:lnTo>
                  <a:pt x="0" y="16634"/>
                </a:lnTo>
                <a:lnTo>
                  <a:pt x="4799" y="21431"/>
                </a:lnTo>
                <a:lnTo>
                  <a:pt x="16633" y="21431"/>
                </a:lnTo>
                <a:lnTo>
                  <a:pt x="21435" y="16634"/>
                </a:lnTo>
                <a:lnTo>
                  <a:pt x="21435" y="4796"/>
                </a:lnTo>
                <a:lnTo>
                  <a:pt x="16633" y="0"/>
                </a:lnTo>
                <a:close/>
              </a:path>
            </a:pathLst>
          </a:custGeom>
          <a:solidFill>
            <a:srgbClr val="F80E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55629" y="2442782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435" y="10715"/>
                </a:moveTo>
                <a:lnTo>
                  <a:pt x="21435" y="4796"/>
                </a:lnTo>
                <a:lnTo>
                  <a:pt x="16633" y="0"/>
                </a:lnTo>
                <a:lnTo>
                  <a:pt x="10716" y="0"/>
                </a:lnTo>
                <a:lnTo>
                  <a:pt x="4799" y="0"/>
                </a:lnTo>
                <a:lnTo>
                  <a:pt x="0" y="4796"/>
                </a:lnTo>
                <a:lnTo>
                  <a:pt x="0" y="10715"/>
                </a:lnTo>
                <a:lnTo>
                  <a:pt x="0" y="16634"/>
                </a:lnTo>
                <a:lnTo>
                  <a:pt x="4799" y="21431"/>
                </a:lnTo>
                <a:lnTo>
                  <a:pt x="10716" y="21431"/>
                </a:lnTo>
                <a:lnTo>
                  <a:pt x="16633" y="21431"/>
                </a:lnTo>
                <a:lnTo>
                  <a:pt x="21435" y="16634"/>
                </a:lnTo>
                <a:lnTo>
                  <a:pt x="21435" y="10715"/>
                </a:lnTo>
              </a:path>
            </a:pathLst>
          </a:custGeom>
          <a:ln w="3307">
            <a:solidFill>
              <a:srgbClr val="F80E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94825" y="2443219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16634" y="0"/>
                </a:moveTo>
                <a:lnTo>
                  <a:pt x="4796" y="0"/>
                </a:lnTo>
                <a:lnTo>
                  <a:pt x="0" y="4802"/>
                </a:lnTo>
                <a:lnTo>
                  <a:pt x="0" y="16634"/>
                </a:lnTo>
                <a:lnTo>
                  <a:pt x="4796" y="21437"/>
                </a:lnTo>
                <a:lnTo>
                  <a:pt x="16634" y="21437"/>
                </a:lnTo>
                <a:lnTo>
                  <a:pt x="21431" y="16634"/>
                </a:lnTo>
                <a:lnTo>
                  <a:pt x="21431" y="4802"/>
                </a:lnTo>
                <a:lnTo>
                  <a:pt x="16634" y="0"/>
                </a:lnTo>
                <a:close/>
              </a:path>
            </a:pathLst>
          </a:custGeom>
          <a:solidFill>
            <a:srgbClr val="F80E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94825" y="2443219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431" y="10721"/>
                </a:moveTo>
                <a:lnTo>
                  <a:pt x="21431" y="4802"/>
                </a:lnTo>
                <a:lnTo>
                  <a:pt x="16634" y="0"/>
                </a:lnTo>
                <a:lnTo>
                  <a:pt x="10715" y="0"/>
                </a:lnTo>
                <a:lnTo>
                  <a:pt x="4796" y="0"/>
                </a:lnTo>
                <a:lnTo>
                  <a:pt x="0" y="4802"/>
                </a:lnTo>
                <a:lnTo>
                  <a:pt x="0" y="10721"/>
                </a:lnTo>
                <a:lnTo>
                  <a:pt x="0" y="16634"/>
                </a:lnTo>
                <a:lnTo>
                  <a:pt x="4796" y="21437"/>
                </a:lnTo>
                <a:lnTo>
                  <a:pt x="10715" y="21437"/>
                </a:lnTo>
                <a:lnTo>
                  <a:pt x="16634" y="21437"/>
                </a:lnTo>
                <a:lnTo>
                  <a:pt x="21431" y="16634"/>
                </a:lnTo>
                <a:lnTo>
                  <a:pt x="21431" y="10721"/>
                </a:lnTo>
              </a:path>
            </a:pathLst>
          </a:custGeom>
          <a:ln w="3307">
            <a:solidFill>
              <a:srgbClr val="F80E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33972" y="2476828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16634" y="0"/>
                </a:moveTo>
                <a:lnTo>
                  <a:pt x="4802" y="0"/>
                </a:lnTo>
                <a:lnTo>
                  <a:pt x="0" y="4802"/>
                </a:lnTo>
                <a:lnTo>
                  <a:pt x="0" y="16634"/>
                </a:lnTo>
                <a:lnTo>
                  <a:pt x="4802" y="21437"/>
                </a:lnTo>
                <a:lnTo>
                  <a:pt x="16634" y="21437"/>
                </a:lnTo>
                <a:lnTo>
                  <a:pt x="21437" y="16634"/>
                </a:lnTo>
                <a:lnTo>
                  <a:pt x="21437" y="4802"/>
                </a:lnTo>
                <a:lnTo>
                  <a:pt x="16634" y="0"/>
                </a:lnTo>
                <a:close/>
              </a:path>
            </a:pathLst>
          </a:custGeom>
          <a:solidFill>
            <a:srgbClr val="F80E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33972" y="2476828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437" y="10715"/>
                </a:moveTo>
                <a:lnTo>
                  <a:pt x="21437" y="4802"/>
                </a:lnTo>
                <a:lnTo>
                  <a:pt x="16634" y="0"/>
                </a:lnTo>
                <a:lnTo>
                  <a:pt x="10715" y="0"/>
                </a:lnTo>
                <a:lnTo>
                  <a:pt x="4802" y="0"/>
                </a:lnTo>
                <a:lnTo>
                  <a:pt x="0" y="4802"/>
                </a:lnTo>
                <a:lnTo>
                  <a:pt x="0" y="10715"/>
                </a:lnTo>
                <a:lnTo>
                  <a:pt x="0" y="16634"/>
                </a:lnTo>
                <a:lnTo>
                  <a:pt x="4802" y="21437"/>
                </a:lnTo>
                <a:lnTo>
                  <a:pt x="10715" y="21437"/>
                </a:lnTo>
                <a:lnTo>
                  <a:pt x="16634" y="21437"/>
                </a:lnTo>
                <a:lnTo>
                  <a:pt x="21437" y="16634"/>
                </a:lnTo>
                <a:lnTo>
                  <a:pt x="21437" y="10715"/>
                </a:lnTo>
              </a:path>
            </a:pathLst>
          </a:custGeom>
          <a:ln w="3307">
            <a:solidFill>
              <a:srgbClr val="F80E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73168" y="2491607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16634" y="0"/>
                </a:moveTo>
                <a:lnTo>
                  <a:pt x="4796" y="0"/>
                </a:lnTo>
                <a:lnTo>
                  <a:pt x="0" y="4796"/>
                </a:lnTo>
                <a:lnTo>
                  <a:pt x="0" y="16631"/>
                </a:lnTo>
                <a:lnTo>
                  <a:pt x="4796" y="21431"/>
                </a:lnTo>
                <a:lnTo>
                  <a:pt x="16634" y="21431"/>
                </a:lnTo>
                <a:lnTo>
                  <a:pt x="21431" y="16631"/>
                </a:lnTo>
                <a:lnTo>
                  <a:pt x="21431" y="4796"/>
                </a:lnTo>
                <a:lnTo>
                  <a:pt x="16634" y="0"/>
                </a:lnTo>
                <a:close/>
              </a:path>
            </a:pathLst>
          </a:custGeom>
          <a:solidFill>
            <a:srgbClr val="F80E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73168" y="2491607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21431" y="10714"/>
                </a:moveTo>
                <a:lnTo>
                  <a:pt x="21431" y="4796"/>
                </a:lnTo>
                <a:lnTo>
                  <a:pt x="16634" y="0"/>
                </a:lnTo>
                <a:lnTo>
                  <a:pt x="10715" y="0"/>
                </a:lnTo>
                <a:lnTo>
                  <a:pt x="4796" y="0"/>
                </a:lnTo>
                <a:lnTo>
                  <a:pt x="0" y="4796"/>
                </a:lnTo>
                <a:lnTo>
                  <a:pt x="0" y="10714"/>
                </a:lnTo>
                <a:lnTo>
                  <a:pt x="0" y="16631"/>
                </a:lnTo>
                <a:lnTo>
                  <a:pt x="4796" y="21431"/>
                </a:lnTo>
                <a:lnTo>
                  <a:pt x="10715" y="21431"/>
                </a:lnTo>
                <a:lnTo>
                  <a:pt x="16634" y="21431"/>
                </a:lnTo>
                <a:lnTo>
                  <a:pt x="21431" y="16631"/>
                </a:lnTo>
                <a:lnTo>
                  <a:pt x="21431" y="10714"/>
                </a:lnTo>
              </a:path>
            </a:pathLst>
          </a:custGeom>
          <a:ln w="3307">
            <a:solidFill>
              <a:srgbClr val="F80E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12315" y="2504614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89" h="21589">
                <a:moveTo>
                  <a:pt x="16634" y="0"/>
                </a:moveTo>
                <a:lnTo>
                  <a:pt x="4802" y="0"/>
                </a:lnTo>
                <a:lnTo>
                  <a:pt x="0" y="4799"/>
                </a:lnTo>
                <a:lnTo>
                  <a:pt x="0" y="16634"/>
                </a:lnTo>
                <a:lnTo>
                  <a:pt x="4802" y="21436"/>
                </a:lnTo>
                <a:lnTo>
                  <a:pt x="16634" y="21436"/>
                </a:lnTo>
                <a:lnTo>
                  <a:pt x="21437" y="16634"/>
                </a:lnTo>
                <a:lnTo>
                  <a:pt x="21437" y="4799"/>
                </a:lnTo>
                <a:lnTo>
                  <a:pt x="16634" y="0"/>
                </a:lnTo>
                <a:close/>
              </a:path>
            </a:pathLst>
          </a:custGeom>
          <a:solidFill>
            <a:srgbClr val="F80E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12315" y="2504614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89" h="21589">
                <a:moveTo>
                  <a:pt x="21437" y="10716"/>
                </a:moveTo>
                <a:lnTo>
                  <a:pt x="21437" y="4799"/>
                </a:lnTo>
                <a:lnTo>
                  <a:pt x="16634" y="0"/>
                </a:lnTo>
                <a:lnTo>
                  <a:pt x="10721" y="0"/>
                </a:lnTo>
                <a:lnTo>
                  <a:pt x="4802" y="0"/>
                </a:lnTo>
                <a:lnTo>
                  <a:pt x="0" y="4799"/>
                </a:lnTo>
                <a:lnTo>
                  <a:pt x="0" y="10716"/>
                </a:lnTo>
                <a:lnTo>
                  <a:pt x="0" y="16634"/>
                </a:lnTo>
                <a:lnTo>
                  <a:pt x="4802" y="21436"/>
                </a:lnTo>
                <a:lnTo>
                  <a:pt x="10721" y="21436"/>
                </a:lnTo>
                <a:lnTo>
                  <a:pt x="16634" y="21436"/>
                </a:lnTo>
                <a:lnTo>
                  <a:pt x="21437" y="16634"/>
                </a:lnTo>
                <a:lnTo>
                  <a:pt x="21437" y="10716"/>
                </a:lnTo>
              </a:path>
            </a:pathLst>
          </a:custGeom>
          <a:ln w="3307">
            <a:solidFill>
              <a:srgbClr val="F80E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851511" y="2504261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89" h="21589">
                <a:moveTo>
                  <a:pt x="16634" y="0"/>
                </a:moveTo>
                <a:lnTo>
                  <a:pt x="4796" y="0"/>
                </a:lnTo>
                <a:lnTo>
                  <a:pt x="0" y="4801"/>
                </a:lnTo>
                <a:lnTo>
                  <a:pt x="0" y="16636"/>
                </a:lnTo>
                <a:lnTo>
                  <a:pt x="4796" y="21436"/>
                </a:lnTo>
                <a:lnTo>
                  <a:pt x="16634" y="21436"/>
                </a:lnTo>
                <a:lnTo>
                  <a:pt x="21431" y="16636"/>
                </a:lnTo>
                <a:lnTo>
                  <a:pt x="21431" y="4801"/>
                </a:lnTo>
                <a:lnTo>
                  <a:pt x="16634" y="0"/>
                </a:lnTo>
                <a:close/>
              </a:path>
            </a:pathLst>
          </a:custGeom>
          <a:solidFill>
            <a:srgbClr val="F80E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851511" y="2504261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89" h="21589">
                <a:moveTo>
                  <a:pt x="21431" y="10719"/>
                </a:moveTo>
                <a:lnTo>
                  <a:pt x="21431" y="4801"/>
                </a:lnTo>
                <a:lnTo>
                  <a:pt x="16634" y="0"/>
                </a:lnTo>
                <a:lnTo>
                  <a:pt x="10715" y="0"/>
                </a:lnTo>
                <a:lnTo>
                  <a:pt x="4796" y="0"/>
                </a:lnTo>
                <a:lnTo>
                  <a:pt x="0" y="4801"/>
                </a:lnTo>
                <a:lnTo>
                  <a:pt x="0" y="10719"/>
                </a:lnTo>
                <a:lnTo>
                  <a:pt x="0" y="16636"/>
                </a:lnTo>
                <a:lnTo>
                  <a:pt x="4796" y="21436"/>
                </a:lnTo>
                <a:lnTo>
                  <a:pt x="10715" y="21436"/>
                </a:lnTo>
                <a:lnTo>
                  <a:pt x="16634" y="21436"/>
                </a:lnTo>
                <a:lnTo>
                  <a:pt x="21431" y="16636"/>
                </a:lnTo>
                <a:lnTo>
                  <a:pt x="21431" y="10719"/>
                </a:lnTo>
              </a:path>
            </a:pathLst>
          </a:custGeom>
          <a:ln w="3307">
            <a:solidFill>
              <a:srgbClr val="F80E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90658" y="2503114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89" h="21589">
                <a:moveTo>
                  <a:pt x="16634" y="0"/>
                </a:moveTo>
                <a:lnTo>
                  <a:pt x="4802" y="0"/>
                </a:lnTo>
                <a:lnTo>
                  <a:pt x="0" y="4799"/>
                </a:lnTo>
                <a:lnTo>
                  <a:pt x="0" y="16634"/>
                </a:lnTo>
                <a:lnTo>
                  <a:pt x="4802" y="21436"/>
                </a:lnTo>
                <a:lnTo>
                  <a:pt x="16634" y="21436"/>
                </a:lnTo>
                <a:lnTo>
                  <a:pt x="21437" y="16634"/>
                </a:lnTo>
                <a:lnTo>
                  <a:pt x="21437" y="4799"/>
                </a:lnTo>
                <a:lnTo>
                  <a:pt x="16634" y="0"/>
                </a:lnTo>
                <a:close/>
              </a:path>
            </a:pathLst>
          </a:custGeom>
          <a:solidFill>
            <a:srgbClr val="F80E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90658" y="2503114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89" h="21589">
                <a:moveTo>
                  <a:pt x="21437" y="10716"/>
                </a:moveTo>
                <a:lnTo>
                  <a:pt x="21437" y="4799"/>
                </a:lnTo>
                <a:lnTo>
                  <a:pt x="16634" y="0"/>
                </a:lnTo>
                <a:lnTo>
                  <a:pt x="10721" y="0"/>
                </a:lnTo>
                <a:lnTo>
                  <a:pt x="4802" y="0"/>
                </a:lnTo>
                <a:lnTo>
                  <a:pt x="0" y="4799"/>
                </a:lnTo>
                <a:lnTo>
                  <a:pt x="0" y="10716"/>
                </a:lnTo>
                <a:lnTo>
                  <a:pt x="0" y="16634"/>
                </a:lnTo>
                <a:lnTo>
                  <a:pt x="4802" y="21436"/>
                </a:lnTo>
                <a:lnTo>
                  <a:pt x="10721" y="21436"/>
                </a:lnTo>
                <a:lnTo>
                  <a:pt x="16634" y="21436"/>
                </a:lnTo>
                <a:lnTo>
                  <a:pt x="21437" y="16634"/>
                </a:lnTo>
                <a:lnTo>
                  <a:pt x="21437" y="10716"/>
                </a:lnTo>
              </a:path>
            </a:pathLst>
          </a:custGeom>
          <a:ln w="3307">
            <a:solidFill>
              <a:srgbClr val="F80E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29854" y="2503202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89" h="21589">
                <a:moveTo>
                  <a:pt x="16634" y="0"/>
                </a:moveTo>
                <a:lnTo>
                  <a:pt x="4802" y="0"/>
                </a:lnTo>
                <a:lnTo>
                  <a:pt x="0" y="4801"/>
                </a:lnTo>
                <a:lnTo>
                  <a:pt x="0" y="16636"/>
                </a:lnTo>
                <a:lnTo>
                  <a:pt x="4802" y="21435"/>
                </a:lnTo>
                <a:lnTo>
                  <a:pt x="16634" y="21435"/>
                </a:lnTo>
                <a:lnTo>
                  <a:pt x="21437" y="16636"/>
                </a:lnTo>
                <a:lnTo>
                  <a:pt x="21437" y="4801"/>
                </a:lnTo>
                <a:lnTo>
                  <a:pt x="16634" y="0"/>
                </a:lnTo>
                <a:close/>
              </a:path>
            </a:pathLst>
          </a:custGeom>
          <a:solidFill>
            <a:srgbClr val="F80E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129854" y="2503202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89" h="21589">
                <a:moveTo>
                  <a:pt x="21437" y="10719"/>
                </a:moveTo>
                <a:lnTo>
                  <a:pt x="21437" y="4801"/>
                </a:lnTo>
                <a:lnTo>
                  <a:pt x="16634" y="0"/>
                </a:lnTo>
                <a:lnTo>
                  <a:pt x="10715" y="0"/>
                </a:lnTo>
                <a:lnTo>
                  <a:pt x="4802" y="0"/>
                </a:lnTo>
                <a:lnTo>
                  <a:pt x="0" y="4801"/>
                </a:lnTo>
                <a:lnTo>
                  <a:pt x="0" y="10719"/>
                </a:lnTo>
                <a:lnTo>
                  <a:pt x="0" y="16636"/>
                </a:lnTo>
                <a:lnTo>
                  <a:pt x="4802" y="21435"/>
                </a:lnTo>
                <a:lnTo>
                  <a:pt x="10715" y="21435"/>
                </a:lnTo>
                <a:lnTo>
                  <a:pt x="16634" y="21435"/>
                </a:lnTo>
                <a:lnTo>
                  <a:pt x="21437" y="16636"/>
                </a:lnTo>
                <a:lnTo>
                  <a:pt x="21437" y="10719"/>
                </a:lnTo>
              </a:path>
            </a:pathLst>
          </a:custGeom>
          <a:ln w="3307">
            <a:solidFill>
              <a:srgbClr val="F80E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27196" y="2776476"/>
            <a:ext cx="1113790" cy="0"/>
          </a:xfrm>
          <a:custGeom>
            <a:avLst/>
            <a:gdLst/>
            <a:ahLst/>
            <a:cxnLst/>
            <a:rect l="l" t="t" r="r" b="b"/>
            <a:pathLst>
              <a:path w="1113789">
                <a:moveTo>
                  <a:pt x="0" y="0"/>
                </a:moveTo>
                <a:lnTo>
                  <a:pt x="1113372" y="0"/>
                </a:lnTo>
              </a:path>
            </a:pathLst>
          </a:custGeom>
          <a:ln w="33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27196" y="2776476"/>
            <a:ext cx="0" cy="32384"/>
          </a:xfrm>
          <a:custGeom>
            <a:avLst/>
            <a:gdLst/>
            <a:ahLst/>
            <a:cxnLst/>
            <a:rect l="l" t="t" r="r" b="b"/>
            <a:pathLst>
              <a:path h="32385">
                <a:moveTo>
                  <a:pt x="0" y="0"/>
                </a:moveTo>
                <a:lnTo>
                  <a:pt x="0" y="31754"/>
                </a:lnTo>
              </a:path>
            </a:pathLst>
          </a:custGeom>
          <a:ln w="33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541" y="2776476"/>
            <a:ext cx="0" cy="32384"/>
          </a:xfrm>
          <a:custGeom>
            <a:avLst/>
            <a:gdLst/>
            <a:ahLst/>
            <a:cxnLst/>
            <a:rect l="l" t="t" r="r" b="b"/>
            <a:pathLst>
              <a:path h="32385">
                <a:moveTo>
                  <a:pt x="0" y="0"/>
                </a:moveTo>
                <a:lnTo>
                  <a:pt x="0" y="31754"/>
                </a:lnTo>
              </a:path>
            </a:pathLst>
          </a:custGeom>
          <a:ln w="33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83884" y="2776476"/>
            <a:ext cx="0" cy="32384"/>
          </a:xfrm>
          <a:custGeom>
            <a:avLst/>
            <a:gdLst/>
            <a:ahLst/>
            <a:cxnLst/>
            <a:rect l="l" t="t" r="r" b="b"/>
            <a:pathLst>
              <a:path h="32385">
                <a:moveTo>
                  <a:pt x="0" y="0"/>
                </a:moveTo>
                <a:lnTo>
                  <a:pt x="0" y="31754"/>
                </a:lnTo>
              </a:path>
            </a:pathLst>
          </a:custGeom>
          <a:ln w="33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862227" y="2776476"/>
            <a:ext cx="0" cy="32384"/>
          </a:xfrm>
          <a:custGeom>
            <a:avLst/>
            <a:gdLst/>
            <a:ahLst/>
            <a:cxnLst/>
            <a:rect l="l" t="t" r="r" b="b"/>
            <a:pathLst>
              <a:path h="32385">
                <a:moveTo>
                  <a:pt x="0" y="0"/>
                </a:moveTo>
                <a:lnTo>
                  <a:pt x="0" y="31754"/>
                </a:lnTo>
              </a:path>
            </a:pathLst>
          </a:custGeom>
          <a:ln w="33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140569" y="2776476"/>
            <a:ext cx="0" cy="32384"/>
          </a:xfrm>
          <a:custGeom>
            <a:avLst/>
            <a:gdLst/>
            <a:ahLst/>
            <a:cxnLst/>
            <a:rect l="l" t="t" r="r" b="b"/>
            <a:pathLst>
              <a:path h="32385">
                <a:moveTo>
                  <a:pt x="0" y="0"/>
                </a:moveTo>
                <a:lnTo>
                  <a:pt x="0" y="31754"/>
                </a:lnTo>
              </a:path>
            </a:pathLst>
          </a:custGeom>
          <a:ln w="33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098445" y="2825169"/>
            <a:ext cx="84455" cy="895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00" spc="0" dirty="0">
                <a:latin typeface="Arial"/>
                <a:cs typeface="Arial"/>
              </a:rPr>
              <a:t>10</a:t>
            </a:r>
            <a:endParaRPr sz="4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837901" y="1876521"/>
            <a:ext cx="0" cy="796925"/>
          </a:xfrm>
          <a:custGeom>
            <a:avLst/>
            <a:gdLst/>
            <a:ahLst/>
            <a:cxnLst/>
            <a:rect l="l" t="t" r="r" b="b"/>
            <a:pathLst>
              <a:path h="796925">
                <a:moveTo>
                  <a:pt x="0" y="796440"/>
                </a:moveTo>
                <a:lnTo>
                  <a:pt x="0" y="0"/>
                </a:lnTo>
              </a:path>
            </a:pathLst>
          </a:custGeom>
          <a:ln w="33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06146" y="2672962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31754" y="0"/>
                </a:moveTo>
                <a:lnTo>
                  <a:pt x="0" y="0"/>
                </a:lnTo>
              </a:path>
            </a:pathLst>
          </a:custGeom>
          <a:ln w="33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6146" y="2540206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31754" y="0"/>
                </a:moveTo>
                <a:lnTo>
                  <a:pt x="0" y="0"/>
                </a:lnTo>
              </a:path>
            </a:pathLst>
          </a:custGeom>
          <a:ln w="33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06146" y="2407494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31754" y="0"/>
                </a:moveTo>
                <a:lnTo>
                  <a:pt x="0" y="0"/>
                </a:lnTo>
              </a:path>
            </a:pathLst>
          </a:custGeom>
          <a:ln w="33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06146" y="2274738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31754" y="0"/>
                </a:moveTo>
                <a:lnTo>
                  <a:pt x="0" y="0"/>
                </a:lnTo>
              </a:path>
            </a:pathLst>
          </a:custGeom>
          <a:ln w="33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06146" y="2141989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31754" y="0"/>
                </a:moveTo>
                <a:lnTo>
                  <a:pt x="0" y="0"/>
                </a:lnTo>
              </a:path>
            </a:pathLst>
          </a:custGeom>
          <a:ln w="33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06146" y="2009276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31754" y="0"/>
                </a:moveTo>
                <a:lnTo>
                  <a:pt x="0" y="0"/>
                </a:lnTo>
              </a:path>
            </a:pathLst>
          </a:custGeom>
          <a:ln w="33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06146" y="1876521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31754" y="0"/>
                </a:moveTo>
                <a:lnTo>
                  <a:pt x="0" y="0"/>
                </a:lnTo>
              </a:path>
            </a:pathLst>
          </a:custGeom>
          <a:ln w="33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708094" y="2498080"/>
            <a:ext cx="78740" cy="217170"/>
          </a:xfrm>
          <a:prstGeom prst="rect">
            <a:avLst/>
          </a:prstGeom>
        </p:spPr>
        <p:txBody>
          <a:bodyPr vert="vert270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400" dirty="0">
                <a:latin typeface="Arial"/>
                <a:cs typeface="Arial"/>
              </a:rPr>
              <a:t>16    </a:t>
            </a:r>
            <a:r>
              <a:rPr sz="400" spc="25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18</a:t>
            </a:r>
            <a:endParaRPr sz="4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08094" y="2365369"/>
            <a:ext cx="78740" cy="84455"/>
          </a:xfrm>
          <a:prstGeom prst="rect">
            <a:avLst/>
          </a:prstGeom>
        </p:spPr>
        <p:txBody>
          <a:bodyPr vert="vert270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400" dirty="0">
                <a:latin typeface="Arial"/>
                <a:cs typeface="Arial"/>
              </a:rPr>
              <a:t>20</a:t>
            </a:r>
            <a:endParaRPr sz="4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08094" y="2232614"/>
            <a:ext cx="78740" cy="84455"/>
          </a:xfrm>
          <a:prstGeom prst="rect">
            <a:avLst/>
          </a:prstGeom>
        </p:spPr>
        <p:txBody>
          <a:bodyPr vert="vert270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400" dirty="0">
                <a:latin typeface="Arial"/>
                <a:cs typeface="Arial"/>
              </a:rPr>
              <a:t>22</a:t>
            </a:r>
            <a:endParaRPr sz="4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08094" y="2099861"/>
            <a:ext cx="78740" cy="84455"/>
          </a:xfrm>
          <a:prstGeom prst="rect">
            <a:avLst/>
          </a:prstGeom>
        </p:spPr>
        <p:txBody>
          <a:bodyPr vert="vert270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400" dirty="0">
                <a:latin typeface="Arial"/>
                <a:cs typeface="Arial"/>
              </a:rPr>
              <a:t>24</a:t>
            </a:r>
            <a:endParaRPr sz="4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08094" y="1834395"/>
            <a:ext cx="78740" cy="217170"/>
          </a:xfrm>
          <a:prstGeom prst="rect">
            <a:avLst/>
          </a:prstGeom>
        </p:spPr>
        <p:txBody>
          <a:bodyPr vert="vert270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400" dirty="0">
                <a:latin typeface="Arial"/>
                <a:cs typeface="Arial"/>
              </a:rPr>
              <a:t>26    </a:t>
            </a:r>
            <a:r>
              <a:rPr sz="400" spc="25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28</a:t>
            </a:r>
            <a:endParaRPr sz="4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37901" y="1773008"/>
            <a:ext cx="1353185" cy="1003935"/>
          </a:xfrm>
          <a:custGeom>
            <a:avLst/>
            <a:gdLst/>
            <a:ahLst/>
            <a:cxnLst/>
            <a:rect l="l" t="t" r="r" b="b"/>
            <a:pathLst>
              <a:path w="1353185" h="1003935">
                <a:moveTo>
                  <a:pt x="0" y="1003467"/>
                </a:moveTo>
                <a:lnTo>
                  <a:pt x="1352772" y="1003467"/>
                </a:lnTo>
                <a:lnTo>
                  <a:pt x="1352772" y="0"/>
                </a:lnTo>
                <a:lnTo>
                  <a:pt x="0" y="0"/>
                </a:lnTo>
                <a:lnTo>
                  <a:pt x="0" y="1003467"/>
                </a:lnTo>
              </a:path>
            </a:pathLst>
          </a:custGeom>
          <a:ln w="33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999784" y="2790768"/>
            <a:ext cx="890269" cy="25400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90830" algn="l"/>
                <a:tab pos="568960" algn="l"/>
                <a:tab pos="847090" algn="l"/>
              </a:tabLst>
            </a:pPr>
            <a:r>
              <a:rPr sz="400" spc="0" dirty="0">
                <a:latin typeface="Arial"/>
                <a:cs typeface="Arial"/>
              </a:rPr>
              <a:t>2	4	6	8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0">
              <a:latin typeface="Times New Roman"/>
              <a:cs typeface="Times New Roman"/>
            </a:endParaRPr>
          </a:p>
          <a:p>
            <a:pPr marL="177165">
              <a:lnSpc>
                <a:spcPct val="100000"/>
              </a:lnSpc>
            </a:pPr>
            <a:r>
              <a:rPr sz="550" dirty="0">
                <a:latin typeface="Arial"/>
                <a:cs typeface="Arial"/>
              </a:rPr>
              <a:t>Degree of</a:t>
            </a:r>
            <a:r>
              <a:rPr sz="550" spc="-35" dirty="0">
                <a:latin typeface="Arial"/>
                <a:cs typeface="Arial"/>
              </a:rPr>
              <a:t> </a:t>
            </a:r>
            <a:r>
              <a:rPr sz="550" spc="-5" dirty="0">
                <a:latin typeface="Arial"/>
                <a:cs typeface="Arial"/>
              </a:rPr>
              <a:t>Polynomial</a:t>
            </a:r>
            <a:endParaRPr sz="55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67440" y="1942391"/>
            <a:ext cx="96520" cy="6648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640"/>
              </a:lnSpc>
            </a:pPr>
            <a:r>
              <a:rPr sz="550" dirty="0">
                <a:latin typeface="Arial"/>
                <a:cs typeface="Arial"/>
              </a:rPr>
              <a:t>Mean Squared Error</a:t>
            </a:r>
            <a:endParaRPr sz="55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773739" y="2776476"/>
            <a:ext cx="1113790" cy="0"/>
          </a:xfrm>
          <a:custGeom>
            <a:avLst/>
            <a:gdLst/>
            <a:ahLst/>
            <a:cxnLst/>
            <a:rect l="l" t="t" r="r" b="b"/>
            <a:pathLst>
              <a:path w="1113789">
                <a:moveTo>
                  <a:pt x="0" y="0"/>
                </a:moveTo>
                <a:lnTo>
                  <a:pt x="1113371" y="0"/>
                </a:lnTo>
              </a:path>
            </a:pathLst>
          </a:custGeom>
          <a:ln w="33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773739" y="2776476"/>
            <a:ext cx="0" cy="32384"/>
          </a:xfrm>
          <a:custGeom>
            <a:avLst/>
            <a:gdLst/>
            <a:ahLst/>
            <a:cxnLst/>
            <a:rect l="l" t="t" r="r" b="b"/>
            <a:pathLst>
              <a:path h="32385">
                <a:moveTo>
                  <a:pt x="0" y="0"/>
                </a:moveTo>
                <a:lnTo>
                  <a:pt x="0" y="31754"/>
                </a:lnTo>
              </a:path>
            </a:pathLst>
          </a:custGeom>
          <a:ln w="33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052082" y="2776476"/>
            <a:ext cx="0" cy="32384"/>
          </a:xfrm>
          <a:custGeom>
            <a:avLst/>
            <a:gdLst/>
            <a:ahLst/>
            <a:cxnLst/>
            <a:rect l="l" t="t" r="r" b="b"/>
            <a:pathLst>
              <a:path h="32385">
                <a:moveTo>
                  <a:pt x="0" y="0"/>
                </a:moveTo>
                <a:lnTo>
                  <a:pt x="0" y="31754"/>
                </a:lnTo>
              </a:path>
            </a:pathLst>
          </a:custGeom>
          <a:ln w="33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330425" y="2776476"/>
            <a:ext cx="0" cy="32384"/>
          </a:xfrm>
          <a:custGeom>
            <a:avLst/>
            <a:gdLst/>
            <a:ahLst/>
            <a:cxnLst/>
            <a:rect l="l" t="t" r="r" b="b"/>
            <a:pathLst>
              <a:path h="32385">
                <a:moveTo>
                  <a:pt x="0" y="0"/>
                </a:moveTo>
                <a:lnTo>
                  <a:pt x="0" y="31754"/>
                </a:lnTo>
              </a:path>
            </a:pathLst>
          </a:custGeom>
          <a:ln w="33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608767" y="2776476"/>
            <a:ext cx="0" cy="32384"/>
          </a:xfrm>
          <a:custGeom>
            <a:avLst/>
            <a:gdLst/>
            <a:ahLst/>
            <a:cxnLst/>
            <a:rect l="l" t="t" r="r" b="b"/>
            <a:pathLst>
              <a:path h="32385">
                <a:moveTo>
                  <a:pt x="0" y="0"/>
                </a:moveTo>
                <a:lnTo>
                  <a:pt x="0" y="31754"/>
                </a:lnTo>
              </a:path>
            </a:pathLst>
          </a:custGeom>
          <a:ln w="33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887116" y="2776476"/>
            <a:ext cx="0" cy="32384"/>
          </a:xfrm>
          <a:custGeom>
            <a:avLst/>
            <a:gdLst/>
            <a:ahLst/>
            <a:cxnLst/>
            <a:rect l="l" t="t" r="r" b="b"/>
            <a:pathLst>
              <a:path h="32385">
                <a:moveTo>
                  <a:pt x="0" y="0"/>
                </a:moveTo>
                <a:lnTo>
                  <a:pt x="0" y="31754"/>
                </a:lnTo>
              </a:path>
            </a:pathLst>
          </a:custGeom>
          <a:ln w="33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3844990" y="2825169"/>
            <a:ext cx="84455" cy="895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00" spc="0" dirty="0">
                <a:latin typeface="Arial"/>
                <a:cs typeface="Arial"/>
              </a:rPr>
              <a:t>10</a:t>
            </a:r>
            <a:endParaRPr sz="4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2584439" y="1876521"/>
            <a:ext cx="0" cy="796925"/>
          </a:xfrm>
          <a:custGeom>
            <a:avLst/>
            <a:gdLst/>
            <a:ahLst/>
            <a:cxnLst/>
            <a:rect l="l" t="t" r="r" b="b"/>
            <a:pathLst>
              <a:path h="796925">
                <a:moveTo>
                  <a:pt x="0" y="796440"/>
                </a:moveTo>
                <a:lnTo>
                  <a:pt x="0" y="0"/>
                </a:lnTo>
              </a:path>
            </a:pathLst>
          </a:custGeom>
          <a:ln w="33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552686" y="2672962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31753" y="0"/>
                </a:moveTo>
                <a:lnTo>
                  <a:pt x="0" y="0"/>
                </a:lnTo>
              </a:path>
            </a:pathLst>
          </a:custGeom>
          <a:ln w="33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552686" y="2540206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31753" y="0"/>
                </a:moveTo>
                <a:lnTo>
                  <a:pt x="0" y="0"/>
                </a:lnTo>
              </a:path>
            </a:pathLst>
          </a:custGeom>
          <a:ln w="33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552686" y="2407494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31753" y="0"/>
                </a:moveTo>
                <a:lnTo>
                  <a:pt x="0" y="0"/>
                </a:lnTo>
              </a:path>
            </a:pathLst>
          </a:custGeom>
          <a:ln w="33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52686" y="2274738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31753" y="0"/>
                </a:moveTo>
                <a:lnTo>
                  <a:pt x="0" y="0"/>
                </a:lnTo>
              </a:path>
            </a:pathLst>
          </a:custGeom>
          <a:ln w="33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552686" y="2141989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31753" y="0"/>
                </a:moveTo>
                <a:lnTo>
                  <a:pt x="0" y="0"/>
                </a:lnTo>
              </a:path>
            </a:pathLst>
          </a:custGeom>
          <a:ln w="33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552686" y="2009276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31753" y="0"/>
                </a:moveTo>
                <a:lnTo>
                  <a:pt x="0" y="0"/>
                </a:lnTo>
              </a:path>
            </a:pathLst>
          </a:custGeom>
          <a:ln w="33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552686" y="1876521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31753" y="0"/>
                </a:moveTo>
                <a:lnTo>
                  <a:pt x="0" y="0"/>
                </a:lnTo>
              </a:path>
            </a:pathLst>
          </a:custGeom>
          <a:ln w="33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2454634" y="1834395"/>
            <a:ext cx="78740" cy="880744"/>
          </a:xfrm>
          <a:prstGeom prst="rect">
            <a:avLst/>
          </a:prstGeom>
        </p:spPr>
        <p:txBody>
          <a:bodyPr vert="vert270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400" dirty="0">
                <a:latin typeface="Arial"/>
                <a:cs typeface="Arial"/>
              </a:rPr>
              <a:t>16    </a:t>
            </a:r>
            <a:r>
              <a:rPr sz="400" spc="25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18    </a:t>
            </a:r>
            <a:r>
              <a:rPr sz="400" spc="25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20    </a:t>
            </a:r>
            <a:r>
              <a:rPr sz="400" spc="25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22    </a:t>
            </a:r>
            <a:r>
              <a:rPr sz="400" spc="25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24    </a:t>
            </a:r>
            <a:r>
              <a:rPr sz="400" spc="25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26    </a:t>
            </a:r>
            <a:r>
              <a:rPr sz="400" spc="25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28</a:t>
            </a:r>
            <a:endParaRPr sz="4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2584439" y="1773008"/>
            <a:ext cx="1353185" cy="1003935"/>
          </a:xfrm>
          <a:custGeom>
            <a:avLst/>
            <a:gdLst/>
            <a:ahLst/>
            <a:cxnLst/>
            <a:rect l="l" t="t" r="r" b="b"/>
            <a:pathLst>
              <a:path w="1353185" h="1003935">
                <a:moveTo>
                  <a:pt x="0" y="1003467"/>
                </a:moveTo>
                <a:lnTo>
                  <a:pt x="1352774" y="1003467"/>
                </a:lnTo>
                <a:lnTo>
                  <a:pt x="1352774" y="0"/>
                </a:lnTo>
                <a:lnTo>
                  <a:pt x="0" y="0"/>
                </a:lnTo>
                <a:lnTo>
                  <a:pt x="0" y="1003467"/>
                </a:lnTo>
              </a:path>
            </a:pathLst>
          </a:custGeom>
          <a:ln w="33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2746327" y="2790768"/>
            <a:ext cx="890269" cy="25400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90830" algn="l"/>
                <a:tab pos="568960" algn="l"/>
                <a:tab pos="847090" algn="l"/>
              </a:tabLst>
            </a:pPr>
            <a:r>
              <a:rPr sz="400" spc="0" dirty="0">
                <a:latin typeface="Arial"/>
                <a:cs typeface="Arial"/>
              </a:rPr>
              <a:t>2	4	6	8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0">
              <a:latin typeface="Times New Roman"/>
              <a:cs typeface="Times New Roman"/>
            </a:endParaRPr>
          </a:p>
          <a:p>
            <a:pPr marL="177165">
              <a:lnSpc>
                <a:spcPct val="100000"/>
              </a:lnSpc>
            </a:pPr>
            <a:r>
              <a:rPr sz="550" dirty="0">
                <a:latin typeface="Arial"/>
                <a:cs typeface="Arial"/>
              </a:rPr>
              <a:t>Degree of</a:t>
            </a:r>
            <a:r>
              <a:rPr sz="550" spc="-35" dirty="0">
                <a:latin typeface="Arial"/>
                <a:cs typeface="Arial"/>
              </a:rPr>
              <a:t> </a:t>
            </a:r>
            <a:r>
              <a:rPr sz="550" spc="-5" dirty="0">
                <a:latin typeface="Arial"/>
                <a:cs typeface="Arial"/>
              </a:rPr>
              <a:t>Polynomial</a:t>
            </a:r>
            <a:endParaRPr sz="55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313978" y="1942391"/>
            <a:ext cx="96520" cy="6648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640"/>
              </a:lnSpc>
            </a:pPr>
            <a:r>
              <a:rPr sz="550" dirty="0">
                <a:latin typeface="Arial"/>
                <a:cs typeface="Arial"/>
              </a:rPr>
              <a:t>Mean Squared Error</a:t>
            </a:r>
            <a:endParaRPr sz="550">
              <a:latin typeface="Arial"/>
              <a:cs typeface="Aria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2634543" y="2178327"/>
            <a:ext cx="1252855" cy="337185"/>
          </a:xfrm>
          <a:custGeom>
            <a:avLst/>
            <a:gdLst/>
            <a:ahLst/>
            <a:cxnLst/>
            <a:rect l="l" t="t" r="r" b="b"/>
            <a:pathLst>
              <a:path w="1252854" h="337185">
                <a:moveTo>
                  <a:pt x="0" y="0"/>
                </a:moveTo>
                <a:lnTo>
                  <a:pt x="139195" y="293430"/>
                </a:lnTo>
                <a:lnTo>
                  <a:pt x="278342" y="275171"/>
                </a:lnTo>
                <a:lnTo>
                  <a:pt x="417538" y="275613"/>
                </a:lnTo>
                <a:lnTo>
                  <a:pt x="556685" y="309216"/>
                </a:lnTo>
                <a:lnTo>
                  <a:pt x="695881" y="323994"/>
                </a:lnTo>
                <a:lnTo>
                  <a:pt x="835034" y="337004"/>
                </a:lnTo>
                <a:lnTo>
                  <a:pt x="974223" y="336653"/>
                </a:lnTo>
                <a:lnTo>
                  <a:pt x="1113377" y="335504"/>
                </a:lnTo>
                <a:lnTo>
                  <a:pt x="1252566" y="335594"/>
                </a:lnTo>
              </a:path>
            </a:pathLst>
          </a:custGeom>
          <a:ln w="66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634543" y="1910924"/>
            <a:ext cx="1252855" cy="337185"/>
          </a:xfrm>
          <a:custGeom>
            <a:avLst/>
            <a:gdLst/>
            <a:ahLst/>
            <a:cxnLst/>
            <a:rect l="l" t="t" r="r" b="b"/>
            <a:pathLst>
              <a:path w="1252854" h="337185">
                <a:moveTo>
                  <a:pt x="0" y="0"/>
                </a:moveTo>
                <a:lnTo>
                  <a:pt x="139195" y="248748"/>
                </a:lnTo>
                <a:lnTo>
                  <a:pt x="278342" y="227226"/>
                </a:lnTo>
                <a:lnTo>
                  <a:pt x="417538" y="228990"/>
                </a:lnTo>
                <a:lnTo>
                  <a:pt x="556685" y="285486"/>
                </a:lnTo>
                <a:lnTo>
                  <a:pt x="695881" y="313892"/>
                </a:lnTo>
                <a:lnTo>
                  <a:pt x="835034" y="337045"/>
                </a:lnTo>
                <a:lnTo>
                  <a:pt x="974223" y="307936"/>
                </a:lnTo>
                <a:lnTo>
                  <a:pt x="1113377" y="157807"/>
                </a:lnTo>
                <a:lnTo>
                  <a:pt x="1252566" y="140911"/>
                </a:lnTo>
              </a:path>
            </a:pathLst>
          </a:custGeom>
          <a:ln w="6615">
            <a:solidFill>
              <a:srgbClr val="DBA1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634543" y="2075524"/>
            <a:ext cx="1252855" cy="375285"/>
          </a:xfrm>
          <a:custGeom>
            <a:avLst/>
            <a:gdLst/>
            <a:ahLst/>
            <a:cxnLst/>
            <a:rect l="l" t="t" r="r" b="b"/>
            <a:pathLst>
              <a:path w="1252854" h="375285">
                <a:moveTo>
                  <a:pt x="0" y="0"/>
                </a:moveTo>
                <a:lnTo>
                  <a:pt x="139195" y="372328"/>
                </a:lnTo>
                <a:lnTo>
                  <a:pt x="278342" y="374402"/>
                </a:lnTo>
                <a:lnTo>
                  <a:pt x="417538" y="370521"/>
                </a:lnTo>
                <a:lnTo>
                  <a:pt x="556685" y="374711"/>
                </a:lnTo>
                <a:lnTo>
                  <a:pt x="695881" y="342867"/>
                </a:lnTo>
                <a:lnTo>
                  <a:pt x="835034" y="337482"/>
                </a:lnTo>
                <a:lnTo>
                  <a:pt x="974223" y="324031"/>
                </a:lnTo>
                <a:lnTo>
                  <a:pt x="1113377" y="320459"/>
                </a:lnTo>
                <a:lnTo>
                  <a:pt x="1252566" y="288397"/>
                </a:lnTo>
              </a:path>
            </a:pathLst>
          </a:custGeom>
          <a:ln w="6615">
            <a:solidFill>
              <a:srgbClr val="31B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634543" y="2187854"/>
            <a:ext cx="1252855" cy="280670"/>
          </a:xfrm>
          <a:custGeom>
            <a:avLst/>
            <a:gdLst/>
            <a:ahLst/>
            <a:cxnLst/>
            <a:rect l="l" t="t" r="r" b="b"/>
            <a:pathLst>
              <a:path w="1252854" h="280669">
                <a:moveTo>
                  <a:pt x="0" y="0"/>
                </a:moveTo>
                <a:lnTo>
                  <a:pt x="139195" y="230979"/>
                </a:lnTo>
                <a:lnTo>
                  <a:pt x="278342" y="215631"/>
                </a:lnTo>
                <a:lnTo>
                  <a:pt x="417538" y="221804"/>
                </a:lnTo>
                <a:lnTo>
                  <a:pt x="556685" y="263478"/>
                </a:lnTo>
                <a:lnTo>
                  <a:pt x="695881" y="273006"/>
                </a:lnTo>
                <a:lnTo>
                  <a:pt x="835034" y="280416"/>
                </a:lnTo>
                <a:lnTo>
                  <a:pt x="974223" y="256116"/>
                </a:lnTo>
                <a:lnTo>
                  <a:pt x="1113377" y="211834"/>
                </a:lnTo>
                <a:lnTo>
                  <a:pt x="1252566" y="165484"/>
                </a:lnTo>
              </a:path>
            </a:pathLst>
          </a:custGeom>
          <a:ln w="6615">
            <a:solidFill>
              <a:srgbClr val="009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634543" y="2322683"/>
            <a:ext cx="1252855" cy="426720"/>
          </a:xfrm>
          <a:custGeom>
            <a:avLst/>
            <a:gdLst/>
            <a:ahLst/>
            <a:cxnLst/>
            <a:rect l="l" t="t" r="r" b="b"/>
            <a:pathLst>
              <a:path w="1252854" h="426719">
                <a:moveTo>
                  <a:pt x="0" y="0"/>
                </a:moveTo>
                <a:lnTo>
                  <a:pt x="139195" y="359804"/>
                </a:lnTo>
                <a:lnTo>
                  <a:pt x="278342" y="362935"/>
                </a:lnTo>
                <a:lnTo>
                  <a:pt x="417538" y="368625"/>
                </a:lnTo>
                <a:lnTo>
                  <a:pt x="556685" y="393941"/>
                </a:lnTo>
                <a:lnTo>
                  <a:pt x="695881" y="412244"/>
                </a:lnTo>
                <a:lnTo>
                  <a:pt x="835034" y="426137"/>
                </a:lnTo>
                <a:lnTo>
                  <a:pt x="974223" y="376874"/>
                </a:lnTo>
                <a:lnTo>
                  <a:pt x="1113377" y="398087"/>
                </a:lnTo>
                <a:lnTo>
                  <a:pt x="1252566" y="376696"/>
                </a:lnTo>
              </a:path>
            </a:pathLst>
          </a:custGeom>
          <a:ln w="6615">
            <a:solidFill>
              <a:srgbClr val="E0E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634543" y="2220802"/>
            <a:ext cx="1252855" cy="385445"/>
          </a:xfrm>
          <a:custGeom>
            <a:avLst/>
            <a:gdLst/>
            <a:ahLst/>
            <a:cxnLst/>
            <a:rect l="l" t="t" r="r" b="b"/>
            <a:pathLst>
              <a:path w="1252854" h="385444">
                <a:moveTo>
                  <a:pt x="0" y="0"/>
                </a:moveTo>
                <a:lnTo>
                  <a:pt x="139195" y="314465"/>
                </a:lnTo>
                <a:lnTo>
                  <a:pt x="278342" y="311687"/>
                </a:lnTo>
                <a:lnTo>
                  <a:pt x="417538" y="316846"/>
                </a:lnTo>
                <a:lnTo>
                  <a:pt x="556685" y="357157"/>
                </a:lnTo>
                <a:lnTo>
                  <a:pt x="695881" y="371625"/>
                </a:lnTo>
                <a:lnTo>
                  <a:pt x="835034" y="385298"/>
                </a:lnTo>
                <a:lnTo>
                  <a:pt x="974223" y="364039"/>
                </a:lnTo>
                <a:lnTo>
                  <a:pt x="1113377" y="298191"/>
                </a:lnTo>
                <a:lnTo>
                  <a:pt x="1252566" y="197237"/>
                </a:lnTo>
              </a:path>
            </a:pathLst>
          </a:custGeom>
          <a:ln w="6615">
            <a:solidFill>
              <a:srgbClr val="0072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634543" y="1799867"/>
            <a:ext cx="1252855" cy="464184"/>
          </a:xfrm>
          <a:custGeom>
            <a:avLst/>
            <a:gdLst/>
            <a:ahLst/>
            <a:cxnLst/>
            <a:rect l="l" t="t" r="r" b="b"/>
            <a:pathLst>
              <a:path w="1252854" h="464185">
                <a:moveTo>
                  <a:pt x="0" y="0"/>
                </a:moveTo>
                <a:lnTo>
                  <a:pt x="139195" y="464021"/>
                </a:lnTo>
                <a:lnTo>
                  <a:pt x="278342" y="358835"/>
                </a:lnTo>
                <a:lnTo>
                  <a:pt x="417538" y="349132"/>
                </a:lnTo>
                <a:lnTo>
                  <a:pt x="556685" y="392619"/>
                </a:lnTo>
                <a:lnTo>
                  <a:pt x="695881" y="378817"/>
                </a:lnTo>
                <a:lnTo>
                  <a:pt x="835034" y="403469"/>
                </a:lnTo>
                <a:lnTo>
                  <a:pt x="974223" y="400649"/>
                </a:lnTo>
                <a:lnTo>
                  <a:pt x="1113377" y="397119"/>
                </a:lnTo>
                <a:lnTo>
                  <a:pt x="1252566" y="395797"/>
                </a:lnTo>
              </a:path>
            </a:pathLst>
          </a:custGeom>
          <a:ln w="6615">
            <a:solidFill>
              <a:srgbClr val="CE60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634543" y="2254144"/>
            <a:ext cx="1252855" cy="379095"/>
          </a:xfrm>
          <a:custGeom>
            <a:avLst/>
            <a:gdLst/>
            <a:ahLst/>
            <a:cxnLst/>
            <a:rect l="l" t="t" r="r" b="b"/>
            <a:pathLst>
              <a:path w="1252854" h="379094">
                <a:moveTo>
                  <a:pt x="0" y="0"/>
                </a:moveTo>
                <a:lnTo>
                  <a:pt x="139195" y="376081"/>
                </a:lnTo>
                <a:lnTo>
                  <a:pt x="278342" y="374141"/>
                </a:lnTo>
                <a:lnTo>
                  <a:pt x="417538" y="378682"/>
                </a:lnTo>
                <a:lnTo>
                  <a:pt x="556685" y="363025"/>
                </a:lnTo>
                <a:lnTo>
                  <a:pt x="695881" y="329903"/>
                </a:lnTo>
                <a:lnTo>
                  <a:pt x="835034" y="321480"/>
                </a:lnTo>
                <a:lnTo>
                  <a:pt x="974223" y="322536"/>
                </a:lnTo>
                <a:lnTo>
                  <a:pt x="1113377" y="327566"/>
                </a:lnTo>
                <a:lnTo>
                  <a:pt x="1252566" y="327874"/>
                </a:lnTo>
              </a:path>
            </a:pathLst>
          </a:custGeom>
          <a:ln w="6615">
            <a:solidFill>
              <a:srgbClr val="C37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634543" y="2278444"/>
            <a:ext cx="1252855" cy="238125"/>
          </a:xfrm>
          <a:custGeom>
            <a:avLst/>
            <a:gdLst/>
            <a:ahLst/>
            <a:cxnLst/>
            <a:rect l="l" t="t" r="r" b="b"/>
            <a:pathLst>
              <a:path w="1252854" h="238125">
                <a:moveTo>
                  <a:pt x="0" y="0"/>
                </a:moveTo>
                <a:lnTo>
                  <a:pt x="139195" y="237813"/>
                </a:lnTo>
                <a:lnTo>
                  <a:pt x="278342" y="234286"/>
                </a:lnTo>
                <a:lnTo>
                  <a:pt x="417538" y="230713"/>
                </a:lnTo>
                <a:lnTo>
                  <a:pt x="556685" y="237991"/>
                </a:lnTo>
                <a:lnTo>
                  <a:pt x="695881" y="215715"/>
                </a:lnTo>
                <a:lnTo>
                  <a:pt x="835034" y="231286"/>
                </a:lnTo>
                <a:lnTo>
                  <a:pt x="974223" y="230052"/>
                </a:lnTo>
                <a:lnTo>
                  <a:pt x="1113377" y="219863"/>
                </a:lnTo>
                <a:lnTo>
                  <a:pt x="1252566" y="221186"/>
                </a:lnTo>
              </a:path>
            </a:pathLst>
          </a:custGeom>
          <a:ln w="66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634543" y="2027269"/>
            <a:ext cx="1252855" cy="408940"/>
          </a:xfrm>
          <a:custGeom>
            <a:avLst/>
            <a:gdLst/>
            <a:ahLst/>
            <a:cxnLst/>
            <a:rect l="l" t="t" r="r" b="b"/>
            <a:pathLst>
              <a:path w="1252854" h="408939">
                <a:moveTo>
                  <a:pt x="0" y="0"/>
                </a:moveTo>
                <a:lnTo>
                  <a:pt x="139195" y="399630"/>
                </a:lnTo>
                <a:lnTo>
                  <a:pt x="278342" y="389533"/>
                </a:lnTo>
                <a:lnTo>
                  <a:pt x="417538" y="354250"/>
                </a:lnTo>
                <a:lnTo>
                  <a:pt x="556685" y="391867"/>
                </a:lnTo>
                <a:lnTo>
                  <a:pt x="695881" y="408896"/>
                </a:lnTo>
                <a:lnTo>
                  <a:pt x="835034" y="382916"/>
                </a:lnTo>
                <a:lnTo>
                  <a:pt x="974223" y="403911"/>
                </a:lnTo>
                <a:lnTo>
                  <a:pt x="1113377" y="295019"/>
                </a:lnTo>
                <a:lnTo>
                  <a:pt x="1252566" y="339035"/>
                </a:lnTo>
              </a:path>
            </a:pathLst>
          </a:custGeom>
          <a:ln w="6615">
            <a:solidFill>
              <a:srgbClr val="DBA1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601776" y="3140346"/>
            <a:ext cx="34067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Arial"/>
                <a:cs typeface="Arial"/>
              </a:rPr>
              <a:t>Left </a:t>
            </a:r>
            <a:r>
              <a:rPr sz="1000" i="1" spc="-45" dirty="0">
                <a:latin typeface="Arial"/>
                <a:cs typeface="Arial"/>
              </a:rPr>
              <a:t>panel  </a:t>
            </a:r>
            <a:r>
              <a:rPr sz="1000" i="1" spc="-70" dirty="0">
                <a:latin typeface="Arial"/>
                <a:cs typeface="Arial"/>
              </a:rPr>
              <a:t>shows  </a:t>
            </a:r>
            <a:r>
              <a:rPr sz="1000" i="1" spc="-30" dirty="0">
                <a:latin typeface="Arial"/>
                <a:cs typeface="Arial"/>
              </a:rPr>
              <a:t>single  </a:t>
            </a:r>
            <a:r>
              <a:rPr sz="1000" i="1" spc="0" dirty="0">
                <a:latin typeface="Arial"/>
                <a:cs typeface="Arial"/>
              </a:rPr>
              <a:t>split; </a:t>
            </a:r>
            <a:r>
              <a:rPr sz="1000" i="1" spc="5" dirty="0">
                <a:latin typeface="Arial"/>
                <a:cs typeface="Arial"/>
              </a:rPr>
              <a:t>right </a:t>
            </a:r>
            <a:r>
              <a:rPr sz="1000" i="1" spc="-45" dirty="0">
                <a:latin typeface="Arial"/>
                <a:cs typeface="Arial"/>
              </a:rPr>
              <a:t>panel  </a:t>
            </a:r>
            <a:r>
              <a:rPr sz="1000" i="1" spc="-70" dirty="0">
                <a:latin typeface="Arial"/>
                <a:cs typeface="Arial"/>
              </a:rPr>
              <a:t>shows  </a:t>
            </a:r>
            <a:r>
              <a:rPr sz="1000" i="1" dirty="0">
                <a:latin typeface="Arial"/>
                <a:cs typeface="Arial"/>
              </a:rPr>
              <a:t>multiple</a:t>
            </a:r>
            <a:r>
              <a:rPr sz="1000" i="1" spc="-155" dirty="0">
                <a:latin typeface="Arial"/>
                <a:cs typeface="Arial"/>
              </a:rPr>
              <a:t> </a:t>
            </a:r>
            <a:r>
              <a:rPr sz="1000" i="1" spc="-15" dirty="0">
                <a:latin typeface="Arial"/>
                <a:cs typeface="Arial"/>
              </a:rPr>
              <a:t>splits</a:t>
            </a:r>
            <a:endParaRPr sz="1000">
              <a:latin typeface="Arial"/>
              <a:cs typeface="Arial"/>
            </a:endParaRPr>
          </a:p>
        </p:txBody>
      </p:sp>
      <p:sp>
        <p:nvSpPr>
          <p:cNvPr id="86" name="object 8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>
              <a:lnSpc>
                <a:spcPts val="670"/>
              </a:lnSpc>
            </a:pPr>
            <a:r>
              <a:rPr spc="-10" dirty="0"/>
              <a:t>7</a:t>
            </a:r>
            <a:r>
              <a:rPr spc="-120" dirty="0"/>
              <a:t> </a:t>
            </a:r>
            <a:r>
              <a:rPr spc="0" dirty="0"/>
              <a:t>/</a:t>
            </a:r>
            <a:r>
              <a:rPr spc="-120" dirty="0"/>
              <a:t> </a:t>
            </a:r>
            <a:r>
              <a:rPr spc="-10" dirty="0"/>
              <a:t>44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9691" y="211465"/>
            <a:ext cx="29483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5" dirty="0">
                <a:solidFill>
                  <a:srgbClr val="3333B2"/>
                </a:solidFill>
                <a:latin typeface="Georgia"/>
                <a:cs typeface="Georgia"/>
              </a:rPr>
              <a:t>Drawbacks </a:t>
            </a:r>
            <a:r>
              <a:rPr sz="1400" spc="-40" dirty="0">
                <a:solidFill>
                  <a:srgbClr val="3333B2"/>
                </a:solidFill>
                <a:latin typeface="Georgia"/>
                <a:cs typeface="Georgia"/>
              </a:rPr>
              <a:t>of  </a:t>
            </a:r>
            <a:r>
              <a:rPr sz="1400" spc="-20" dirty="0">
                <a:solidFill>
                  <a:srgbClr val="3333B2"/>
                </a:solidFill>
                <a:latin typeface="Georgia"/>
                <a:cs typeface="Georgia"/>
              </a:rPr>
              <a:t>validation </a:t>
            </a:r>
            <a:r>
              <a:rPr sz="1400" spc="-15" dirty="0">
                <a:solidFill>
                  <a:srgbClr val="3333B2"/>
                </a:solidFill>
                <a:latin typeface="Georgia"/>
                <a:cs typeface="Georgia"/>
              </a:rPr>
              <a:t>set</a:t>
            </a:r>
            <a:r>
              <a:rPr sz="1400" spc="300" dirty="0">
                <a:solidFill>
                  <a:srgbClr val="3333B2"/>
                </a:solidFill>
                <a:latin typeface="Georgia"/>
                <a:cs typeface="Georgia"/>
              </a:rPr>
              <a:t> </a:t>
            </a:r>
            <a:r>
              <a:rPr sz="1400" spc="-30" dirty="0">
                <a:solidFill>
                  <a:srgbClr val="3333B2"/>
                </a:solidFill>
                <a:latin typeface="Georgia"/>
                <a:cs typeface="Georgia"/>
              </a:rPr>
              <a:t>approach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86008" y="3342078"/>
            <a:ext cx="24257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spc="-10" dirty="0">
                <a:solidFill>
                  <a:srgbClr val="7F7F7F"/>
                </a:solidFill>
                <a:latin typeface="Bookman Old Style"/>
                <a:cs typeface="Bookman Old Style"/>
              </a:rPr>
              <a:t>8</a:t>
            </a:r>
            <a:r>
              <a:rPr sz="600" b="0" spc="-120" dirty="0">
                <a:solidFill>
                  <a:srgbClr val="7F7F7F"/>
                </a:solidFill>
                <a:latin typeface="Bookman Old Style"/>
                <a:cs typeface="Bookman Old Style"/>
              </a:rPr>
              <a:t> </a:t>
            </a:r>
            <a:r>
              <a:rPr sz="600" b="0" spc="0" dirty="0">
                <a:solidFill>
                  <a:srgbClr val="7F7F7F"/>
                </a:solidFill>
                <a:latin typeface="Bookman Old Style"/>
                <a:cs typeface="Bookman Old Style"/>
              </a:rPr>
              <a:t>/</a:t>
            </a:r>
            <a:r>
              <a:rPr sz="600" b="0" spc="-120" dirty="0">
                <a:solidFill>
                  <a:srgbClr val="7F7F7F"/>
                </a:solidFill>
                <a:latin typeface="Bookman Old Style"/>
                <a:cs typeface="Bookman Old Style"/>
              </a:rPr>
              <a:t> </a:t>
            </a:r>
            <a:r>
              <a:rPr sz="600" b="0" spc="-10" dirty="0">
                <a:solidFill>
                  <a:srgbClr val="7F7F7F"/>
                </a:solidFill>
                <a:latin typeface="Bookman Old Style"/>
                <a:cs typeface="Bookman Old Style"/>
              </a:rPr>
              <a:t>44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858" y="817929"/>
            <a:ext cx="3676015" cy="19888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168910" indent="-132080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5238"/>
              <a:buFont typeface="Arial"/>
              <a:buChar char="•"/>
              <a:tabLst>
                <a:tab pos="145415" algn="l"/>
              </a:tabLst>
            </a:pPr>
            <a:r>
              <a:rPr sz="1050" spc="50" dirty="0">
                <a:latin typeface="Times New Roman"/>
                <a:cs typeface="Times New Roman"/>
              </a:rPr>
              <a:t>the </a:t>
            </a:r>
            <a:r>
              <a:rPr sz="1050" spc="25" dirty="0">
                <a:latin typeface="Times New Roman"/>
                <a:cs typeface="Times New Roman"/>
              </a:rPr>
              <a:t>validation </a:t>
            </a:r>
            <a:r>
              <a:rPr sz="1050" spc="35" dirty="0">
                <a:latin typeface="Times New Roman"/>
                <a:cs typeface="Times New Roman"/>
              </a:rPr>
              <a:t>estimate </a:t>
            </a:r>
            <a:r>
              <a:rPr sz="1050" spc="-20" dirty="0">
                <a:latin typeface="Times New Roman"/>
                <a:cs typeface="Times New Roman"/>
              </a:rPr>
              <a:t>of </a:t>
            </a:r>
            <a:r>
              <a:rPr sz="1050" spc="50" dirty="0">
                <a:latin typeface="Times New Roman"/>
                <a:cs typeface="Times New Roman"/>
              </a:rPr>
              <a:t>the test </a:t>
            </a:r>
            <a:r>
              <a:rPr sz="1050" spc="25" dirty="0">
                <a:latin typeface="Times New Roman"/>
                <a:cs typeface="Times New Roman"/>
              </a:rPr>
              <a:t>error can </a:t>
            </a:r>
            <a:r>
              <a:rPr sz="1050" spc="30" dirty="0">
                <a:latin typeface="Times New Roman"/>
                <a:cs typeface="Times New Roman"/>
              </a:rPr>
              <a:t>be </a:t>
            </a:r>
            <a:r>
              <a:rPr sz="1050" spc="10" dirty="0">
                <a:latin typeface="Times New Roman"/>
                <a:cs typeface="Times New Roman"/>
              </a:rPr>
              <a:t>highly  </a:t>
            </a:r>
            <a:r>
              <a:rPr sz="1050" spc="15" dirty="0">
                <a:latin typeface="Times New Roman"/>
                <a:cs typeface="Times New Roman"/>
              </a:rPr>
              <a:t>variable, </a:t>
            </a:r>
            <a:r>
              <a:rPr sz="1050" spc="25" dirty="0">
                <a:latin typeface="Times New Roman"/>
                <a:cs typeface="Times New Roman"/>
              </a:rPr>
              <a:t>depending </a:t>
            </a:r>
            <a:r>
              <a:rPr sz="1050" spc="15" dirty="0">
                <a:latin typeface="Times New Roman"/>
                <a:cs typeface="Times New Roman"/>
              </a:rPr>
              <a:t>on </a:t>
            </a:r>
            <a:r>
              <a:rPr sz="1050" spc="5" dirty="0">
                <a:latin typeface="Times New Roman"/>
                <a:cs typeface="Times New Roman"/>
              </a:rPr>
              <a:t>precisely which </a:t>
            </a:r>
            <a:r>
              <a:rPr sz="1050" spc="15" dirty="0">
                <a:latin typeface="Times New Roman"/>
                <a:cs typeface="Times New Roman"/>
              </a:rPr>
              <a:t>observations </a:t>
            </a:r>
            <a:r>
              <a:rPr sz="1050" spc="25" dirty="0">
                <a:latin typeface="Times New Roman"/>
                <a:cs typeface="Times New Roman"/>
              </a:rPr>
              <a:t>are  </a:t>
            </a:r>
            <a:r>
              <a:rPr sz="1050" spc="15" dirty="0">
                <a:latin typeface="Times New Roman"/>
                <a:cs typeface="Times New Roman"/>
              </a:rPr>
              <a:t>included in </a:t>
            </a:r>
            <a:r>
              <a:rPr sz="1050" spc="50" dirty="0">
                <a:latin typeface="Times New Roman"/>
                <a:cs typeface="Times New Roman"/>
              </a:rPr>
              <a:t>the </a:t>
            </a:r>
            <a:r>
              <a:rPr sz="1050" spc="30" dirty="0">
                <a:latin typeface="Times New Roman"/>
                <a:cs typeface="Times New Roman"/>
              </a:rPr>
              <a:t>training set </a:t>
            </a:r>
            <a:r>
              <a:rPr sz="1050" spc="50" dirty="0">
                <a:latin typeface="Times New Roman"/>
                <a:cs typeface="Times New Roman"/>
              </a:rPr>
              <a:t>and </a:t>
            </a:r>
            <a:r>
              <a:rPr sz="1050" spc="5" dirty="0">
                <a:latin typeface="Times New Roman"/>
                <a:cs typeface="Times New Roman"/>
              </a:rPr>
              <a:t>which </a:t>
            </a:r>
            <a:r>
              <a:rPr sz="1050" spc="15" dirty="0">
                <a:latin typeface="Times New Roman"/>
                <a:cs typeface="Times New Roman"/>
              </a:rPr>
              <a:t>observations </a:t>
            </a:r>
            <a:r>
              <a:rPr sz="1050" spc="30" dirty="0">
                <a:latin typeface="Times New Roman"/>
                <a:cs typeface="Times New Roman"/>
              </a:rPr>
              <a:t>are  </a:t>
            </a:r>
            <a:r>
              <a:rPr sz="1050" spc="15" dirty="0">
                <a:latin typeface="Times New Roman"/>
                <a:cs typeface="Times New Roman"/>
              </a:rPr>
              <a:t>included in </a:t>
            </a:r>
            <a:r>
              <a:rPr sz="1050" spc="50" dirty="0">
                <a:latin typeface="Times New Roman"/>
                <a:cs typeface="Times New Roman"/>
              </a:rPr>
              <a:t>the </a:t>
            </a:r>
            <a:r>
              <a:rPr sz="1050" spc="25" dirty="0">
                <a:latin typeface="Times New Roman"/>
                <a:cs typeface="Times New Roman"/>
              </a:rPr>
              <a:t>validation</a:t>
            </a:r>
            <a:r>
              <a:rPr sz="1050" spc="300" dirty="0">
                <a:latin typeface="Times New Roman"/>
                <a:cs typeface="Times New Roman"/>
              </a:rPr>
              <a:t> </a:t>
            </a:r>
            <a:r>
              <a:rPr sz="1050" spc="25" dirty="0">
                <a:latin typeface="Times New Roman"/>
                <a:cs typeface="Times New Roman"/>
              </a:rPr>
              <a:t>set.</a:t>
            </a:r>
            <a:endParaRPr sz="1050">
              <a:latin typeface="Times New Roman"/>
              <a:cs typeface="Times New Roman"/>
            </a:endParaRPr>
          </a:p>
          <a:p>
            <a:pPr marL="144780" marR="5080" indent="-132080">
              <a:lnSpc>
                <a:spcPct val="102600"/>
              </a:lnSpc>
              <a:spcBef>
                <a:spcPts val="295"/>
              </a:spcBef>
              <a:buClr>
                <a:srgbClr val="3333B2"/>
              </a:buClr>
              <a:buSzPct val="95238"/>
              <a:buFont typeface="Arial"/>
              <a:buChar char="•"/>
              <a:tabLst>
                <a:tab pos="145415" algn="l"/>
              </a:tabLst>
            </a:pPr>
            <a:r>
              <a:rPr sz="1050" spc="30" dirty="0">
                <a:latin typeface="Times New Roman"/>
                <a:cs typeface="Times New Roman"/>
              </a:rPr>
              <a:t>In </a:t>
            </a:r>
            <a:r>
              <a:rPr sz="1050" spc="50" dirty="0">
                <a:latin typeface="Times New Roman"/>
                <a:cs typeface="Times New Roman"/>
              </a:rPr>
              <a:t>the </a:t>
            </a:r>
            <a:r>
              <a:rPr sz="1050" spc="25" dirty="0">
                <a:latin typeface="Times New Roman"/>
                <a:cs typeface="Times New Roman"/>
              </a:rPr>
              <a:t>validation approach, </a:t>
            </a:r>
            <a:r>
              <a:rPr sz="1050" spc="10" dirty="0">
                <a:latin typeface="Times New Roman"/>
                <a:cs typeface="Times New Roman"/>
              </a:rPr>
              <a:t>only </a:t>
            </a:r>
            <a:r>
              <a:rPr sz="1050" spc="50" dirty="0">
                <a:latin typeface="Times New Roman"/>
                <a:cs typeface="Times New Roman"/>
              </a:rPr>
              <a:t>a </a:t>
            </a:r>
            <a:r>
              <a:rPr sz="1050" spc="30" dirty="0">
                <a:latin typeface="Times New Roman"/>
                <a:cs typeface="Times New Roman"/>
              </a:rPr>
              <a:t>subset </a:t>
            </a:r>
            <a:r>
              <a:rPr sz="1050" spc="-20" dirty="0">
                <a:latin typeface="Times New Roman"/>
                <a:cs typeface="Times New Roman"/>
              </a:rPr>
              <a:t>of </a:t>
            </a:r>
            <a:r>
              <a:rPr sz="1050" spc="50" dirty="0">
                <a:latin typeface="Times New Roman"/>
                <a:cs typeface="Times New Roman"/>
              </a:rPr>
              <a:t>the  </a:t>
            </a:r>
            <a:r>
              <a:rPr sz="1050" spc="15" dirty="0">
                <a:latin typeface="Times New Roman"/>
                <a:cs typeface="Times New Roman"/>
              </a:rPr>
              <a:t>observations </a:t>
            </a:r>
            <a:r>
              <a:rPr sz="1050" spc="-10" dirty="0">
                <a:latin typeface="Times New Roman"/>
                <a:cs typeface="Times New Roman"/>
              </a:rPr>
              <a:t>— </a:t>
            </a:r>
            <a:r>
              <a:rPr sz="1050" spc="25" dirty="0">
                <a:latin typeface="Times New Roman"/>
                <a:cs typeface="Times New Roman"/>
              </a:rPr>
              <a:t>those </a:t>
            </a:r>
            <a:r>
              <a:rPr sz="1050" spc="75" dirty="0">
                <a:latin typeface="Times New Roman"/>
                <a:cs typeface="Times New Roman"/>
              </a:rPr>
              <a:t>that </a:t>
            </a:r>
            <a:r>
              <a:rPr sz="1050" spc="30" dirty="0">
                <a:latin typeface="Times New Roman"/>
                <a:cs typeface="Times New Roman"/>
              </a:rPr>
              <a:t>are </a:t>
            </a:r>
            <a:r>
              <a:rPr sz="1050" spc="15" dirty="0">
                <a:latin typeface="Times New Roman"/>
                <a:cs typeface="Times New Roman"/>
              </a:rPr>
              <a:t>included in </a:t>
            </a:r>
            <a:r>
              <a:rPr sz="1050" spc="50" dirty="0">
                <a:latin typeface="Times New Roman"/>
                <a:cs typeface="Times New Roman"/>
              </a:rPr>
              <a:t>the </a:t>
            </a:r>
            <a:r>
              <a:rPr sz="1050" spc="30" dirty="0">
                <a:latin typeface="Times New Roman"/>
                <a:cs typeface="Times New Roman"/>
              </a:rPr>
              <a:t>training set  </a:t>
            </a:r>
            <a:r>
              <a:rPr sz="1050" spc="50" dirty="0">
                <a:latin typeface="Times New Roman"/>
                <a:cs typeface="Times New Roman"/>
              </a:rPr>
              <a:t>rather </a:t>
            </a:r>
            <a:r>
              <a:rPr sz="1050" spc="60" dirty="0">
                <a:latin typeface="Times New Roman"/>
                <a:cs typeface="Times New Roman"/>
              </a:rPr>
              <a:t>than </a:t>
            </a:r>
            <a:r>
              <a:rPr sz="1050" spc="15" dirty="0">
                <a:latin typeface="Times New Roman"/>
                <a:cs typeface="Times New Roman"/>
              </a:rPr>
              <a:t>in </a:t>
            </a:r>
            <a:r>
              <a:rPr sz="1050" spc="50" dirty="0">
                <a:latin typeface="Times New Roman"/>
                <a:cs typeface="Times New Roman"/>
              </a:rPr>
              <a:t>the </a:t>
            </a:r>
            <a:r>
              <a:rPr sz="1050" spc="25" dirty="0">
                <a:latin typeface="Times New Roman"/>
                <a:cs typeface="Times New Roman"/>
              </a:rPr>
              <a:t>validation </a:t>
            </a:r>
            <a:r>
              <a:rPr sz="1050" spc="30" dirty="0">
                <a:latin typeface="Times New Roman"/>
                <a:cs typeface="Times New Roman"/>
              </a:rPr>
              <a:t>set </a:t>
            </a:r>
            <a:r>
              <a:rPr sz="1050" spc="-10" dirty="0">
                <a:latin typeface="Times New Roman"/>
                <a:cs typeface="Times New Roman"/>
              </a:rPr>
              <a:t>— </a:t>
            </a:r>
            <a:r>
              <a:rPr sz="1050" spc="30" dirty="0">
                <a:latin typeface="Times New Roman"/>
                <a:cs typeface="Times New Roman"/>
              </a:rPr>
              <a:t>are </a:t>
            </a:r>
            <a:r>
              <a:rPr sz="1050" spc="25" dirty="0">
                <a:latin typeface="Times New Roman"/>
                <a:cs typeface="Times New Roman"/>
              </a:rPr>
              <a:t>used </a:t>
            </a:r>
            <a:r>
              <a:rPr sz="1050" spc="50" dirty="0">
                <a:latin typeface="Times New Roman"/>
                <a:cs typeface="Times New Roman"/>
              </a:rPr>
              <a:t>to </a:t>
            </a:r>
            <a:r>
              <a:rPr sz="1050" spc="10" dirty="0">
                <a:latin typeface="Times New Roman"/>
                <a:cs typeface="Times New Roman"/>
              </a:rPr>
              <a:t>fit </a:t>
            </a:r>
            <a:r>
              <a:rPr sz="1050" spc="50" dirty="0">
                <a:latin typeface="Times New Roman"/>
                <a:cs typeface="Times New Roman"/>
              </a:rPr>
              <a:t>the  </a:t>
            </a:r>
            <a:r>
              <a:rPr sz="1050" spc="15" dirty="0">
                <a:latin typeface="Times New Roman"/>
                <a:cs typeface="Times New Roman"/>
              </a:rPr>
              <a:t>model.</a:t>
            </a:r>
            <a:endParaRPr sz="1050">
              <a:latin typeface="Times New Roman"/>
              <a:cs typeface="Times New Roman"/>
            </a:endParaRPr>
          </a:p>
          <a:p>
            <a:pPr marL="144780" marR="61594" indent="-132080">
              <a:lnSpc>
                <a:spcPct val="102600"/>
              </a:lnSpc>
              <a:spcBef>
                <a:spcPts val="295"/>
              </a:spcBef>
              <a:buClr>
                <a:srgbClr val="3333B2"/>
              </a:buClr>
              <a:buSzPct val="95238"/>
              <a:buFont typeface="Arial"/>
              <a:buChar char="•"/>
              <a:tabLst>
                <a:tab pos="145415" algn="l"/>
              </a:tabLst>
            </a:pPr>
            <a:r>
              <a:rPr sz="1050" spc="35" dirty="0">
                <a:latin typeface="Times New Roman"/>
                <a:cs typeface="Times New Roman"/>
              </a:rPr>
              <a:t>This </a:t>
            </a:r>
            <a:r>
              <a:rPr sz="1050" spc="10" dirty="0">
                <a:latin typeface="Times New Roman"/>
                <a:cs typeface="Times New Roman"/>
              </a:rPr>
              <a:t>suggests </a:t>
            </a:r>
            <a:r>
              <a:rPr sz="1050" spc="75" dirty="0">
                <a:latin typeface="Times New Roman"/>
                <a:cs typeface="Times New Roman"/>
              </a:rPr>
              <a:t>that </a:t>
            </a:r>
            <a:r>
              <a:rPr sz="1050" spc="50" dirty="0">
                <a:latin typeface="Times New Roman"/>
                <a:cs typeface="Times New Roman"/>
              </a:rPr>
              <a:t>the </a:t>
            </a:r>
            <a:r>
              <a:rPr sz="1050" spc="25" dirty="0">
                <a:latin typeface="Times New Roman"/>
                <a:cs typeface="Times New Roman"/>
              </a:rPr>
              <a:t>validation </a:t>
            </a:r>
            <a:r>
              <a:rPr sz="1050" spc="30" dirty="0">
                <a:latin typeface="Times New Roman"/>
                <a:cs typeface="Times New Roman"/>
              </a:rPr>
              <a:t>set </a:t>
            </a:r>
            <a:r>
              <a:rPr sz="1050" spc="25" dirty="0">
                <a:latin typeface="Times New Roman"/>
                <a:cs typeface="Times New Roman"/>
              </a:rPr>
              <a:t>error may </a:t>
            </a:r>
            <a:r>
              <a:rPr sz="1050" spc="50" dirty="0">
                <a:latin typeface="Times New Roman"/>
                <a:cs typeface="Times New Roman"/>
              </a:rPr>
              <a:t>tend to </a:t>
            </a:r>
            <a:r>
              <a:rPr sz="1050" spc="50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050" i="1" spc="-35" dirty="0">
                <a:solidFill>
                  <a:srgbClr val="009900"/>
                </a:solidFill>
                <a:latin typeface="Arial"/>
                <a:cs typeface="Arial"/>
              </a:rPr>
              <a:t>overestimate </a:t>
            </a:r>
            <a:r>
              <a:rPr sz="1050" spc="50" dirty="0">
                <a:latin typeface="Times New Roman"/>
                <a:cs typeface="Times New Roman"/>
              </a:rPr>
              <a:t>the test </a:t>
            </a:r>
            <a:r>
              <a:rPr sz="1050" spc="25" dirty="0">
                <a:latin typeface="Times New Roman"/>
                <a:cs typeface="Times New Roman"/>
              </a:rPr>
              <a:t>error </a:t>
            </a:r>
            <a:r>
              <a:rPr sz="1050" spc="0" dirty="0">
                <a:latin typeface="Times New Roman"/>
                <a:cs typeface="Times New Roman"/>
              </a:rPr>
              <a:t>for </a:t>
            </a:r>
            <a:r>
              <a:rPr sz="1050" spc="50" dirty="0">
                <a:latin typeface="Times New Roman"/>
                <a:cs typeface="Times New Roman"/>
              </a:rPr>
              <a:t>the </a:t>
            </a:r>
            <a:r>
              <a:rPr sz="1050" spc="15" dirty="0">
                <a:latin typeface="Times New Roman"/>
                <a:cs typeface="Times New Roman"/>
              </a:rPr>
              <a:t>model </a:t>
            </a:r>
            <a:r>
              <a:rPr sz="1050" spc="10" dirty="0">
                <a:latin typeface="Times New Roman"/>
                <a:cs typeface="Times New Roman"/>
              </a:rPr>
              <a:t>fit </a:t>
            </a:r>
            <a:r>
              <a:rPr sz="1050" spc="15" dirty="0">
                <a:latin typeface="Times New Roman"/>
                <a:cs typeface="Times New Roman"/>
              </a:rPr>
              <a:t>on </a:t>
            </a:r>
            <a:r>
              <a:rPr sz="1050" spc="50" dirty="0">
                <a:latin typeface="Times New Roman"/>
                <a:cs typeface="Times New Roman"/>
              </a:rPr>
              <a:t>the </a:t>
            </a:r>
            <a:r>
              <a:rPr sz="1050" spc="25" dirty="0">
                <a:latin typeface="Times New Roman"/>
                <a:cs typeface="Times New Roman"/>
              </a:rPr>
              <a:t>entire  </a:t>
            </a:r>
            <a:r>
              <a:rPr sz="1050" spc="60" dirty="0">
                <a:latin typeface="Times New Roman"/>
                <a:cs typeface="Times New Roman"/>
              </a:rPr>
              <a:t>data</a:t>
            </a:r>
            <a:r>
              <a:rPr sz="1050" spc="25" dirty="0">
                <a:latin typeface="Times New Roman"/>
                <a:cs typeface="Times New Roman"/>
              </a:rPr>
              <a:t> set.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5346" y="211465"/>
            <a:ext cx="185673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0" i="1" spc="10" dirty="0">
                <a:solidFill>
                  <a:srgbClr val="3333B2"/>
                </a:solidFill>
                <a:latin typeface="Bookman Old Style"/>
                <a:cs typeface="Bookman Old Style"/>
              </a:rPr>
              <a:t>K</a:t>
            </a:r>
            <a:r>
              <a:rPr sz="1400" spc="10" dirty="0">
                <a:solidFill>
                  <a:srgbClr val="3333B2"/>
                </a:solidFill>
                <a:latin typeface="Georgia"/>
                <a:cs typeface="Georgia"/>
              </a:rPr>
              <a:t>-fold</a:t>
            </a:r>
            <a:r>
              <a:rPr sz="1400" spc="80" dirty="0">
                <a:solidFill>
                  <a:srgbClr val="3333B2"/>
                </a:solidFill>
                <a:latin typeface="Georgia"/>
                <a:cs typeface="Georgia"/>
              </a:rPr>
              <a:t> </a:t>
            </a:r>
            <a:r>
              <a:rPr sz="1400" spc="-20" dirty="0">
                <a:solidFill>
                  <a:srgbClr val="3333B2"/>
                </a:solidFill>
                <a:latin typeface="Georgia"/>
                <a:cs typeface="Georgia"/>
              </a:rPr>
              <a:t>Cross-validation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86008" y="3342078"/>
            <a:ext cx="24257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spc="-10" dirty="0">
                <a:solidFill>
                  <a:srgbClr val="7F7F7F"/>
                </a:solidFill>
                <a:latin typeface="Bookman Old Style"/>
                <a:cs typeface="Bookman Old Style"/>
              </a:rPr>
              <a:t>9</a:t>
            </a:r>
            <a:r>
              <a:rPr sz="600" b="0" spc="-120" dirty="0">
                <a:solidFill>
                  <a:srgbClr val="7F7F7F"/>
                </a:solidFill>
                <a:latin typeface="Bookman Old Style"/>
                <a:cs typeface="Bookman Old Style"/>
              </a:rPr>
              <a:t> </a:t>
            </a:r>
            <a:r>
              <a:rPr sz="600" b="0" spc="0" dirty="0">
                <a:solidFill>
                  <a:srgbClr val="7F7F7F"/>
                </a:solidFill>
                <a:latin typeface="Bookman Old Style"/>
                <a:cs typeface="Bookman Old Style"/>
              </a:rPr>
              <a:t>/</a:t>
            </a:r>
            <a:r>
              <a:rPr sz="600" b="0" spc="-120" dirty="0">
                <a:solidFill>
                  <a:srgbClr val="7F7F7F"/>
                </a:solidFill>
                <a:latin typeface="Bookman Old Style"/>
                <a:cs typeface="Bookman Old Style"/>
              </a:rPr>
              <a:t> </a:t>
            </a:r>
            <a:r>
              <a:rPr sz="600" b="0" spc="-10" dirty="0">
                <a:solidFill>
                  <a:srgbClr val="7F7F7F"/>
                </a:solidFill>
                <a:latin typeface="Bookman Old Style"/>
                <a:cs typeface="Bookman Old Style"/>
              </a:rPr>
              <a:t>44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858" y="907412"/>
            <a:ext cx="3723640" cy="1869357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44780" indent="-132080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SzPct val="95238"/>
              <a:buChar char="•"/>
              <a:tabLst>
                <a:tab pos="145415" algn="l"/>
              </a:tabLst>
            </a:pPr>
            <a:r>
              <a:rPr sz="1050" i="1" spc="-5" dirty="0">
                <a:solidFill>
                  <a:srgbClr val="009900"/>
                </a:solidFill>
                <a:latin typeface="Arial"/>
                <a:cs typeface="Arial"/>
              </a:rPr>
              <a:t>Widely </a:t>
            </a:r>
            <a:r>
              <a:rPr sz="1050" i="1" spc="-90" dirty="0">
                <a:solidFill>
                  <a:srgbClr val="009900"/>
                </a:solidFill>
                <a:latin typeface="Arial"/>
                <a:cs typeface="Arial"/>
              </a:rPr>
              <a:t>used  </a:t>
            </a:r>
            <a:r>
              <a:rPr sz="1050" i="1" spc="-50" dirty="0">
                <a:solidFill>
                  <a:srgbClr val="009900"/>
                </a:solidFill>
                <a:latin typeface="Arial"/>
                <a:cs typeface="Arial"/>
              </a:rPr>
              <a:t>approach  </a:t>
            </a:r>
            <a:r>
              <a:rPr sz="1050" spc="0" dirty="0">
                <a:latin typeface="Times New Roman"/>
                <a:cs typeface="Times New Roman"/>
              </a:rPr>
              <a:t>for </a:t>
            </a:r>
            <a:r>
              <a:rPr sz="1050" spc="30" dirty="0">
                <a:latin typeface="Times New Roman"/>
                <a:cs typeface="Times New Roman"/>
              </a:rPr>
              <a:t>estimating </a:t>
            </a:r>
            <a:r>
              <a:rPr sz="1050" spc="50" dirty="0">
                <a:latin typeface="Times New Roman"/>
                <a:cs typeface="Times New Roman"/>
              </a:rPr>
              <a:t>test</a:t>
            </a:r>
            <a:r>
              <a:rPr sz="1050" spc="200" dirty="0">
                <a:latin typeface="Times New Roman"/>
                <a:cs typeface="Times New Roman"/>
              </a:rPr>
              <a:t> </a:t>
            </a:r>
            <a:r>
              <a:rPr sz="1050" spc="25" dirty="0">
                <a:latin typeface="Times New Roman"/>
                <a:cs typeface="Times New Roman"/>
              </a:rPr>
              <a:t>error.</a:t>
            </a:r>
            <a:endParaRPr sz="1050" dirty="0">
              <a:latin typeface="Times New Roman"/>
              <a:cs typeface="Times New Roman"/>
            </a:endParaRPr>
          </a:p>
          <a:p>
            <a:pPr marL="144780" marR="5080" indent="-132080">
              <a:lnSpc>
                <a:spcPct val="102600"/>
              </a:lnSpc>
              <a:spcBef>
                <a:spcPts val="295"/>
              </a:spcBef>
              <a:buClr>
                <a:srgbClr val="3333B2"/>
              </a:buClr>
              <a:buSzPct val="95238"/>
              <a:buFont typeface="Arial"/>
              <a:buChar char="•"/>
              <a:tabLst>
                <a:tab pos="145415" algn="l"/>
              </a:tabLst>
            </a:pPr>
            <a:r>
              <a:rPr sz="1050" spc="35" dirty="0">
                <a:latin typeface="Times New Roman"/>
                <a:cs typeface="Times New Roman"/>
              </a:rPr>
              <a:t>Estimates </a:t>
            </a:r>
            <a:r>
              <a:rPr sz="1050" spc="25" dirty="0">
                <a:latin typeface="Times New Roman"/>
                <a:cs typeface="Times New Roman"/>
              </a:rPr>
              <a:t>can </a:t>
            </a:r>
            <a:r>
              <a:rPr sz="1050" spc="30" dirty="0">
                <a:latin typeface="Times New Roman"/>
                <a:cs typeface="Times New Roman"/>
              </a:rPr>
              <a:t>be </a:t>
            </a:r>
            <a:r>
              <a:rPr sz="1050" spc="25" dirty="0">
                <a:latin typeface="Times New Roman"/>
                <a:cs typeface="Times New Roman"/>
              </a:rPr>
              <a:t>used </a:t>
            </a:r>
            <a:r>
              <a:rPr sz="1050" spc="50" dirty="0">
                <a:latin typeface="Times New Roman"/>
                <a:cs typeface="Times New Roman"/>
              </a:rPr>
              <a:t>to </a:t>
            </a:r>
            <a:r>
              <a:rPr sz="1050" spc="10" dirty="0">
                <a:latin typeface="Times New Roman"/>
                <a:cs typeface="Times New Roman"/>
              </a:rPr>
              <a:t>select </a:t>
            </a:r>
            <a:r>
              <a:rPr sz="1050" spc="40" dirty="0">
                <a:latin typeface="Times New Roman"/>
                <a:cs typeface="Times New Roman"/>
              </a:rPr>
              <a:t>best </a:t>
            </a:r>
            <a:r>
              <a:rPr sz="1050" spc="15" dirty="0">
                <a:latin typeface="Times New Roman"/>
                <a:cs typeface="Times New Roman"/>
              </a:rPr>
              <a:t>model, </a:t>
            </a:r>
            <a:r>
              <a:rPr sz="1050" spc="50" dirty="0">
                <a:latin typeface="Times New Roman"/>
                <a:cs typeface="Times New Roman"/>
              </a:rPr>
              <a:t>and to </a:t>
            </a:r>
            <a:r>
              <a:rPr sz="1050" spc="-10" dirty="0">
                <a:latin typeface="Times New Roman"/>
                <a:cs typeface="Times New Roman"/>
              </a:rPr>
              <a:t>give </a:t>
            </a:r>
            <a:r>
              <a:rPr sz="1050" spc="50" dirty="0">
                <a:latin typeface="Times New Roman"/>
                <a:cs typeface="Times New Roman"/>
              </a:rPr>
              <a:t>an  </a:t>
            </a:r>
            <a:r>
              <a:rPr sz="1050" spc="25" dirty="0">
                <a:latin typeface="Times New Roman"/>
                <a:cs typeface="Times New Roman"/>
              </a:rPr>
              <a:t>idea </a:t>
            </a:r>
            <a:r>
              <a:rPr sz="1050" spc="-20" dirty="0">
                <a:latin typeface="Times New Roman"/>
                <a:cs typeface="Times New Roman"/>
              </a:rPr>
              <a:t>of  </a:t>
            </a:r>
            <a:r>
              <a:rPr sz="1050" spc="50" dirty="0">
                <a:latin typeface="Times New Roman"/>
                <a:cs typeface="Times New Roman"/>
              </a:rPr>
              <a:t>the test </a:t>
            </a:r>
            <a:r>
              <a:rPr sz="1050" spc="25" dirty="0">
                <a:latin typeface="Times New Roman"/>
                <a:cs typeface="Times New Roman"/>
              </a:rPr>
              <a:t>error </a:t>
            </a:r>
            <a:r>
              <a:rPr sz="1050" spc="-20" dirty="0">
                <a:latin typeface="Times New Roman"/>
                <a:cs typeface="Times New Roman"/>
              </a:rPr>
              <a:t>of  </a:t>
            </a:r>
            <a:r>
              <a:rPr sz="1050" spc="50" dirty="0">
                <a:latin typeface="Times New Roman"/>
                <a:cs typeface="Times New Roman"/>
              </a:rPr>
              <a:t>the </a:t>
            </a:r>
            <a:r>
              <a:rPr sz="1050" spc="0" dirty="0">
                <a:latin typeface="Times New Roman"/>
                <a:cs typeface="Times New Roman"/>
              </a:rPr>
              <a:t>final  </a:t>
            </a:r>
            <a:r>
              <a:rPr sz="1050" spc="5" dirty="0">
                <a:latin typeface="Times New Roman"/>
                <a:cs typeface="Times New Roman"/>
              </a:rPr>
              <a:t>chosen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spc="15" dirty="0">
                <a:latin typeface="Times New Roman"/>
                <a:cs typeface="Times New Roman"/>
              </a:rPr>
              <a:t>model.</a:t>
            </a:r>
            <a:endParaRPr sz="1050" dirty="0">
              <a:latin typeface="Times New Roman"/>
              <a:cs typeface="Times New Roman"/>
            </a:endParaRPr>
          </a:p>
          <a:p>
            <a:pPr marL="144780" marR="257810" indent="-132080">
              <a:lnSpc>
                <a:spcPct val="102600"/>
              </a:lnSpc>
              <a:spcBef>
                <a:spcPts val="295"/>
              </a:spcBef>
              <a:buClr>
                <a:srgbClr val="3333B2"/>
              </a:buClr>
              <a:buSzPct val="95238"/>
              <a:buFont typeface="Arial"/>
              <a:buChar char="•"/>
              <a:tabLst>
                <a:tab pos="145415" algn="l"/>
              </a:tabLst>
            </a:pPr>
            <a:r>
              <a:rPr sz="1050" spc="25" dirty="0">
                <a:latin typeface="Times New Roman"/>
                <a:cs typeface="Times New Roman"/>
              </a:rPr>
              <a:t>Idea </a:t>
            </a:r>
            <a:r>
              <a:rPr sz="1050" spc="-5" dirty="0">
                <a:latin typeface="Times New Roman"/>
                <a:cs typeface="Times New Roman"/>
              </a:rPr>
              <a:t>is </a:t>
            </a:r>
            <a:r>
              <a:rPr sz="1050" spc="50" dirty="0">
                <a:latin typeface="Times New Roman"/>
                <a:cs typeface="Times New Roman"/>
              </a:rPr>
              <a:t>to </a:t>
            </a:r>
            <a:r>
              <a:rPr sz="1050" spc="30" dirty="0">
                <a:latin typeface="Times New Roman"/>
                <a:cs typeface="Times New Roman"/>
              </a:rPr>
              <a:t>randomly </a:t>
            </a:r>
            <a:r>
              <a:rPr sz="1050" spc="10" dirty="0">
                <a:latin typeface="Times New Roman"/>
                <a:cs typeface="Times New Roman"/>
              </a:rPr>
              <a:t>divide </a:t>
            </a:r>
            <a:r>
              <a:rPr sz="1050" spc="50" dirty="0">
                <a:latin typeface="Times New Roman"/>
                <a:cs typeface="Times New Roman"/>
              </a:rPr>
              <a:t>the </a:t>
            </a:r>
            <a:r>
              <a:rPr sz="1050" spc="60" dirty="0">
                <a:latin typeface="Times New Roman"/>
                <a:cs typeface="Times New Roman"/>
              </a:rPr>
              <a:t>data </a:t>
            </a:r>
            <a:r>
              <a:rPr sz="1050" spc="25" dirty="0">
                <a:latin typeface="Times New Roman"/>
                <a:cs typeface="Times New Roman"/>
              </a:rPr>
              <a:t>into </a:t>
            </a:r>
            <a:r>
              <a:rPr sz="1050" b="0" i="1" spc="125" dirty="0">
                <a:latin typeface="Bookman Old Style"/>
                <a:cs typeface="Bookman Old Style"/>
              </a:rPr>
              <a:t>K </a:t>
            </a:r>
            <a:r>
              <a:rPr sz="1050" spc="10" dirty="0">
                <a:latin typeface="Times New Roman"/>
                <a:cs typeface="Times New Roman"/>
              </a:rPr>
              <a:t>equal-sized  </a:t>
            </a:r>
            <a:r>
              <a:rPr sz="1050" spc="50" dirty="0">
                <a:latin typeface="Times New Roman"/>
                <a:cs typeface="Times New Roman"/>
              </a:rPr>
              <a:t>parts.  </a:t>
            </a:r>
            <a:r>
              <a:rPr sz="1050" spc="-10" dirty="0">
                <a:latin typeface="Times New Roman"/>
                <a:cs typeface="Times New Roman"/>
              </a:rPr>
              <a:t>We  </a:t>
            </a:r>
            <a:r>
              <a:rPr sz="1050" dirty="0">
                <a:latin typeface="Times New Roman"/>
                <a:cs typeface="Times New Roman"/>
              </a:rPr>
              <a:t>leave  </a:t>
            </a:r>
            <a:r>
              <a:rPr sz="1050" spc="50" dirty="0">
                <a:latin typeface="Times New Roman"/>
                <a:cs typeface="Times New Roman"/>
              </a:rPr>
              <a:t>out </a:t>
            </a:r>
            <a:r>
              <a:rPr sz="1050" spc="60" dirty="0">
                <a:latin typeface="Times New Roman"/>
                <a:cs typeface="Times New Roman"/>
              </a:rPr>
              <a:t>part </a:t>
            </a:r>
            <a:r>
              <a:rPr sz="1050" b="0" i="1" spc="-20" dirty="0">
                <a:latin typeface="Bookman Old Style"/>
                <a:cs typeface="Bookman Old Style"/>
              </a:rPr>
              <a:t>k</a:t>
            </a:r>
            <a:r>
              <a:rPr sz="1050" spc="-20" dirty="0">
                <a:latin typeface="Times New Roman"/>
                <a:cs typeface="Times New Roman"/>
              </a:rPr>
              <a:t>,  </a:t>
            </a:r>
            <a:r>
              <a:rPr sz="1050" spc="10" dirty="0">
                <a:latin typeface="Times New Roman"/>
                <a:cs typeface="Times New Roman"/>
              </a:rPr>
              <a:t>fit </a:t>
            </a:r>
            <a:r>
              <a:rPr sz="1050" spc="50" dirty="0">
                <a:latin typeface="Times New Roman"/>
                <a:cs typeface="Times New Roman"/>
              </a:rPr>
              <a:t>the </a:t>
            </a:r>
            <a:r>
              <a:rPr sz="1050" spc="15" dirty="0">
                <a:latin typeface="Times New Roman"/>
                <a:cs typeface="Times New Roman"/>
              </a:rPr>
              <a:t>model </a:t>
            </a:r>
            <a:r>
              <a:rPr sz="1050" spc="50" dirty="0">
                <a:latin typeface="Times New Roman"/>
                <a:cs typeface="Times New Roman"/>
              </a:rPr>
              <a:t>to the</a:t>
            </a:r>
            <a:r>
              <a:rPr sz="1050" spc="-90" dirty="0">
                <a:latin typeface="Times New Roman"/>
                <a:cs typeface="Times New Roman"/>
              </a:rPr>
              <a:t> </a:t>
            </a:r>
            <a:r>
              <a:rPr sz="1050" spc="35" dirty="0">
                <a:latin typeface="Times New Roman"/>
                <a:cs typeface="Times New Roman"/>
              </a:rPr>
              <a:t>other</a:t>
            </a:r>
            <a:endParaRPr sz="1050" dirty="0">
              <a:latin typeface="Times New Roman"/>
              <a:cs typeface="Times New Roman"/>
            </a:endParaRPr>
          </a:p>
          <a:p>
            <a:pPr marL="144780" marR="145415">
              <a:lnSpc>
                <a:spcPct val="102699"/>
              </a:lnSpc>
            </a:pPr>
            <a:r>
              <a:rPr sz="1050" b="0" i="1" spc="125" dirty="0">
                <a:latin typeface="Bookman Old Style"/>
                <a:cs typeface="Bookman Old Style"/>
              </a:rPr>
              <a:t>K </a:t>
            </a:r>
            <a:r>
              <a:rPr sz="1050" i="1" spc="190" dirty="0">
                <a:latin typeface="Arial"/>
                <a:cs typeface="Arial"/>
              </a:rPr>
              <a:t>− </a:t>
            </a:r>
            <a:r>
              <a:rPr sz="1050" spc="-5" dirty="0">
                <a:latin typeface="Times New Roman"/>
                <a:cs typeface="Times New Roman"/>
              </a:rPr>
              <a:t>1 </a:t>
            </a:r>
            <a:r>
              <a:rPr sz="1050" spc="50" dirty="0">
                <a:latin typeface="Times New Roman"/>
                <a:cs typeface="Times New Roman"/>
              </a:rPr>
              <a:t>parts </a:t>
            </a:r>
            <a:r>
              <a:rPr sz="1050" spc="25" dirty="0">
                <a:latin typeface="Times New Roman"/>
                <a:cs typeface="Times New Roman"/>
              </a:rPr>
              <a:t>(combined), </a:t>
            </a:r>
            <a:r>
              <a:rPr sz="1050" spc="50" dirty="0">
                <a:latin typeface="Times New Roman"/>
                <a:cs typeface="Times New Roman"/>
              </a:rPr>
              <a:t>and then </a:t>
            </a:r>
            <a:r>
              <a:rPr sz="1050" spc="35" dirty="0">
                <a:latin typeface="Times New Roman"/>
                <a:cs typeface="Times New Roman"/>
              </a:rPr>
              <a:t>obtain </a:t>
            </a:r>
            <a:r>
              <a:rPr sz="1050" spc="25" dirty="0">
                <a:latin typeface="Times New Roman"/>
                <a:cs typeface="Times New Roman"/>
              </a:rPr>
              <a:t>predictions </a:t>
            </a:r>
            <a:r>
              <a:rPr sz="1050" spc="0" dirty="0">
                <a:latin typeface="Times New Roman"/>
                <a:cs typeface="Times New Roman"/>
              </a:rPr>
              <a:t>for  </a:t>
            </a:r>
            <a:r>
              <a:rPr sz="1050" spc="50" dirty="0">
                <a:latin typeface="Times New Roman"/>
                <a:cs typeface="Times New Roman"/>
              </a:rPr>
              <a:t>the </a:t>
            </a:r>
            <a:r>
              <a:rPr sz="1050" spc="25" dirty="0">
                <a:latin typeface="Times New Roman"/>
                <a:cs typeface="Times New Roman"/>
              </a:rPr>
              <a:t>left-out </a:t>
            </a:r>
            <a:r>
              <a:rPr sz="1050" b="0" i="1" spc="25" dirty="0">
                <a:latin typeface="Bookman Old Style"/>
                <a:cs typeface="Bookman Old Style"/>
              </a:rPr>
              <a:t>k</a:t>
            </a:r>
            <a:r>
              <a:rPr sz="1050" spc="25" dirty="0">
                <a:latin typeface="Times New Roman"/>
                <a:cs typeface="Times New Roman"/>
              </a:rPr>
              <a:t>th</a:t>
            </a:r>
            <a:r>
              <a:rPr sz="1050" spc="175" dirty="0">
                <a:latin typeface="Times New Roman"/>
                <a:cs typeface="Times New Roman"/>
              </a:rPr>
              <a:t> </a:t>
            </a:r>
            <a:r>
              <a:rPr sz="1050" spc="55" dirty="0">
                <a:latin typeface="Times New Roman"/>
                <a:cs typeface="Times New Roman"/>
              </a:rPr>
              <a:t>part.</a:t>
            </a:r>
            <a:endParaRPr sz="1050" dirty="0">
              <a:latin typeface="Times New Roman"/>
              <a:cs typeface="Times New Roman"/>
            </a:endParaRPr>
          </a:p>
          <a:p>
            <a:pPr marL="144780" marR="30480" indent="-132080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5238"/>
              <a:buFont typeface="Arial"/>
              <a:buChar char="•"/>
              <a:tabLst>
                <a:tab pos="145415" algn="l"/>
              </a:tabLst>
            </a:pPr>
            <a:r>
              <a:rPr sz="1050" spc="35" dirty="0">
                <a:latin typeface="Times New Roman"/>
                <a:cs typeface="Times New Roman"/>
              </a:rPr>
              <a:t>This </a:t>
            </a:r>
            <a:r>
              <a:rPr sz="1050" spc="-5" dirty="0">
                <a:latin typeface="Times New Roman"/>
                <a:cs typeface="Times New Roman"/>
              </a:rPr>
              <a:t>is </a:t>
            </a:r>
            <a:r>
              <a:rPr sz="1050" spc="15" dirty="0">
                <a:latin typeface="Times New Roman"/>
                <a:cs typeface="Times New Roman"/>
              </a:rPr>
              <a:t>done in </a:t>
            </a:r>
            <a:r>
              <a:rPr sz="1050" spc="60" dirty="0">
                <a:latin typeface="Times New Roman"/>
                <a:cs typeface="Times New Roman"/>
              </a:rPr>
              <a:t>turn </a:t>
            </a:r>
            <a:r>
              <a:rPr sz="1050" spc="0" dirty="0">
                <a:latin typeface="Times New Roman"/>
                <a:cs typeface="Times New Roman"/>
              </a:rPr>
              <a:t>for </a:t>
            </a:r>
            <a:r>
              <a:rPr sz="1050" spc="10" dirty="0">
                <a:latin typeface="Times New Roman"/>
                <a:cs typeface="Times New Roman"/>
              </a:rPr>
              <a:t>each </a:t>
            </a:r>
            <a:r>
              <a:rPr sz="1050" spc="60" dirty="0">
                <a:latin typeface="Times New Roman"/>
                <a:cs typeface="Times New Roman"/>
              </a:rPr>
              <a:t>part </a:t>
            </a:r>
            <a:r>
              <a:rPr sz="1050" b="0" i="1" spc="-90" dirty="0">
                <a:latin typeface="Bookman Old Style"/>
                <a:cs typeface="Bookman Old Style"/>
              </a:rPr>
              <a:t>k </a:t>
            </a:r>
            <a:r>
              <a:rPr sz="1050" spc="210" dirty="0">
                <a:latin typeface="Times New Roman"/>
                <a:cs typeface="Times New Roman"/>
              </a:rPr>
              <a:t>= </a:t>
            </a:r>
            <a:r>
              <a:rPr sz="1050" spc="-20" dirty="0">
                <a:latin typeface="Times New Roman"/>
                <a:cs typeface="Times New Roman"/>
              </a:rPr>
              <a:t>1</a:t>
            </a:r>
            <a:r>
              <a:rPr sz="1050" b="0" i="1" spc="-20" dirty="0">
                <a:latin typeface="Bookman Old Style"/>
                <a:cs typeface="Bookman Old Style"/>
              </a:rPr>
              <a:t>, </a:t>
            </a:r>
            <a:r>
              <a:rPr sz="1050" spc="-20" dirty="0">
                <a:latin typeface="Times New Roman"/>
                <a:cs typeface="Times New Roman"/>
              </a:rPr>
              <a:t>2</a:t>
            </a:r>
            <a:r>
              <a:rPr sz="1050" b="0" i="1" spc="-20" dirty="0">
                <a:latin typeface="Bookman Old Style"/>
                <a:cs typeface="Bookman Old Style"/>
              </a:rPr>
              <a:t>, </a:t>
            </a:r>
            <a:r>
              <a:rPr sz="1050" b="0" i="1" spc="-30" dirty="0">
                <a:latin typeface="Bookman Old Style"/>
                <a:cs typeface="Bookman Old Style"/>
              </a:rPr>
              <a:t>. . . </a:t>
            </a:r>
            <a:r>
              <a:rPr sz="1050" b="0" i="1" spc="105" dirty="0">
                <a:latin typeface="Bookman Old Style"/>
                <a:cs typeface="Bookman Old Style"/>
              </a:rPr>
              <a:t>K</a:t>
            </a:r>
            <a:r>
              <a:rPr sz="1050" spc="105" dirty="0">
                <a:latin typeface="Times New Roman"/>
                <a:cs typeface="Times New Roman"/>
              </a:rPr>
              <a:t>, </a:t>
            </a:r>
            <a:r>
              <a:rPr sz="1050" spc="50" dirty="0">
                <a:latin typeface="Times New Roman"/>
                <a:cs typeface="Times New Roman"/>
              </a:rPr>
              <a:t>and then  the </a:t>
            </a:r>
            <a:r>
              <a:rPr sz="1050" spc="25" dirty="0">
                <a:latin typeface="Times New Roman"/>
                <a:cs typeface="Times New Roman"/>
              </a:rPr>
              <a:t>results </a:t>
            </a:r>
            <a:r>
              <a:rPr sz="1050" spc="30" dirty="0">
                <a:latin typeface="Times New Roman"/>
                <a:cs typeface="Times New Roman"/>
              </a:rPr>
              <a:t>are</a:t>
            </a:r>
            <a:r>
              <a:rPr sz="1050" spc="140" dirty="0">
                <a:latin typeface="Times New Roman"/>
                <a:cs typeface="Times New Roman"/>
              </a:rPr>
              <a:t> </a:t>
            </a:r>
            <a:r>
              <a:rPr sz="1050" spc="15" dirty="0">
                <a:latin typeface="Times New Roman"/>
                <a:cs typeface="Times New Roman"/>
              </a:rPr>
              <a:t>combined.</a:t>
            </a:r>
            <a:endParaRPr lang="en-US" sz="1050" spc="15" dirty="0">
              <a:latin typeface="Times New Roman"/>
              <a:cs typeface="Times New Roman"/>
            </a:endParaRPr>
          </a:p>
          <a:p>
            <a:pPr marL="144780" marR="30480" indent="-132080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5238"/>
              <a:buFont typeface="Arial"/>
              <a:buChar char="•"/>
              <a:tabLst>
                <a:tab pos="145415" algn="l"/>
              </a:tabLst>
            </a:pPr>
            <a:r>
              <a:rPr lang="en-US" sz="1050" spc="15" dirty="0">
                <a:latin typeface="Times New Roman"/>
                <a:cs typeface="Times New Roman"/>
              </a:rPr>
              <a:t>When k=n, it is LOOCV: Leave one out cross-validation</a:t>
            </a:r>
            <a:endParaRPr sz="10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505" y="211465"/>
            <a:ext cx="25603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0" i="1" spc="10" dirty="0">
                <a:solidFill>
                  <a:srgbClr val="3333B2"/>
                </a:solidFill>
                <a:latin typeface="Bookman Old Style"/>
                <a:cs typeface="Bookman Old Style"/>
              </a:rPr>
              <a:t>K</a:t>
            </a:r>
            <a:r>
              <a:rPr sz="1400" spc="10" dirty="0">
                <a:solidFill>
                  <a:srgbClr val="3333B2"/>
                </a:solidFill>
                <a:latin typeface="Georgia"/>
                <a:cs typeface="Georgia"/>
              </a:rPr>
              <a:t>-fold </a:t>
            </a:r>
            <a:r>
              <a:rPr sz="1400" spc="-20" dirty="0">
                <a:solidFill>
                  <a:srgbClr val="3333B2"/>
                </a:solidFill>
                <a:latin typeface="Georgia"/>
                <a:cs typeface="Georgia"/>
              </a:rPr>
              <a:t>Cross-validation  </a:t>
            </a:r>
            <a:r>
              <a:rPr sz="1400" spc="-35" dirty="0">
                <a:solidFill>
                  <a:srgbClr val="3333B2"/>
                </a:solidFill>
                <a:latin typeface="Georgia"/>
                <a:cs typeface="Georgia"/>
              </a:rPr>
              <a:t>in</a:t>
            </a:r>
            <a:r>
              <a:rPr sz="1400" spc="35" dirty="0">
                <a:solidFill>
                  <a:srgbClr val="3333B2"/>
                </a:solidFill>
                <a:latin typeface="Georgia"/>
                <a:cs typeface="Georgia"/>
              </a:rPr>
              <a:t> </a:t>
            </a:r>
            <a:r>
              <a:rPr sz="1400" spc="-10" dirty="0">
                <a:solidFill>
                  <a:srgbClr val="3333B2"/>
                </a:solidFill>
                <a:latin typeface="Georgia"/>
                <a:cs typeface="Georgia"/>
              </a:rPr>
              <a:t>detail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39628" y="3342078"/>
            <a:ext cx="28829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spc="-10" dirty="0">
                <a:solidFill>
                  <a:srgbClr val="7F7F7F"/>
                </a:solidFill>
                <a:latin typeface="Bookman Old Style"/>
                <a:cs typeface="Bookman Old Style"/>
              </a:rPr>
              <a:t>10</a:t>
            </a:r>
            <a:r>
              <a:rPr sz="600" b="0" spc="-114" dirty="0">
                <a:solidFill>
                  <a:srgbClr val="7F7F7F"/>
                </a:solidFill>
                <a:latin typeface="Bookman Old Style"/>
                <a:cs typeface="Bookman Old Style"/>
              </a:rPr>
              <a:t> </a:t>
            </a:r>
            <a:r>
              <a:rPr sz="600" b="0" spc="0" dirty="0">
                <a:solidFill>
                  <a:srgbClr val="7F7F7F"/>
                </a:solidFill>
                <a:latin typeface="Bookman Old Style"/>
                <a:cs typeface="Bookman Old Style"/>
              </a:rPr>
              <a:t>/</a:t>
            </a:r>
            <a:r>
              <a:rPr sz="600" b="0" spc="-120" dirty="0">
                <a:solidFill>
                  <a:srgbClr val="7F7F7F"/>
                </a:solidFill>
                <a:latin typeface="Bookman Old Style"/>
                <a:cs typeface="Bookman Old Style"/>
              </a:rPr>
              <a:t> </a:t>
            </a:r>
            <a:r>
              <a:rPr sz="600" b="0" spc="-10" dirty="0">
                <a:solidFill>
                  <a:srgbClr val="7F7F7F"/>
                </a:solidFill>
                <a:latin typeface="Bookman Old Style"/>
                <a:cs typeface="Bookman Old Style"/>
              </a:rPr>
              <a:t>44</a:t>
            </a:r>
            <a:endParaRPr sz="600">
              <a:latin typeface="Bookman Old Style"/>
              <a:cs typeface="Bookman Old Style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78657" y="1738349"/>
          <a:ext cx="3081900" cy="495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8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3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7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200" spc="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Validation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96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200" spc="0" dirty="0">
                          <a:latin typeface="Times New Roman"/>
                          <a:cs typeface="Times New Roman"/>
                        </a:rPr>
                        <a:t>Train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96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200" spc="0" dirty="0">
                          <a:latin typeface="Times New Roman"/>
                          <a:cs typeface="Times New Roman"/>
                        </a:rPr>
                        <a:t>Train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96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200" spc="0" dirty="0">
                          <a:latin typeface="Times New Roman"/>
                          <a:cs typeface="Times New Roman"/>
                        </a:rPr>
                        <a:t>Train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96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200" spc="0" dirty="0">
                          <a:latin typeface="Times New Roman"/>
                          <a:cs typeface="Times New Roman"/>
                        </a:rPr>
                        <a:t>Train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96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47294" y="1144357"/>
            <a:ext cx="359156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10" dirty="0">
                <a:latin typeface="Times New Roman"/>
                <a:cs typeface="Times New Roman"/>
              </a:rPr>
              <a:t>Divide </a:t>
            </a:r>
            <a:r>
              <a:rPr sz="1050" spc="60" dirty="0">
                <a:latin typeface="Times New Roman"/>
                <a:cs typeface="Times New Roman"/>
              </a:rPr>
              <a:t>data </a:t>
            </a:r>
            <a:r>
              <a:rPr sz="1050" spc="25" dirty="0">
                <a:latin typeface="Times New Roman"/>
                <a:cs typeface="Times New Roman"/>
              </a:rPr>
              <a:t>into </a:t>
            </a:r>
            <a:r>
              <a:rPr sz="1050" b="0" i="1" spc="125" dirty="0">
                <a:latin typeface="Bookman Old Style"/>
                <a:cs typeface="Bookman Old Style"/>
              </a:rPr>
              <a:t>K </a:t>
            </a:r>
            <a:r>
              <a:rPr sz="1050" spc="25" dirty="0">
                <a:latin typeface="Times New Roman"/>
                <a:cs typeface="Times New Roman"/>
              </a:rPr>
              <a:t>roughly </a:t>
            </a:r>
            <a:r>
              <a:rPr sz="1050" spc="10" dirty="0">
                <a:latin typeface="Times New Roman"/>
                <a:cs typeface="Times New Roman"/>
              </a:rPr>
              <a:t>equal-sized </a:t>
            </a:r>
            <a:r>
              <a:rPr sz="1050" spc="50" dirty="0">
                <a:latin typeface="Times New Roman"/>
                <a:cs typeface="Times New Roman"/>
              </a:rPr>
              <a:t>parts </a:t>
            </a:r>
            <a:r>
              <a:rPr sz="1050" spc="80" dirty="0">
                <a:latin typeface="Times New Roman"/>
                <a:cs typeface="Times New Roman"/>
              </a:rPr>
              <a:t>(</a:t>
            </a:r>
            <a:r>
              <a:rPr sz="1050" b="0" i="1" spc="80" dirty="0">
                <a:latin typeface="Bookman Old Style"/>
                <a:cs typeface="Bookman Old Style"/>
              </a:rPr>
              <a:t>K </a:t>
            </a:r>
            <a:r>
              <a:rPr sz="1050" spc="210" dirty="0">
                <a:latin typeface="Times New Roman"/>
                <a:cs typeface="Times New Roman"/>
              </a:rPr>
              <a:t>= </a:t>
            </a:r>
            <a:r>
              <a:rPr sz="1050" spc="-5" dirty="0">
                <a:latin typeface="Times New Roman"/>
                <a:cs typeface="Times New Roman"/>
              </a:rPr>
              <a:t>5 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spc="25" dirty="0">
                <a:latin typeface="Times New Roman"/>
                <a:cs typeface="Times New Roman"/>
              </a:rPr>
              <a:t>here)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Times New Roman"/>
              <a:cs typeface="Times New Roman"/>
            </a:endParaRPr>
          </a:p>
          <a:p>
            <a:pPr marL="883919">
              <a:lnSpc>
                <a:spcPct val="100000"/>
              </a:lnSpc>
              <a:spcBef>
                <a:spcPts val="5"/>
              </a:spcBef>
              <a:tabLst>
                <a:tab pos="1590040" algn="l"/>
                <a:tab pos="2103755" algn="l"/>
                <a:tab pos="2617470" algn="l"/>
                <a:tab pos="3130550" algn="l"/>
              </a:tabLst>
            </a:pPr>
            <a:r>
              <a:rPr sz="1200" spc="0" dirty="0">
                <a:solidFill>
                  <a:srgbClr val="FF0000"/>
                </a:solidFill>
                <a:latin typeface="Times New Roman"/>
                <a:cs typeface="Times New Roman"/>
              </a:rPr>
              <a:t>1	</a:t>
            </a:r>
            <a:r>
              <a:rPr sz="1200" spc="0" dirty="0">
                <a:latin typeface="Times New Roman"/>
                <a:cs typeface="Times New Roman"/>
              </a:rPr>
              <a:t>2	3	4	5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9694" y="211465"/>
            <a:ext cx="11684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3333B2"/>
                </a:solidFill>
                <a:latin typeface="Georgia"/>
                <a:cs typeface="Georgia"/>
              </a:rPr>
              <a:t>The</a:t>
            </a:r>
            <a:r>
              <a:rPr sz="1400" spc="65" dirty="0">
                <a:solidFill>
                  <a:srgbClr val="3333B2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3333B2"/>
                </a:solidFill>
                <a:latin typeface="Georgia"/>
                <a:cs typeface="Georgia"/>
              </a:rPr>
              <a:t>Bootstrap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0"/>
              </a:lnSpc>
            </a:pPr>
            <a:r>
              <a:rPr spc="-10" dirty="0"/>
              <a:t>22</a:t>
            </a:r>
            <a:r>
              <a:rPr spc="-114" dirty="0"/>
              <a:t> </a:t>
            </a:r>
            <a:r>
              <a:rPr spc="0" dirty="0"/>
              <a:t>/</a:t>
            </a:r>
            <a:r>
              <a:rPr spc="-120" dirty="0"/>
              <a:t> </a:t>
            </a:r>
            <a:r>
              <a:rPr spc="-10" dirty="0"/>
              <a:t>44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1188045"/>
            <a:ext cx="3749040" cy="10902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5080" indent="-132080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5238"/>
              <a:buFont typeface="Arial"/>
              <a:buChar char="•"/>
              <a:tabLst>
                <a:tab pos="145415" algn="l"/>
              </a:tabLst>
            </a:pPr>
            <a:r>
              <a:rPr sz="1050" spc="50" dirty="0">
                <a:latin typeface="Times New Roman"/>
                <a:cs typeface="Times New Roman"/>
              </a:rPr>
              <a:t>The </a:t>
            </a:r>
            <a:r>
              <a:rPr sz="1050" i="1" spc="-45" dirty="0">
                <a:solidFill>
                  <a:srgbClr val="009900"/>
                </a:solidFill>
                <a:latin typeface="Arial"/>
                <a:cs typeface="Arial"/>
              </a:rPr>
              <a:t>bootstrap </a:t>
            </a:r>
            <a:r>
              <a:rPr sz="1050" spc="-5" dirty="0">
                <a:latin typeface="Times New Roman"/>
                <a:cs typeface="Times New Roman"/>
              </a:rPr>
              <a:t>is </a:t>
            </a:r>
            <a:r>
              <a:rPr sz="1050" spc="50" dirty="0">
                <a:latin typeface="Times New Roman"/>
                <a:cs typeface="Times New Roman"/>
              </a:rPr>
              <a:t>a </a:t>
            </a:r>
            <a:r>
              <a:rPr sz="1050" spc="-5" dirty="0">
                <a:latin typeface="Times New Roman"/>
                <a:cs typeface="Times New Roman"/>
              </a:rPr>
              <a:t>flexible </a:t>
            </a:r>
            <a:r>
              <a:rPr sz="1050" spc="50" dirty="0">
                <a:latin typeface="Times New Roman"/>
                <a:cs typeface="Times New Roman"/>
              </a:rPr>
              <a:t>and </a:t>
            </a:r>
            <a:r>
              <a:rPr sz="1050" spc="0" dirty="0">
                <a:latin typeface="Times New Roman"/>
                <a:cs typeface="Times New Roman"/>
              </a:rPr>
              <a:t>powerful </a:t>
            </a:r>
            <a:r>
              <a:rPr sz="1050" spc="30" dirty="0">
                <a:latin typeface="Times New Roman"/>
                <a:cs typeface="Times New Roman"/>
              </a:rPr>
              <a:t>statistical </a:t>
            </a:r>
            <a:r>
              <a:rPr sz="1050" spc="25" dirty="0">
                <a:latin typeface="Times New Roman"/>
                <a:cs typeface="Times New Roman"/>
              </a:rPr>
              <a:t>tool </a:t>
            </a:r>
            <a:r>
              <a:rPr sz="1050" spc="75" dirty="0">
                <a:latin typeface="Times New Roman"/>
                <a:cs typeface="Times New Roman"/>
              </a:rPr>
              <a:t>that  </a:t>
            </a:r>
            <a:r>
              <a:rPr sz="1050" spc="25" dirty="0">
                <a:latin typeface="Times New Roman"/>
                <a:cs typeface="Times New Roman"/>
              </a:rPr>
              <a:t>can </a:t>
            </a:r>
            <a:r>
              <a:rPr sz="1050" spc="30" dirty="0">
                <a:latin typeface="Times New Roman"/>
                <a:cs typeface="Times New Roman"/>
              </a:rPr>
              <a:t>be </a:t>
            </a:r>
            <a:r>
              <a:rPr sz="1050" spc="25" dirty="0">
                <a:latin typeface="Times New Roman"/>
                <a:cs typeface="Times New Roman"/>
              </a:rPr>
              <a:t>used </a:t>
            </a:r>
            <a:r>
              <a:rPr sz="1050" spc="50" dirty="0">
                <a:latin typeface="Times New Roman"/>
                <a:cs typeface="Times New Roman"/>
              </a:rPr>
              <a:t>to </a:t>
            </a:r>
            <a:r>
              <a:rPr sz="1050" spc="25" dirty="0">
                <a:latin typeface="Times New Roman"/>
                <a:cs typeface="Times New Roman"/>
              </a:rPr>
              <a:t>quantify </a:t>
            </a:r>
            <a:r>
              <a:rPr sz="1050" spc="50" dirty="0">
                <a:latin typeface="Times New Roman"/>
                <a:cs typeface="Times New Roman"/>
              </a:rPr>
              <a:t>the </a:t>
            </a:r>
            <a:r>
              <a:rPr sz="1050" spc="35" dirty="0">
                <a:latin typeface="Times New Roman"/>
                <a:cs typeface="Times New Roman"/>
              </a:rPr>
              <a:t>uncertainty </a:t>
            </a:r>
            <a:r>
              <a:rPr sz="1050" spc="25" dirty="0">
                <a:latin typeface="Times New Roman"/>
                <a:cs typeface="Times New Roman"/>
              </a:rPr>
              <a:t>associated </a:t>
            </a:r>
            <a:r>
              <a:rPr sz="1050" spc="30" dirty="0">
                <a:latin typeface="Times New Roman"/>
                <a:cs typeface="Times New Roman"/>
              </a:rPr>
              <a:t>with </a:t>
            </a:r>
            <a:r>
              <a:rPr sz="1050" spc="50" dirty="0">
                <a:latin typeface="Times New Roman"/>
                <a:cs typeface="Times New Roman"/>
              </a:rPr>
              <a:t>a  </a:t>
            </a:r>
            <a:r>
              <a:rPr sz="1050" spc="0" dirty="0">
                <a:latin typeface="Times New Roman"/>
                <a:cs typeface="Times New Roman"/>
              </a:rPr>
              <a:t>given  </a:t>
            </a:r>
            <a:r>
              <a:rPr sz="1050" spc="35" dirty="0">
                <a:latin typeface="Times New Roman"/>
                <a:cs typeface="Times New Roman"/>
              </a:rPr>
              <a:t>estimator </a:t>
            </a:r>
            <a:r>
              <a:rPr sz="1050" spc="25" dirty="0">
                <a:latin typeface="Times New Roman"/>
                <a:cs typeface="Times New Roman"/>
              </a:rPr>
              <a:t>or </a:t>
            </a:r>
            <a:r>
              <a:rPr sz="1050" spc="30" dirty="0">
                <a:latin typeface="Times New Roman"/>
                <a:cs typeface="Times New Roman"/>
              </a:rPr>
              <a:t>statistical </a:t>
            </a:r>
            <a:r>
              <a:rPr sz="1050" spc="15" dirty="0">
                <a:latin typeface="Times New Roman"/>
                <a:cs typeface="Times New Roman"/>
              </a:rPr>
              <a:t>learning</a:t>
            </a:r>
            <a:r>
              <a:rPr sz="1050" spc="175" dirty="0">
                <a:latin typeface="Times New Roman"/>
                <a:cs typeface="Times New Roman"/>
              </a:rPr>
              <a:t> </a:t>
            </a:r>
            <a:r>
              <a:rPr sz="1050" spc="35" dirty="0">
                <a:latin typeface="Times New Roman"/>
                <a:cs typeface="Times New Roman"/>
              </a:rPr>
              <a:t>method.</a:t>
            </a:r>
            <a:endParaRPr sz="1050">
              <a:latin typeface="Times New Roman"/>
              <a:cs typeface="Times New Roman"/>
            </a:endParaRPr>
          </a:p>
          <a:p>
            <a:pPr marL="144780" marR="204470" indent="-132080">
              <a:lnSpc>
                <a:spcPct val="102600"/>
              </a:lnSpc>
              <a:spcBef>
                <a:spcPts val="295"/>
              </a:spcBef>
              <a:buClr>
                <a:srgbClr val="3333B2"/>
              </a:buClr>
              <a:buSzPct val="95238"/>
              <a:buFont typeface="Arial"/>
              <a:buChar char="•"/>
              <a:tabLst>
                <a:tab pos="145415" algn="l"/>
              </a:tabLst>
            </a:pPr>
            <a:r>
              <a:rPr sz="1050" spc="10" dirty="0">
                <a:latin typeface="Times New Roman"/>
                <a:cs typeface="Times New Roman"/>
              </a:rPr>
              <a:t>For </a:t>
            </a:r>
            <a:r>
              <a:rPr sz="1050" spc="15" dirty="0">
                <a:latin typeface="Times New Roman"/>
                <a:cs typeface="Times New Roman"/>
              </a:rPr>
              <a:t>example, </a:t>
            </a:r>
            <a:r>
              <a:rPr sz="1050" spc="50" dirty="0">
                <a:latin typeface="Times New Roman"/>
                <a:cs typeface="Times New Roman"/>
              </a:rPr>
              <a:t>it </a:t>
            </a:r>
            <a:r>
              <a:rPr sz="1050" spc="25" dirty="0">
                <a:latin typeface="Times New Roman"/>
                <a:cs typeface="Times New Roman"/>
              </a:rPr>
              <a:t>can </a:t>
            </a:r>
            <a:r>
              <a:rPr sz="1050" spc="15" dirty="0">
                <a:latin typeface="Times New Roman"/>
                <a:cs typeface="Times New Roman"/>
              </a:rPr>
              <a:t>provide </a:t>
            </a:r>
            <a:r>
              <a:rPr sz="1050" spc="50" dirty="0">
                <a:latin typeface="Times New Roman"/>
                <a:cs typeface="Times New Roman"/>
              </a:rPr>
              <a:t>an </a:t>
            </a:r>
            <a:r>
              <a:rPr sz="1050" spc="35" dirty="0">
                <a:latin typeface="Times New Roman"/>
                <a:cs typeface="Times New Roman"/>
              </a:rPr>
              <a:t>estimate </a:t>
            </a:r>
            <a:r>
              <a:rPr sz="1050" spc="-20" dirty="0">
                <a:latin typeface="Times New Roman"/>
                <a:cs typeface="Times New Roman"/>
              </a:rPr>
              <a:t>of </a:t>
            </a:r>
            <a:r>
              <a:rPr sz="1050" spc="50" dirty="0">
                <a:latin typeface="Times New Roman"/>
                <a:cs typeface="Times New Roman"/>
              </a:rPr>
              <a:t>the standard  </a:t>
            </a:r>
            <a:r>
              <a:rPr sz="1050" spc="25" dirty="0">
                <a:latin typeface="Times New Roman"/>
                <a:cs typeface="Times New Roman"/>
              </a:rPr>
              <a:t>error </a:t>
            </a:r>
            <a:r>
              <a:rPr sz="1050" spc="-20" dirty="0">
                <a:latin typeface="Times New Roman"/>
                <a:cs typeface="Times New Roman"/>
              </a:rPr>
              <a:t>of </a:t>
            </a:r>
            <a:r>
              <a:rPr sz="1050" spc="50" dirty="0">
                <a:latin typeface="Times New Roman"/>
                <a:cs typeface="Times New Roman"/>
              </a:rPr>
              <a:t>a </a:t>
            </a:r>
            <a:r>
              <a:rPr sz="1050" dirty="0">
                <a:latin typeface="Times New Roman"/>
                <a:cs typeface="Times New Roman"/>
              </a:rPr>
              <a:t>coefficient, </a:t>
            </a:r>
            <a:r>
              <a:rPr sz="1050" spc="25" dirty="0">
                <a:latin typeface="Times New Roman"/>
                <a:cs typeface="Times New Roman"/>
              </a:rPr>
              <a:t>or </a:t>
            </a:r>
            <a:r>
              <a:rPr sz="1050" spc="50" dirty="0">
                <a:latin typeface="Times New Roman"/>
                <a:cs typeface="Times New Roman"/>
              </a:rPr>
              <a:t>a </a:t>
            </a:r>
            <a:r>
              <a:rPr sz="1050" spc="0" dirty="0">
                <a:latin typeface="Times New Roman"/>
                <a:cs typeface="Times New Roman"/>
              </a:rPr>
              <a:t>confidence </a:t>
            </a:r>
            <a:r>
              <a:rPr sz="1050" spc="25" dirty="0">
                <a:latin typeface="Times New Roman"/>
                <a:cs typeface="Times New Roman"/>
              </a:rPr>
              <a:t>interval </a:t>
            </a:r>
            <a:r>
              <a:rPr sz="1050" spc="0" dirty="0">
                <a:latin typeface="Times New Roman"/>
                <a:cs typeface="Times New Roman"/>
              </a:rPr>
              <a:t>for </a:t>
            </a:r>
            <a:r>
              <a:rPr sz="1050" spc="75" dirty="0">
                <a:latin typeface="Times New Roman"/>
                <a:cs typeface="Times New Roman"/>
              </a:rPr>
              <a:t>that  </a:t>
            </a:r>
            <a:r>
              <a:rPr sz="1050" dirty="0">
                <a:latin typeface="Times New Roman"/>
                <a:cs typeface="Times New Roman"/>
              </a:rPr>
              <a:t>coefficient.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7767" y="211465"/>
            <a:ext cx="26314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5" dirty="0">
                <a:solidFill>
                  <a:srgbClr val="3333B2"/>
                </a:solidFill>
                <a:latin typeface="Georgia"/>
                <a:cs typeface="Georgia"/>
              </a:rPr>
              <a:t>Example </a:t>
            </a:r>
            <a:r>
              <a:rPr sz="1400" spc="-5" dirty="0">
                <a:solidFill>
                  <a:srgbClr val="3333B2"/>
                </a:solidFill>
                <a:latin typeface="Georgia"/>
                <a:cs typeface="Georgia"/>
              </a:rPr>
              <a:t>with just </a:t>
            </a:r>
            <a:r>
              <a:rPr sz="1400" spc="-75" dirty="0">
                <a:solidFill>
                  <a:srgbClr val="3333B2"/>
                </a:solidFill>
                <a:latin typeface="Georgia"/>
                <a:cs typeface="Georgia"/>
              </a:rPr>
              <a:t>3  </a:t>
            </a:r>
            <a:r>
              <a:rPr sz="1400" spc="-10" dirty="0">
                <a:solidFill>
                  <a:srgbClr val="3333B2"/>
                </a:solidFill>
                <a:latin typeface="Georgia"/>
                <a:cs typeface="Georgia"/>
              </a:rPr>
              <a:t> </a:t>
            </a:r>
            <a:r>
              <a:rPr sz="1400" spc="-30" dirty="0">
                <a:solidFill>
                  <a:srgbClr val="3333B2"/>
                </a:solidFill>
                <a:latin typeface="Georgia"/>
                <a:cs typeface="Georgia"/>
              </a:rPr>
              <a:t>observations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6949" y="1511305"/>
            <a:ext cx="266700" cy="95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5"/>
              </a:spcBef>
            </a:pPr>
            <a:r>
              <a:rPr sz="450" dirty="0">
                <a:solidFill>
                  <a:srgbClr val="010202"/>
                </a:solidFill>
                <a:latin typeface="Times New Roman"/>
                <a:cs typeface="Times New Roman"/>
              </a:rPr>
              <a:t>5.3   </a:t>
            </a:r>
            <a:r>
              <a:rPr sz="450" spc="60" dirty="0">
                <a:solidFill>
                  <a:srgbClr val="010202"/>
                </a:solidFill>
                <a:latin typeface="Times New Roman"/>
                <a:cs typeface="Times New Roman"/>
              </a:rPr>
              <a:t> </a:t>
            </a:r>
            <a:r>
              <a:rPr sz="450" dirty="0">
                <a:solidFill>
                  <a:srgbClr val="010202"/>
                </a:solidFill>
                <a:latin typeface="Times New Roman"/>
                <a:cs typeface="Times New Roman"/>
              </a:rPr>
              <a:t>2.8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3722" y="1511305"/>
            <a:ext cx="150495" cy="95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5"/>
              </a:spcBef>
            </a:pPr>
            <a:r>
              <a:rPr sz="450" dirty="0">
                <a:solidFill>
                  <a:srgbClr val="010202"/>
                </a:solidFill>
                <a:latin typeface="Times New Roman"/>
                <a:cs typeface="Times New Roman"/>
              </a:rPr>
              <a:t>3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5728" y="1418318"/>
            <a:ext cx="118110" cy="95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5"/>
              </a:spcBef>
            </a:pPr>
            <a:r>
              <a:rPr sz="450" dirty="0">
                <a:solidFill>
                  <a:srgbClr val="010202"/>
                </a:solidFill>
                <a:latin typeface="Times New Roman"/>
                <a:cs typeface="Times New Roman"/>
              </a:rPr>
              <a:t>1.1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5332" y="1411895"/>
            <a:ext cx="149225" cy="81280"/>
          </a:xfrm>
          <a:prstGeom prst="rect">
            <a:avLst/>
          </a:prstGeom>
          <a:ln w="3234">
            <a:solidFill>
              <a:srgbClr val="010202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21590">
              <a:lnSpc>
                <a:spcPts val="465"/>
              </a:lnSpc>
              <a:spcBef>
                <a:spcPts val="145"/>
              </a:spcBef>
            </a:pPr>
            <a:r>
              <a:rPr sz="450" dirty="0">
                <a:solidFill>
                  <a:srgbClr val="010202"/>
                </a:solidFill>
                <a:latin typeface="Times New Roman"/>
                <a:cs typeface="Times New Roman"/>
              </a:rPr>
              <a:t>2.1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3722" y="1418318"/>
            <a:ext cx="150495" cy="95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5"/>
              </a:spcBef>
            </a:pPr>
            <a:r>
              <a:rPr sz="450" dirty="0">
                <a:solidFill>
                  <a:srgbClr val="010202"/>
                </a:solidFill>
                <a:latin typeface="Times New Roman"/>
                <a:cs typeface="Times New Roman"/>
              </a:rPr>
              <a:t>2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85728" y="1325331"/>
            <a:ext cx="118110" cy="95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5"/>
              </a:spcBef>
            </a:pPr>
            <a:r>
              <a:rPr sz="450" dirty="0">
                <a:solidFill>
                  <a:srgbClr val="010202"/>
                </a:solidFill>
                <a:latin typeface="Times New Roman"/>
                <a:cs typeface="Times New Roman"/>
              </a:rPr>
              <a:t>2.4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5332" y="1306982"/>
            <a:ext cx="149225" cy="105410"/>
          </a:xfrm>
          <a:prstGeom prst="rect">
            <a:avLst/>
          </a:prstGeom>
          <a:ln w="3234">
            <a:solidFill>
              <a:srgbClr val="010202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240"/>
              </a:spcBef>
            </a:pPr>
            <a:r>
              <a:rPr sz="450" dirty="0">
                <a:solidFill>
                  <a:srgbClr val="010202"/>
                </a:solidFill>
                <a:latin typeface="Times New Roman"/>
                <a:cs typeface="Times New Roman"/>
              </a:rPr>
              <a:t>4.3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3722" y="1325331"/>
            <a:ext cx="150495" cy="95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5"/>
              </a:spcBef>
            </a:pPr>
            <a:r>
              <a:rPr sz="450" dirty="0">
                <a:solidFill>
                  <a:srgbClr val="010202"/>
                </a:solidFill>
                <a:latin typeface="Times New Roman"/>
                <a:cs typeface="Times New Roman"/>
              </a:rPr>
              <a:t>1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83722" y="1170083"/>
            <a:ext cx="419734" cy="95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5"/>
              </a:spcBef>
            </a:pPr>
            <a:r>
              <a:rPr sz="450" dirty="0">
                <a:solidFill>
                  <a:srgbClr val="010202"/>
                </a:solidFill>
                <a:latin typeface="Times New Roman"/>
                <a:cs typeface="Times New Roman"/>
              </a:rPr>
              <a:t>Obs    </a:t>
            </a:r>
            <a:r>
              <a:rPr sz="450" spc="0" dirty="0">
                <a:solidFill>
                  <a:srgbClr val="010202"/>
                </a:solidFill>
                <a:latin typeface="Times New Roman"/>
                <a:cs typeface="Times New Roman"/>
              </a:rPr>
              <a:t>X     </a:t>
            </a:r>
            <a:r>
              <a:rPr sz="450" spc="75" dirty="0">
                <a:solidFill>
                  <a:srgbClr val="010202"/>
                </a:solidFill>
                <a:latin typeface="Times New Roman"/>
                <a:cs typeface="Times New Roman"/>
              </a:rPr>
              <a:t> </a:t>
            </a:r>
            <a:r>
              <a:rPr sz="450" spc="0" dirty="0">
                <a:solidFill>
                  <a:srgbClr val="010202"/>
                </a:solidFill>
                <a:latin typeface="Times New Roman"/>
                <a:cs typeface="Times New Roman"/>
              </a:rPr>
              <a:t>Y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80084" y="1171140"/>
            <a:ext cx="427355" cy="0"/>
          </a:xfrm>
          <a:custGeom>
            <a:avLst/>
            <a:gdLst/>
            <a:ahLst/>
            <a:cxnLst/>
            <a:rect l="l" t="t" r="r" b="b"/>
            <a:pathLst>
              <a:path w="427355">
                <a:moveTo>
                  <a:pt x="0" y="0"/>
                </a:moveTo>
                <a:lnTo>
                  <a:pt x="426932" y="0"/>
                </a:lnTo>
              </a:path>
            </a:pathLst>
          </a:custGeom>
          <a:ln w="7277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80084" y="1326388"/>
            <a:ext cx="427355" cy="0"/>
          </a:xfrm>
          <a:custGeom>
            <a:avLst/>
            <a:gdLst/>
            <a:ahLst/>
            <a:cxnLst/>
            <a:rect l="l" t="t" r="r" b="b"/>
            <a:pathLst>
              <a:path w="427355">
                <a:moveTo>
                  <a:pt x="0" y="0"/>
                </a:moveTo>
                <a:lnTo>
                  <a:pt x="426932" y="0"/>
                </a:lnTo>
              </a:path>
            </a:pathLst>
          </a:custGeom>
          <a:ln w="32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80084" y="1419375"/>
            <a:ext cx="427355" cy="0"/>
          </a:xfrm>
          <a:custGeom>
            <a:avLst/>
            <a:gdLst/>
            <a:ahLst/>
            <a:cxnLst/>
            <a:rect l="l" t="t" r="r" b="b"/>
            <a:pathLst>
              <a:path w="427355">
                <a:moveTo>
                  <a:pt x="0" y="0"/>
                </a:moveTo>
                <a:lnTo>
                  <a:pt x="426932" y="0"/>
                </a:lnTo>
              </a:path>
            </a:pathLst>
          </a:custGeom>
          <a:ln w="32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80084" y="1512362"/>
            <a:ext cx="427355" cy="0"/>
          </a:xfrm>
          <a:custGeom>
            <a:avLst/>
            <a:gdLst/>
            <a:ahLst/>
            <a:cxnLst/>
            <a:rect l="l" t="t" r="r" b="b"/>
            <a:pathLst>
              <a:path w="427355">
                <a:moveTo>
                  <a:pt x="0" y="0"/>
                </a:moveTo>
                <a:lnTo>
                  <a:pt x="426932" y="0"/>
                </a:lnTo>
              </a:path>
            </a:pathLst>
          </a:custGeom>
          <a:ln w="32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80084" y="1605349"/>
            <a:ext cx="427355" cy="0"/>
          </a:xfrm>
          <a:custGeom>
            <a:avLst/>
            <a:gdLst/>
            <a:ahLst/>
            <a:cxnLst/>
            <a:rect l="l" t="t" r="r" b="b"/>
            <a:pathLst>
              <a:path w="427355">
                <a:moveTo>
                  <a:pt x="0" y="0"/>
                </a:moveTo>
                <a:lnTo>
                  <a:pt x="426932" y="0"/>
                </a:lnTo>
              </a:path>
            </a:pathLst>
          </a:custGeom>
          <a:ln w="7277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80084" y="1171140"/>
            <a:ext cx="0" cy="434340"/>
          </a:xfrm>
          <a:custGeom>
            <a:avLst/>
            <a:gdLst/>
            <a:ahLst/>
            <a:cxnLst/>
            <a:rect l="l" t="t" r="r" b="b"/>
            <a:pathLst>
              <a:path h="434340">
                <a:moveTo>
                  <a:pt x="0" y="0"/>
                </a:moveTo>
                <a:lnTo>
                  <a:pt x="0" y="434209"/>
                </a:lnTo>
              </a:path>
            </a:pathLst>
          </a:custGeom>
          <a:ln w="7277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35332" y="1171140"/>
            <a:ext cx="0" cy="434340"/>
          </a:xfrm>
          <a:custGeom>
            <a:avLst/>
            <a:gdLst/>
            <a:ahLst/>
            <a:cxnLst/>
            <a:rect l="l" t="t" r="r" b="b"/>
            <a:pathLst>
              <a:path h="434340">
                <a:moveTo>
                  <a:pt x="0" y="0"/>
                </a:moveTo>
                <a:lnTo>
                  <a:pt x="0" y="434209"/>
                </a:lnTo>
              </a:path>
            </a:pathLst>
          </a:custGeom>
          <a:ln w="32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84111" y="1171140"/>
            <a:ext cx="0" cy="434340"/>
          </a:xfrm>
          <a:custGeom>
            <a:avLst/>
            <a:gdLst/>
            <a:ahLst/>
            <a:cxnLst/>
            <a:rect l="l" t="t" r="r" b="b"/>
            <a:pathLst>
              <a:path h="434340">
                <a:moveTo>
                  <a:pt x="0" y="0"/>
                </a:moveTo>
                <a:lnTo>
                  <a:pt x="0" y="434209"/>
                </a:lnTo>
              </a:path>
            </a:pathLst>
          </a:custGeom>
          <a:ln w="32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07016" y="1171140"/>
            <a:ext cx="0" cy="434340"/>
          </a:xfrm>
          <a:custGeom>
            <a:avLst/>
            <a:gdLst/>
            <a:ahLst/>
            <a:cxnLst/>
            <a:rect l="l" t="t" r="r" b="b"/>
            <a:pathLst>
              <a:path h="434340">
                <a:moveTo>
                  <a:pt x="0" y="0"/>
                </a:moveTo>
                <a:lnTo>
                  <a:pt x="0" y="434209"/>
                </a:lnTo>
              </a:path>
            </a:pathLst>
          </a:custGeom>
          <a:ln w="7277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11572" y="627771"/>
            <a:ext cx="427355" cy="0"/>
          </a:xfrm>
          <a:custGeom>
            <a:avLst/>
            <a:gdLst/>
            <a:ahLst/>
            <a:cxnLst/>
            <a:rect l="l" t="t" r="r" b="b"/>
            <a:pathLst>
              <a:path w="427355">
                <a:moveTo>
                  <a:pt x="0" y="0"/>
                </a:moveTo>
                <a:lnTo>
                  <a:pt x="426932" y="0"/>
                </a:lnTo>
              </a:path>
            </a:pathLst>
          </a:custGeom>
          <a:ln w="7277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11572" y="876006"/>
            <a:ext cx="427355" cy="0"/>
          </a:xfrm>
          <a:custGeom>
            <a:avLst/>
            <a:gdLst/>
            <a:ahLst/>
            <a:cxnLst/>
            <a:rect l="l" t="t" r="r" b="b"/>
            <a:pathLst>
              <a:path w="427355">
                <a:moveTo>
                  <a:pt x="0" y="0"/>
                </a:moveTo>
                <a:lnTo>
                  <a:pt x="426932" y="0"/>
                </a:lnTo>
              </a:path>
            </a:pathLst>
          </a:custGeom>
          <a:ln w="32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268437" y="1472493"/>
            <a:ext cx="266700" cy="95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5"/>
              </a:spcBef>
            </a:pPr>
            <a:r>
              <a:rPr sz="450" dirty="0">
                <a:solidFill>
                  <a:srgbClr val="010202"/>
                </a:solidFill>
                <a:latin typeface="Times New Roman"/>
                <a:cs typeface="Times New Roman"/>
              </a:rPr>
              <a:t>4.3   </a:t>
            </a:r>
            <a:r>
              <a:rPr sz="450" spc="60" dirty="0">
                <a:solidFill>
                  <a:srgbClr val="010202"/>
                </a:solidFill>
                <a:latin typeface="Times New Roman"/>
                <a:cs typeface="Times New Roman"/>
              </a:rPr>
              <a:t> </a:t>
            </a:r>
            <a:r>
              <a:rPr sz="450" dirty="0">
                <a:solidFill>
                  <a:srgbClr val="010202"/>
                </a:solidFill>
                <a:latin typeface="Times New Roman"/>
                <a:cs typeface="Times New Roman"/>
              </a:rPr>
              <a:t>2.4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15211" y="1472493"/>
            <a:ext cx="150495" cy="95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5"/>
              </a:spcBef>
            </a:pPr>
            <a:r>
              <a:rPr sz="450" dirty="0">
                <a:solidFill>
                  <a:srgbClr val="010202"/>
                </a:solidFill>
                <a:latin typeface="Times New Roman"/>
                <a:cs typeface="Times New Roman"/>
              </a:rPr>
              <a:t>1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17217" y="1379506"/>
            <a:ext cx="118110" cy="95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5"/>
              </a:spcBef>
            </a:pPr>
            <a:r>
              <a:rPr sz="450" dirty="0">
                <a:solidFill>
                  <a:srgbClr val="010202"/>
                </a:solidFill>
                <a:latin typeface="Times New Roman"/>
                <a:cs typeface="Times New Roman"/>
              </a:rPr>
              <a:t>2.8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266820" y="1411895"/>
            <a:ext cx="149225" cy="81280"/>
          </a:xfrm>
          <a:prstGeom prst="rect">
            <a:avLst/>
          </a:prstGeom>
          <a:ln w="3234">
            <a:solidFill>
              <a:srgbClr val="01020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1590">
              <a:lnSpc>
                <a:spcPts val="380"/>
              </a:lnSpc>
            </a:pPr>
            <a:r>
              <a:rPr sz="450" dirty="0">
                <a:solidFill>
                  <a:srgbClr val="010202"/>
                </a:solidFill>
                <a:latin typeface="Times New Roman"/>
                <a:cs typeface="Times New Roman"/>
              </a:rPr>
              <a:t>5.3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15211" y="1379506"/>
            <a:ext cx="150495" cy="95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5"/>
              </a:spcBef>
            </a:pPr>
            <a:r>
              <a:rPr sz="450" dirty="0">
                <a:solidFill>
                  <a:srgbClr val="010202"/>
                </a:solidFill>
                <a:latin typeface="Times New Roman"/>
                <a:cs typeface="Times New Roman"/>
              </a:rPr>
              <a:t>3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66820" y="1306982"/>
            <a:ext cx="149225" cy="105410"/>
          </a:xfrm>
          <a:prstGeom prst="rect">
            <a:avLst/>
          </a:prstGeom>
          <a:ln w="3234">
            <a:solidFill>
              <a:srgbClr val="01020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1590">
              <a:lnSpc>
                <a:spcPts val="475"/>
              </a:lnSpc>
            </a:pPr>
            <a:r>
              <a:rPr sz="450" dirty="0">
                <a:solidFill>
                  <a:srgbClr val="010202"/>
                </a:solidFill>
                <a:latin typeface="Times New Roman"/>
                <a:cs typeface="Times New Roman"/>
              </a:rPr>
              <a:t>2.1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417217" y="1286519"/>
            <a:ext cx="412750" cy="95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5"/>
              </a:spcBef>
              <a:tabLst>
                <a:tab pos="399415" algn="l"/>
              </a:tabLst>
            </a:pPr>
            <a:r>
              <a:rPr sz="450" dirty="0">
                <a:solidFill>
                  <a:srgbClr val="010202"/>
                </a:solidFill>
                <a:latin typeface="Times New Roman"/>
                <a:cs typeface="Times New Roman"/>
              </a:rPr>
              <a:t>1.1  </a:t>
            </a:r>
            <a:r>
              <a:rPr sz="450" spc="25" dirty="0">
                <a:solidFill>
                  <a:srgbClr val="010202"/>
                </a:solidFill>
                <a:latin typeface="Times New Roman"/>
                <a:cs typeface="Times New Roman"/>
              </a:rPr>
              <a:t> </a:t>
            </a:r>
            <a:r>
              <a:rPr sz="450" u="sng" dirty="0">
                <a:solidFill>
                  <a:srgbClr val="010202"/>
                </a:solidFill>
                <a:latin typeface="Times New Roman"/>
                <a:cs typeface="Times New Roman"/>
              </a:rPr>
              <a:t> 	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115211" y="1286519"/>
            <a:ext cx="150495" cy="95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5"/>
              </a:spcBef>
            </a:pPr>
            <a:r>
              <a:rPr sz="450" dirty="0">
                <a:solidFill>
                  <a:srgbClr val="010202"/>
                </a:solidFill>
                <a:latin typeface="Times New Roman"/>
                <a:cs typeface="Times New Roman"/>
              </a:rPr>
              <a:t>2</a:t>
            </a:r>
            <a:endParaRPr sz="450">
              <a:latin typeface="Times New Roman"/>
              <a:cs typeface="Times New Roman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2107934" y="627771"/>
          <a:ext cx="426931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50" dirty="0">
                          <a:solidFill>
                            <a:srgbClr val="010202"/>
                          </a:solidFill>
                          <a:latin typeface="Times New Roman"/>
                          <a:cs typeface="Times New Roman"/>
                        </a:rPr>
                        <a:t>Obs</a:t>
                      </a:r>
                      <a:endParaRPr sz="45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>
                    <a:lnL w="9525">
                      <a:solidFill>
                        <a:srgbClr val="010202"/>
                      </a:solidFill>
                      <a:prstDash val="solid"/>
                    </a:lnL>
                    <a:lnR w="6350">
                      <a:solidFill>
                        <a:srgbClr val="010202"/>
                      </a:solidFill>
                      <a:prstDash val="solid"/>
                    </a:lnR>
                    <a:lnB w="635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50" dirty="0">
                          <a:solidFill>
                            <a:srgbClr val="010202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45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10202"/>
                      </a:solidFill>
                      <a:prstDash val="solid"/>
                    </a:lnL>
                    <a:lnR w="6350">
                      <a:solidFill>
                        <a:srgbClr val="010202"/>
                      </a:solidFill>
                      <a:prstDash val="solid"/>
                    </a:lnR>
                    <a:lnB w="635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450" dirty="0">
                          <a:solidFill>
                            <a:srgbClr val="010202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endParaRPr sz="45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10202"/>
                      </a:solidFill>
                      <a:prstDash val="solid"/>
                    </a:lnL>
                    <a:lnR w="9525">
                      <a:solidFill>
                        <a:srgbClr val="010202"/>
                      </a:solidFill>
                      <a:prstDash val="solid"/>
                    </a:lnR>
                    <a:lnB w="6350">
                      <a:solidFill>
                        <a:srgbClr val="01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00">
                <a:tc>
                  <a:txBody>
                    <a:bodyPr/>
                    <a:lstStyle/>
                    <a:p>
                      <a:pPr marL="18415">
                        <a:lnSpc>
                          <a:spcPts val="530"/>
                        </a:lnSpc>
                        <a:spcBef>
                          <a:spcPts val="75"/>
                        </a:spcBef>
                      </a:pPr>
                      <a:r>
                        <a:rPr sz="450" dirty="0">
                          <a:solidFill>
                            <a:srgbClr val="010202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4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9525">
                      <a:solidFill>
                        <a:srgbClr val="010202"/>
                      </a:solidFill>
                      <a:prstDash val="solid"/>
                    </a:lnL>
                    <a:lnR w="6350">
                      <a:solidFill>
                        <a:srgbClr val="010202"/>
                      </a:solidFill>
                      <a:prstDash val="solid"/>
                    </a:lnR>
                    <a:lnT w="6350">
                      <a:solidFill>
                        <a:srgbClr val="01020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530"/>
                        </a:lnSpc>
                        <a:spcBef>
                          <a:spcPts val="75"/>
                        </a:spcBef>
                      </a:pPr>
                      <a:r>
                        <a:rPr sz="450" dirty="0">
                          <a:solidFill>
                            <a:srgbClr val="010202"/>
                          </a:solidFill>
                          <a:latin typeface="Times New Roman"/>
                          <a:cs typeface="Times New Roman"/>
                        </a:rPr>
                        <a:t>5.3</a:t>
                      </a:r>
                      <a:endParaRPr sz="4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6350">
                      <a:solidFill>
                        <a:srgbClr val="010202"/>
                      </a:solidFill>
                      <a:prstDash val="solid"/>
                    </a:lnL>
                    <a:lnR w="6350">
                      <a:solidFill>
                        <a:srgbClr val="010202"/>
                      </a:solidFill>
                      <a:prstDash val="solid"/>
                    </a:lnR>
                    <a:lnT w="6350">
                      <a:solidFill>
                        <a:srgbClr val="01020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530"/>
                        </a:lnSpc>
                        <a:spcBef>
                          <a:spcPts val="75"/>
                        </a:spcBef>
                      </a:pPr>
                      <a:r>
                        <a:rPr sz="450" dirty="0">
                          <a:solidFill>
                            <a:srgbClr val="010202"/>
                          </a:solidFill>
                          <a:latin typeface="Times New Roman"/>
                          <a:cs typeface="Times New Roman"/>
                        </a:rPr>
                        <a:t>2.8</a:t>
                      </a:r>
                      <a:endParaRPr sz="4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6350">
                      <a:solidFill>
                        <a:srgbClr val="010202"/>
                      </a:solidFill>
                      <a:prstDash val="solid"/>
                    </a:lnL>
                    <a:lnR w="9525">
                      <a:solidFill>
                        <a:srgbClr val="010202"/>
                      </a:solidFill>
                      <a:prstDash val="solid"/>
                    </a:lnR>
                    <a:lnT w="6350">
                      <a:solidFill>
                        <a:srgbClr val="010202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900">
                <a:tc>
                  <a:txBody>
                    <a:bodyPr/>
                    <a:lstStyle/>
                    <a:p>
                      <a:pPr marL="18415">
                        <a:lnSpc>
                          <a:spcPts val="505"/>
                        </a:lnSpc>
                        <a:spcBef>
                          <a:spcPts val="100"/>
                        </a:spcBef>
                      </a:pPr>
                      <a:r>
                        <a:rPr sz="450" dirty="0">
                          <a:solidFill>
                            <a:srgbClr val="01020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45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>
                    <a:lnL w="9525">
                      <a:solidFill>
                        <a:srgbClr val="010202"/>
                      </a:solidFill>
                      <a:prstDash val="solid"/>
                    </a:lnL>
                    <a:lnR w="6350">
                      <a:solidFill>
                        <a:srgbClr val="010202"/>
                      </a:solidFill>
                      <a:prstDash val="solid"/>
                    </a:lnR>
                    <a:lnB w="635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505"/>
                        </a:lnSpc>
                        <a:spcBef>
                          <a:spcPts val="100"/>
                        </a:spcBef>
                      </a:pPr>
                      <a:r>
                        <a:rPr sz="450" dirty="0">
                          <a:solidFill>
                            <a:srgbClr val="010202"/>
                          </a:solidFill>
                          <a:latin typeface="Times New Roman"/>
                          <a:cs typeface="Times New Roman"/>
                        </a:rPr>
                        <a:t>4.3</a:t>
                      </a:r>
                      <a:endParaRPr sz="45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10202"/>
                      </a:solidFill>
                      <a:prstDash val="solid"/>
                    </a:lnL>
                    <a:lnR w="6350">
                      <a:solidFill>
                        <a:srgbClr val="010202"/>
                      </a:solidFill>
                      <a:prstDash val="solid"/>
                    </a:lnR>
                    <a:lnB w="635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505"/>
                        </a:lnSpc>
                        <a:spcBef>
                          <a:spcPts val="100"/>
                        </a:spcBef>
                      </a:pPr>
                      <a:r>
                        <a:rPr sz="450" dirty="0">
                          <a:solidFill>
                            <a:srgbClr val="010202"/>
                          </a:solidFill>
                          <a:latin typeface="Times New Roman"/>
                          <a:cs typeface="Times New Roman"/>
                        </a:rPr>
                        <a:t>2.4</a:t>
                      </a:r>
                      <a:endParaRPr sz="45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10202"/>
                      </a:solidFill>
                      <a:prstDash val="solid"/>
                    </a:lnL>
                    <a:lnR w="9525">
                      <a:solidFill>
                        <a:srgbClr val="010202"/>
                      </a:solidFill>
                      <a:prstDash val="solid"/>
                    </a:lnR>
                    <a:lnB w="6350">
                      <a:solidFill>
                        <a:srgbClr val="01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">
                <a:tc>
                  <a:txBody>
                    <a:bodyPr/>
                    <a:lstStyle/>
                    <a:p>
                      <a:pPr marL="18415">
                        <a:lnSpc>
                          <a:spcPts val="495"/>
                        </a:lnSpc>
                        <a:spcBef>
                          <a:spcPts val="75"/>
                        </a:spcBef>
                      </a:pPr>
                      <a:r>
                        <a:rPr sz="450" dirty="0">
                          <a:solidFill>
                            <a:srgbClr val="010202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4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9525">
                      <a:solidFill>
                        <a:srgbClr val="010202"/>
                      </a:solidFill>
                      <a:prstDash val="solid"/>
                    </a:lnL>
                    <a:lnR w="6350">
                      <a:solidFill>
                        <a:srgbClr val="010202"/>
                      </a:solidFill>
                      <a:prstDash val="solid"/>
                    </a:lnR>
                    <a:lnT w="6350">
                      <a:solidFill>
                        <a:srgbClr val="010202"/>
                      </a:solidFill>
                      <a:prstDash val="solid"/>
                    </a:lnT>
                    <a:lnB w="9525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495"/>
                        </a:lnSpc>
                        <a:spcBef>
                          <a:spcPts val="75"/>
                        </a:spcBef>
                      </a:pPr>
                      <a:r>
                        <a:rPr sz="450" dirty="0">
                          <a:solidFill>
                            <a:srgbClr val="010202"/>
                          </a:solidFill>
                          <a:latin typeface="Times New Roman"/>
                          <a:cs typeface="Times New Roman"/>
                        </a:rPr>
                        <a:t>5.3</a:t>
                      </a:r>
                      <a:endParaRPr sz="4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6350">
                      <a:solidFill>
                        <a:srgbClr val="010202"/>
                      </a:solidFill>
                      <a:prstDash val="solid"/>
                    </a:lnL>
                    <a:lnR w="6350">
                      <a:solidFill>
                        <a:srgbClr val="010202"/>
                      </a:solidFill>
                      <a:prstDash val="solid"/>
                    </a:lnR>
                    <a:lnT w="6350">
                      <a:solidFill>
                        <a:srgbClr val="010202"/>
                      </a:solidFill>
                      <a:prstDash val="solid"/>
                    </a:lnT>
                    <a:lnB w="9525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495"/>
                        </a:lnSpc>
                        <a:spcBef>
                          <a:spcPts val="75"/>
                        </a:spcBef>
                      </a:pPr>
                      <a:r>
                        <a:rPr sz="450" dirty="0">
                          <a:solidFill>
                            <a:srgbClr val="010202"/>
                          </a:solidFill>
                          <a:latin typeface="Times New Roman"/>
                          <a:cs typeface="Times New Roman"/>
                        </a:rPr>
                        <a:t>2.8</a:t>
                      </a:r>
                      <a:endParaRPr sz="4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6350">
                      <a:solidFill>
                        <a:srgbClr val="010202"/>
                      </a:solidFill>
                      <a:prstDash val="solid"/>
                    </a:lnL>
                    <a:lnR w="9525">
                      <a:solidFill>
                        <a:srgbClr val="010202"/>
                      </a:solidFill>
                      <a:prstDash val="solid"/>
                    </a:lnR>
                    <a:lnT w="6350">
                      <a:solidFill>
                        <a:srgbClr val="010202"/>
                      </a:solidFill>
                      <a:prstDash val="solid"/>
                    </a:lnT>
                    <a:lnB w="9525">
                      <a:solidFill>
                        <a:srgbClr val="01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1020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1020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10202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500">
                <a:tc>
                  <a:txBody>
                    <a:bodyPr/>
                    <a:lstStyle/>
                    <a:p>
                      <a:pPr marL="22860">
                        <a:lnSpc>
                          <a:spcPts val="409"/>
                        </a:lnSpc>
                      </a:pPr>
                      <a:r>
                        <a:rPr sz="450" dirty="0">
                          <a:solidFill>
                            <a:srgbClr val="010202"/>
                          </a:solidFill>
                          <a:latin typeface="Times New Roman"/>
                          <a:cs typeface="Times New Roman"/>
                        </a:rPr>
                        <a:t>Obs</a:t>
                      </a:r>
                      <a:endParaRPr sz="4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409"/>
                        </a:lnSpc>
                      </a:pPr>
                      <a:r>
                        <a:rPr sz="450" dirty="0">
                          <a:solidFill>
                            <a:srgbClr val="010202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4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409"/>
                        </a:lnSpc>
                      </a:pPr>
                      <a:r>
                        <a:rPr sz="450" dirty="0">
                          <a:solidFill>
                            <a:srgbClr val="010202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endParaRPr sz="4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" name="object 32"/>
          <p:cNvSpPr/>
          <p:nvPr/>
        </p:nvSpPr>
        <p:spPr>
          <a:xfrm>
            <a:off x="2111572" y="1132327"/>
            <a:ext cx="427355" cy="0"/>
          </a:xfrm>
          <a:custGeom>
            <a:avLst/>
            <a:gdLst/>
            <a:ahLst/>
            <a:cxnLst/>
            <a:rect l="l" t="t" r="r" b="b"/>
            <a:pathLst>
              <a:path w="427355">
                <a:moveTo>
                  <a:pt x="0" y="0"/>
                </a:moveTo>
                <a:lnTo>
                  <a:pt x="426932" y="0"/>
                </a:lnTo>
              </a:path>
            </a:pathLst>
          </a:custGeom>
          <a:ln w="7277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111572" y="1287576"/>
            <a:ext cx="427355" cy="0"/>
          </a:xfrm>
          <a:custGeom>
            <a:avLst/>
            <a:gdLst/>
            <a:ahLst/>
            <a:cxnLst/>
            <a:rect l="l" t="t" r="r" b="b"/>
            <a:pathLst>
              <a:path w="427355">
                <a:moveTo>
                  <a:pt x="0" y="0"/>
                </a:moveTo>
                <a:lnTo>
                  <a:pt x="426932" y="0"/>
                </a:lnTo>
              </a:path>
            </a:pathLst>
          </a:custGeom>
          <a:ln w="32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111572" y="1380563"/>
            <a:ext cx="427355" cy="0"/>
          </a:xfrm>
          <a:custGeom>
            <a:avLst/>
            <a:gdLst/>
            <a:ahLst/>
            <a:cxnLst/>
            <a:rect l="l" t="t" r="r" b="b"/>
            <a:pathLst>
              <a:path w="427355">
                <a:moveTo>
                  <a:pt x="0" y="0"/>
                </a:moveTo>
                <a:lnTo>
                  <a:pt x="426932" y="0"/>
                </a:lnTo>
              </a:path>
            </a:pathLst>
          </a:custGeom>
          <a:ln w="32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111572" y="1473550"/>
            <a:ext cx="427355" cy="0"/>
          </a:xfrm>
          <a:custGeom>
            <a:avLst/>
            <a:gdLst/>
            <a:ahLst/>
            <a:cxnLst/>
            <a:rect l="l" t="t" r="r" b="b"/>
            <a:pathLst>
              <a:path w="427355">
                <a:moveTo>
                  <a:pt x="0" y="0"/>
                </a:moveTo>
                <a:lnTo>
                  <a:pt x="426932" y="0"/>
                </a:lnTo>
              </a:path>
            </a:pathLst>
          </a:custGeom>
          <a:ln w="32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11572" y="1566537"/>
            <a:ext cx="427355" cy="0"/>
          </a:xfrm>
          <a:custGeom>
            <a:avLst/>
            <a:gdLst/>
            <a:ahLst/>
            <a:cxnLst/>
            <a:rect l="l" t="t" r="r" b="b"/>
            <a:pathLst>
              <a:path w="427355">
                <a:moveTo>
                  <a:pt x="0" y="0"/>
                </a:moveTo>
                <a:lnTo>
                  <a:pt x="426932" y="0"/>
                </a:lnTo>
              </a:path>
            </a:pathLst>
          </a:custGeom>
          <a:ln w="7277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111572" y="1132327"/>
            <a:ext cx="0" cy="434340"/>
          </a:xfrm>
          <a:custGeom>
            <a:avLst/>
            <a:gdLst/>
            <a:ahLst/>
            <a:cxnLst/>
            <a:rect l="l" t="t" r="r" b="b"/>
            <a:pathLst>
              <a:path h="434340">
                <a:moveTo>
                  <a:pt x="0" y="0"/>
                </a:moveTo>
                <a:lnTo>
                  <a:pt x="0" y="434209"/>
                </a:lnTo>
              </a:path>
            </a:pathLst>
          </a:custGeom>
          <a:ln w="7277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66820" y="1132327"/>
            <a:ext cx="0" cy="434340"/>
          </a:xfrm>
          <a:custGeom>
            <a:avLst/>
            <a:gdLst/>
            <a:ahLst/>
            <a:cxnLst/>
            <a:rect l="l" t="t" r="r" b="b"/>
            <a:pathLst>
              <a:path h="434340">
                <a:moveTo>
                  <a:pt x="0" y="0"/>
                </a:moveTo>
                <a:lnTo>
                  <a:pt x="0" y="434209"/>
                </a:lnTo>
              </a:path>
            </a:pathLst>
          </a:custGeom>
          <a:ln w="32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15600" y="1132327"/>
            <a:ext cx="0" cy="434340"/>
          </a:xfrm>
          <a:custGeom>
            <a:avLst/>
            <a:gdLst/>
            <a:ahLst/>
            <a:cxnLst/>
            <a:rect l="l" t="t" r="r" b="b"/>
            <a:pathLst>
              <a:path h="434340">
                <a:moveTo>
                  <a:pt x="0" y="0"/>
                </a:moveTo>
                <a:lnTo>
                  <a:pt x="0" y="434209"/>
                </a:lnTo>
              </a:path>
            </a:pathLst>
          </a:custGeom>
          <a:ln w="32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538504" y="1132327"/>
            <a:ext cx="0" cy="434340"/>
          </a:xfrm>
          <a:custGeom>
            <a:avLst/>
            <a:gdLst/>
            <a:ahLst/>
            <a:cxnLst/>
            <a:rect l="l" t="t" r="r" b="b"/>
            <a:pathLst>
              <a:path h="434340">
                <a:moveTo>
                  <a:pt x="0" y="0"/>
                </a:moveTo>
                <a:lnTo>
                  <a:pt x="0" y="434209"/>
                </a:lnTo>
              </a:path>
            </a:pathLst>
          </a:custGeom>
          <a:ln w="7277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2107934" y="1788493"/>
          <a:ext cx="426931" cy="368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450" dirty="0">
                          <a:solidFill>
                            <a:srgbClr val="010202"/>
                          </a:solidFill>
                          <a:latin typeface="Times New Roman"/>
                          <a:cs typeface="Times New Roman"/>
                        </a:rPr>
                        <a:t>Obs</a:t>
                      </a:r>
                      <a:endParaRPr sz="450">
                        <a:latin typeface="Times New Roman"/>
                        <a:cs typeface="Times New Roman"/>
                      </a:endParaRPr>
                    </a:p>
                  </a:txBody>
                  <a:tcPr marL="0" marR="0" marT="7620" marB="0">
                    <a:lnL w="9525">
                      <a:solidFill>
                        <a:srgbClr val="010202"/>
                      </a:solidFill>
                      <a:prstDash val="solid"/>
                    </a:lnL>
                    <a:lnR w="6350">
                      <a:solidFill>
                        <a:srgbClr val="010202"/>
                      </a:solidFill>
                      <a:prstDash val="solid"/>
                    </a:lnR>
                    <a:lnT w="9525">
                      <a:solidFill>
                        <a:srgbClr val="010202"/>
                      </a:solidFill>
                      <a:prstDash val="solid"/>
                    </a:lnT>
                    <a:lnB w="635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450" dirty="0">
                          <a:solidFill>
                            <a:srgbClr val="010202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450">
                        <a:latin typeface="Times New Roman"/>
                        <a:cs typeface="Times New Roman"/>
                      </a:endParaRPr>
                    </a:p>
                  </a:txBody>
                  <a:tcPr marL="0" marR="0" marT="7620" marB="0">
                    <a:lnL w="6350">
                      <a:solidFill>
                        <a:srgbClr val="010202"/>
                      </a:solidFill>
                      <a:prstDash val="solid"/>
                    </a:lnL>
                    <a:lnR w="6350">
                      <a:solidFill>
                        <a:srgbClr val="010202"/>
                      </a:solidFill>
                      <a:prstDash val="solid"/>
                    </a:lnR>
                    <a:lnT w="9525">
                      <a:solidFill>
                        <a:srgbClr val="010202"/>
                      </a:solidFill>
                      <a:prstDash val="solid"/>
                    </a:lnT>
                    <a:lnB w="635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450" dirty="0">
                          <a:solidFill>
                            <a:srgbClr val="010202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endParaRPr sz="450">
                        <a:latin typeface="Times New Roman"/>
                        <a:cs typeface="Times New Roman"/>
                      </a:endParaRPr>
                    </a:p>
                  </a:txBody>
                  <a:tcPr marL="0" marR="0" marT="7620" marB="0">
                    <a:lnL w="6350">
                      <a:solidFill>
                        <a:srgbClr val="010202"/>
                      </a:solidFill>
                      <a:prstDash val="solid"/>
                    </a:lnL>
                    <a:lnR w="9525">
                      <a:solidFill>
                        <a:srgbClr val="010202"/>
                      </a:solidFill>
                      <a:prstDash val="solid"/>
                    </a:lnR>
                    <a:lnT w="9525">
                      <a:solidFill>
                        <a:srgbClr val="010202"/>
                      </a:solidFill>
                      <a:prstDash val="solid"/>
                    </a:lnT>
                    <a:lnB w="6350">
                      <a:solidFill>
                        <a:srgbClr val="01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">
                <a:tc>
                  <a:txBody>
                    <a:bodyPr/>
                    <a:lstStyle/>
                    <a:p>
                      <a:pPr marL="18415">
                        <a:lnSpc>
                          <a:spcPts val="505"/>
                        </a:lnSpc>
                        <a:spcBef>
                          <a:spcPts val="75"/>
                        </a:spcBef>
                      </a:pPr>
                      <a:r>
                        <a:rPr sz="450" dirty="0">
                          <a:solidFill>
                            <a:srgbClr val="010202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4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9525">
                      <a:solidFill>
                        <a:srgbClr val="010202"/>
                      </a:solidFill>
                      <a:prstDash val="solid"/>
                    </a:lnL>
                    <a:lnR w="6350">
                      <a:solidFill>
                        <a:srgbClr val="010202"/>
                      </a:solidFill>
                      <a:prstDash val="solid"/>
                    </a:lnR>
                    <a:lnT w="6350">
                      <a:solidFill>
                        <a:srgbClr val="010202"/>
                      </a:solidFill>
                      <a:prstDash val="solid"/>
                    </a:lnT>
                    <a:lnB w="635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505"/>
                        </a:lnSpc>
                        <a:spcBef>
                          <a:spcPts val="75"/>
                        </a:spcBef>
                      </a:pPr>
                      <a:r>
                        <a:rPr sz="450" dirty="0">
                          <a:solidFill>
                            <a:srgbClr val="010202"/>
                          </a:solidFill>
                          <a:latin typeface="Times New Roman"/>
                          <a:cs typeface="Times New Roman"/>
                        </a:rPr>
                        <a:t>2.1</a:t>
                      </a:r>
                      <a:endParaRPr sz="4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6350">
                      <a:solidFill>
                        <a:srgbClr val="010202"/>
                      </a:solidFill>
                      <a:prstDash val="solid"/>
                    </a:lnL>
                    <a:lnR w="6350">
                      <a:solidFill>
                        <a:srgbClr val="010202"/>
                      </a:solidFill>
                      <a:prstDash val="solid"/>
                    </a:lnR>
                    <a:lnT w="6350">
                      <a:solidFill>
                        <a:srgbClr val="010202"/>
                      </a:solidFill>
                      <a:prstDash val="solid"/>
                    </a:lnT>
                    <a:lnB w="635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505"/>
                        </a:lnSpc>
                        <a:spcBef>
                          <a:spcPts val="75"/>
                        </a:spcBef>
                      </a:pPr>
                      <a:r>
                        <a:rPr sz="450" dirty="0">
                          <a:solidFill>
                            <a:srgbClr val="010202"/>
                          </a:solidFill>
                          <a:latin typeface="Times New Roman"/>
                          <a:cs typeface="Times New Roman"/>
                        </a:rPr>
                        <a:t>1.1</a:t>
                      </a:r>
                      <a:endParaRPr sz="4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6350">
                      <a:solidFill>
                        <a:srgbClr val="010202"/>
                      </a:solidFill>
                      <a:prstDash val="solid"/>
                    </a:lnL>
                    <a:lnR w="9525">
                      <a:solidFill>
                        <a:srgbClr val="010202"/>
                      </a:solidFill>
                      <a:prstDash val="solid"/>
                    </a:lnR>
                    <a:lnT w="6350">
                      <a:solidFill>
                        <a:srgbClr val="010202"/>
                      </a:solidFill>
                      <a:prstDash val="solid"/>
                    </a:lnT>
                    <a:lnB w="6350">
                      <a:solidFill>
                        <a:srgbClr val="01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">
                <a:tc>
                  <a:txBody>
                    <a:bodyPr/>
                    <a:lstStyle/>
                    <a:p>
                      <a:pPr marL="18415">
                        <a:lnSpc>
                          <a:spcPts val="505"/>
                        </a:lnSpc>
                        <a:spcBef>
                          <a:spcPts val="75"/>
                        </a:spcBef>
                      </a:pPr>
                      <a:r>
                        <a:rPr sz="450" dirty="0">
                          <a:solidFill>
                            <a:srgbClr val="010202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4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9525">
                      <a:solidFill>
                        <a:srgbClr val="010202"/>
                      </a:solidFill>
                      <a:prstDash val="solid"/>
                    </a:lnL>
                    <a:lnR w="6350">
                      <a:solidFill>
                        <a:srgbClr val="010202"/>
                      </a:solidFill>
                      <a:prstDash val="solid"/>
                    </a:lnR>
                    <a:lnT w="6350">
                      <a:solidFill>
                        <a:srgbClr val="010202"/>
                      </a:solidFill>
                      <a:prstDash val="solid"/>
                    </a:lnT>
                    <a:lnB w="635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505"/>
                        </a:lnSpc>
                        <a:spcBef>
                          <a:spcPts val="75"/>
                        </a:spcBef>
                      </a:pPr>
                      <a:r>
                        <a:rPr sz="450" dirty="0">
                          <a:solidFill>
                            <a:srgbClr val="010202"/>
                          </a:solidFill>
                          <a:latin typeface="Times New Roman"/>
                          <a:cs typeface="Times New Roman"/>
                        </a:rPr>
                        <a:t>2.1</a:t>
                      </a:r>
                      <a:endParaRPr sz="4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6350">
                      <a:solidFill>
                        <a:srgbClr val="010202"/>
                      </a:solidFill>
                      <a:prstDash val="solid"/>
                    </a:lnL>
                    <a:lnR w="6350">
                      <a:solidFill>
                        <a:srgbClr val="010202"/>
                      </a:solidFill>
                      <a:prstDash val="solid"/>
                    </a:lnR>
                    <a:lnT w="6350">
                      <a:solidFill>
                        <a:srgbClr val="010202"/>
                      </a:solidFill>
                      <a:prstDash val="solid"/>
                    </a:lnT>
                    <a:lnB w="635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505"/>
                        </a:lnSpc>
                        <a:spcBef>
                          <a:spcPts val="75"/>
                        </a:spcBef>
                      </a:pPr>
                      <a:r>
                        <a:rPr sz="450" dirty="0">
                          <a:solidFill>
                            <a:srgbClr val="010202"/>
                          </a:solidFill>
                          <a:latin typeface="Times New Roman"/>
                          <a:cs typeface="Times New Roman"/>
                        </a:rPr>
                        <a:t>1.1</a:t>
                      </a:r>
                      <a:endParaRPr sz="4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6350">
                      <a:solidFill>
                        <a:srgbClr val="010202"/>
                      </a:solidFill>
                      <a:prstDash val="solid"/>
                    </a:lnL>
                    <a:lnR w="9525">
                      <a:solidFill>
                        <a:srgbClr val="010202"/>
                      </a:solidFill>
                      <a:prstDash val="solid"/>
                    </a:lnR>
                    <a:lnT w="6350">
                      <a:solidFill>
                        <a:srgbClr val="010202"/>
                      </a:solidFill>
                      <a:prstDash val="solid"/>
                    </a:lnT>
                    <a:lnB w="6350">
                      <a:solidFill>
                        <a:srgbClr val="01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">
                <a:tc>
                  <a:txBody>
                    <a:bodyPr/>
                    <a:lstStyle/>
                    <a:p>
                      <a:pPr marL="18415">
                        <a:lnSpc>
                          <a:spcPts val="495"/>
                        </a:lnSpc>
                        <a:spcBef>
                          <a:spcPts val="75"/>
                        </a:spcBef>
                      </a:pPr>
                      <a:r>
                        <a:rPr sz="450" dirty="0">
                          <a:solidFill>
                            <a:srgbClr val="01020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4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9525">
                      <a:solidFill>
                        <a:srgbClr val="010202"/>
                      </a:solidFill>
                      <a:prstDash val="solid"/>
                    </a:lnL>
                    <a:lnR w="6350">
                      <a:solidFill>
                        <a:srgbClr val="010202"/>
                      </a:solidFill>
                      <a:prstDash val="solid"/>
                    </a:lnR>
                    <a:lnT w="6350">
                      <a:solidFill>
                        <a:srgbClr val="010202"/>
                      </a:solidFill>
                      <a:prstDash val="solid"/>
                    </a:lnT>
                    <a:lnB w="9525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495"/>
                        </a:lnSpc>
                        <a:spcBef>
                          <a:spcPts val="75"/>
                        </a:spcBef>
                      </a:pPr>
                      <a:r>
                        <a:rPr sz="450" dirty="0">
                          <a:solidFill>
                            <a:srgbClr val="010202"/>
                          </a:solidFill>
                          <a:latin typeface="Times New Roman"/>
                          <a:cs typeface="Times New Roman"/>
                        </a:rPr>
                        <a:t>4.3</a:t>
                      </a:r>
                      <a:endParaRPr sz="4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6350">
                      <a:solidFill>
                        <a:srgbClr val="010202"/>
                      </a:solidFill>
                      <a:prstDash val="solid"/>
                    </a:lnL>
                    <a:lnR w="6350">
                      <a:solidFill>
                        <a:srgbClr val="010202"/>
                      </a:solidFill>
                      <a:prstDash val="solid"/>
                    </a:lnR>
                    <a:lnT w="6350">
                      <a:solidFill>
                        <a:srgbClr val="010202"/>
                      </a:solidFill>
                      <a:prstDash val="solid"/>
                    </a:lnT>
                    <a:lnB w="9525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495"/>
                        </a:lnSpc>
                        <a:spcBef>
                          <a:spcPts val="75"/>
                        </a:spcBef>
                      </a:pPr>
                      <a:r>
                        <a:rPr sz="450" dirty="0">
                          <a:solidFill>
                            <a:srgbClr val="010202"/>
                          </a:solidFill>
                          <a:latin typeface="Times New Roman"/>
                          <a:cs typeface="Times New Roman"/>
                        </a:rPr>
                        <a:t>2.4</a:t>
                      </a:r>
                      <a:endParaRPr sz="45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6350">
                      <a:solidFill>
                        <a:srgbClr val="010202"/>
                      </a:solidFill>
                      <a:prstDash val="solid"/>
                    </a:lnL>
                    <a:lnR w="9525">
                      <a:solidFill>
                        <a:srgbClr val="010202"/>
                      </a:solidFill>
                      <a:prstDash val="solid"/>
                    </a:lnR>
                    <a:lnT w="6350">
                      <a:solidFill>
                        <a:srgbClr val="010202"/>
                      </a:solidFill>
                      <a:prstDash val="solid"/>
                    </a:lnT>
                    <a:lnB w="9525">
                      <a:solidFill>
                        <a:srgbClr val="01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2" name="object 42"/>
          <p:cNvSpPr/>
          <p:nvPr/>
        </p:nvSpPr>
        <p:spPr>
          <a:xfrm>
            <a:off x="1645828" y="904392"/>
            <a:ext cx="422909" cy="499745"/>
          </a:xfrm>
          <a:custGeom>
            <a:avLst/>
            <a:gdLst/>
            <a:ahLst/>
            <a:cxnLst/>
            <a:rect l="l" t="t" r="r" b="b"/>
            <a:pathLst>
              <a:path w="422910" h="499744">
                <a:moveTo>
                  <a:pt x="0" y="499619"/>
                </a:moveTo>
                <a:lnTo>
                  <a:pt x="422751" y="0"/>
                </a:lnTo>
              </a:path>
            </a:pathLst>
          </a:custGeom>
          <a:ln w="317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052816" y="899455"/>
            <a:ext cx="20320" cy="21590"/>
          </a:xfrm>
          <a:custGeom>
            <a:avLst/>
            <a:gdLst/>
            <a:ahLst/>
            <a:cxnLst/>
            <a:rect l="l" t="t" r="r" b="b"/>
            <a:pathLst>
              <a:path w="20319" h="21590">
                <a:moveTo>
                  <a:pt x="19943" y="0"/>
                </a:moveTo>
                <a:lnTo>
                  <a:pt x="0" y="8546"/>
                </a:lnTo>
                <a:lnTo>
                  <a:pt x="14813" y="21079"/>
                </a:lnTo>
                <a:lnTo>
                  <a:pt x="19943" y="0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645828" y="1404012"/>
            <a:ext cx="421005" cy="0"/>
          </a:xfrm>
          <a:custGeom>
            <a:avLst/>
            <a:gdLst/>
            <a:ahLst/>
            <a:cxnLst/>
            <a:rect l="l" t="t" r="r" b="b"/>
            <a:pathLst>
              <a:path w="421005">
                <a:moveTo>
                  <a:pt x="0" y="0"/>
                </a:moveTo>
                <a:lnTo>
                  <a:pt x="420463" y="0"/>
                </a:lnTo>
              </a:path>
            </a:pathLst>
          </a:custGeom>
          <a:ln w="317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053354" y="1394309"/>
            <a:ext cx="19685" cy="19685"/>
          </a:xfrm>
          <a:custGeom>
            <a:avLst/>
            <a:gdLst/>
            <a:ahLst/>
            <a:cxnLst/>
            <a:rect l="l" t="t" r="r" b="b"/>
            <a:pathLst>
              <a:path w="19685" h="19684">
                <a:moveTo>
                  <a:pt x="0" y="0"/>
                </a:moveTo>
                <a:lnTo>
                  <a:pt x="0" y="19406"/>
                </a:lnTo>
                <a:lnTo>
                  <a:pt x="19406" y="9703"/>
                </a:lnTo>
                <a:lnTo>
                  <a:pt x="0" y="0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645828" y="1404012"/>
            <a:ext cx="404495" cy="617855"/>
          </a:xfrm>
          <a:custGeom>
            <a:avLst/>
            <a:gdLst/>
            <a:ahLst/>
            <a:cxnLst/>
            <a:rect l="l" t="t" r="r" b="b"/>
            <a:pathLst>
              <a:path w="404494" h="617855">
                <a:moveTo>
                  <a:pt x="0" y="0"/>
                </a:moveTo>
                <a:lnTo>
                  <a:pt x="403984" y="617399"/>
                </a:lnTo>
              </a:path>
            </a:pathLst>
          </a:custGeom>
          <a:ln w="317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034607" y="2005271"/>
            <a:ext cx="19050" cy="21590"/>
          </a:xfrm>
          <a:custGeom>
            <a:avLst/>
            <a:gdLst/>
            <a:ahLst/>
            <a:cxnLst/>
            <a:rect l="l" t="t" r="r" b="b"/>
            <a:pathLst>
              <a:path w="19050" h="21589">
                <a:moveTo>
                  <a:pt x="16240" y="0"/>
                </a:moveTo>
                <a:lnTo>
                  <a:pt x="0" y="10625"/>
                </a:lnTo>
                <a:lnTo>
                  <a:pt x="18747" y="21554"/>
                </a:lnTo>
                <a:lnTo>
                  <a:pt x="16240" y="0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1171266" y="1713451"/>
            <a:ext cx="433070" cy="95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-5" dirty="0">
                <a:solidFill>
                  <a:srgbClr val="010202"/>
                </a:solidFill>
                <a:latin typeface="Times New Roman"/>
                <a:cs typeface="Times New Roman"/>
              </a:rPr>
              <a:t>Original </a:t>
            </a:r>
            <a:r>
              <a:rPr sz="450" dirty="0">
                <a:solidFill>
                  <a:srgbClr val="010202"/>
                </a:solidFill>
                <a:latin typeface="Times New Roman"/>
                <a:cs typeface="Times New Roman"/>
              </a:rPr>
              <a:t>Data</a:t>
            </a:r>
            <a:r>
              <a:rPr sz="450" spc="-55" dirty="0">
                <a:solidFill>
                  <a:srgbClr val="010202"/>
                </a:solidFill>
                <a:latin typeface="Times New Roman"/>
                <a:cs typeface="Times New Roman"/>
              </a:rPr>
              <a:t> </a:t>
            </a:r>
            <a:r>
              <a:rPr sz="450" dirty="0">
                <a:solidFill>
                  <a:srgbClr val="010202"/>
                </a:solidFill>
                <a:latin typeface="Times New Roman"/>
                <a:cs typeface="Times New Roman"/>
              </a:rPr>
              <a:t>(Z)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335332" y="1643352"/>
            <a:ext cx="0" cy="52069"/>
          </a:xfrm>
          <a:custGeom>
            <a:avLst/>
            <a:gdLst/>
            <a:ahLst/>
            <a:cxnLst/>
            <a:rect l="l" t="t" r="r" b="b"/>
            <a:pathLst>
              <a:path h="52069">
                <a:moveTo>
                  <a:pt x="0" y="51749"/>
                </a:moveTo>
                <a:lnTo>
                  <a:pt x="0" y="0"/>
                </a:lnTo>
              </a:path>
            </a:pathLst>
          </a:custGeom>
          <a:ln w="317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25629" y="1636884"/>
            <a:ext cx="19685" cy="19685"/>
          </a:xfrm>
          <a:custGeom>
            <a:avLst/>
            <a:gdLst/>
            <a:ahLst/>
            <a:cxnLst/>
            <a:rect l="l" t="t" r="r" b="b"/>
            <a:pathLst>
              <a:path w="19684" h="19685">
                <a:moveTo>
                  <a:pt x="9703" y="0"/>
                </a:moveTo>
                <a:lnTo>
                  <a:pt x="0" y="19406"/>
                </a:lnTo>
                <a:lnTo>
                  <a:pt x="19406" y="19406"/>
                </a:lnTo>
                <a:lnTo>
                  <a:pt x="9703" y="0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873193" y="897235"/>
            <a:ext cx="120650" cy="1187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i="1" spc="89" baseline="-23148" dirty="0">
                <a:solidFill>
                  <a:srgbClr val="231F20"/>
                </a:solidFill>
                <a:latin typeface="Times New Roman"/>
                <a:cs typeface="Times New Roman"/>
              </a:rPr>
              <a:t>Z</a:t>
            </a:r>
            <a:r>
              <a:rPr sz="350" spc="-15" dirty="0">
                <a:solidFill>
                  <a:srgbClr val="231F20"/>
                </a:solidFill>
                <a:latin typeface="Times New Roman"/>
                <a:cs typeface="Times New Roman"/>
              </a:rPr>
              <a:t>*</a:t>
            </a:r>
            <a:r>
              <a:rPr sz="350" spc="0" dirty="0">
                <a:solidFill>
                  <a:srgbClr val="231F20"/>
                </a:solidFill>
                <a:latin typeface="Times New Roman"/>
                <a:cs typeface="Times New Roman"/>
              </a:rPr>
              <a:t>1</a:t>
            </a:r>
            <a:endParaRPr sz="35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878509" y="1262621"/>
            <a:ext cx="120650" cy="1187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i="1" spc="89" baseline="-23148" dirty="0">
                <a:solidFill>
                  <a:srgbClr val="231F20"/>
                </a:solidFill>
                <a:latin typeface="Times New Roman"/>
                <a:cs typeface="Times New Roman"/>
              </a:rPr>
              <a:t>Z</a:t>
            </a:r>
            <a:r>
              <a:rPr sz="350" spc="-15" dirty="0">
                <a:solidFill>
                  <a:srgbClr val="231F20"/>
                </a:solidFill>
                <a:latin typeface="Times New Roman"/>
                <a:cs typeface="Times New Roman"/>
              </a:rPr>
              <a:t>*</a:t>
            </a:r>
            <a:r>
              <a:rPr sz="350" spc="0" dirty="0">
                <a:solidFill>
                  <a:srgbClr val="231F20"/>
                </a:solidFill>
                <a:latin typeface="Times New Roman"/>
                <a:cs typeface="Times New Roman"/>
              </a:rPr>
              <a:t>2</a:t>
            </a:r>
            <a:endParaRPr sz="35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881464" y="1638249"/>
            <a:ext cx="122555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25" i="1" spc="15" baseline="-25252" dirty="0">
                <a:solidFill>
                  <a:srgbClr val="010202"/>
                </a:solidFill>
                <a:latin typeface="Times New Roman"/>
                <a:cs typeface="Times New Roman"/>
              </a:rPr>
              <a:t>Z</a:t>
            </a:r>
            <a:r>
              <a:rPr sz="825" i="1" spc="-135" baseline="-25252" dirty="0">
                <a:solidFill>
                  <a:srgbClr val="010202"/>
                </a:solidFill>
                <a:latin typeface="Times New Roman"/>
                <a:cs typeface="Times New Roman"/>
              </a:rPr>
              <a:t> </a:t>
            </a:r>
            <a:r>
              <a:rPr sz="300" spc="15" dirty="0">
                <a:solidFill>
                  <a:srgbClr val="010202"/>
                </a:solidFill>
                <a:latin typeface="Times New Roman"/>
                <a:cs typeface="Times New Roman"/>
              </a:rPr>
              <a:t>*B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557910" y="880049"/>
            <a:ext cx="246379" cy="0"/>
          </a:xfrm>
          <a:custGeom>
            <a:avLst/>
            <a:gdLst/>
            <a:ahLst/>
            <a:cxnLst/>
            <a:rect l="l" t="t" r="r" b="b"/>
            <a:pathLst>
              <a:path w="246380">
                <a:moveTo>
                  <a:pt x="0" y="0"/>
                </a:moveTo>
                <a:lnTo>
                  <a:pt x="245809" y="0"/>
                </a:lnTo>
              </a:path>
            </a:pathLst>
          </a:custGeom>
          <a:ln w="317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790782" y="870346"/>
            <a:ext cx="19685" cy="19685"/>
          </a:xfrm>
          <a:custGeom>
            <a:avLst/>
            <a:gdLst/>
            <a:ahLst/>
            <a:cxnLst/>
            <a:rect l="l" t="t" r="r" b="b"/>
            <a:pathLst>
              <a:path w="19685" h="19684">
                <a:moveTo>
                  <a:pt x="0" y="0"/>
                </a:moveTo>
                <a:lnTo>
                  <a:pt x="0" y="19406"/>
                </a:lnTo>
                <a:lnTo>
                  <a:pt x="19406" y="9703"/>
                </a:lnTo>
                <a:lnTo>
                  <a:pt x="0" y="0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790782" y="1394309"/>
            <a:ext cx="19685" cy="19685"/>
          </a:xfrm>
          <a:custGeom>
            <a:avLst/>
            <a:gdLst/>
            <a:ahLst/>
            <a:cxnLst/>
            <a:rect l="l" t="t" r="r" b="b"/>
            <a:pathLst>
              <a:path w="19685" h="19684">
                <a:moveTo>
                  <a:pt x="0" y="0"/>
                </a:moveTo>
                <a:lnTo>
                  <a:pt x="0" y="19406"/>
                </a:lnTo>
                <a:lnTo>
                  <a:pt x="19406" y="9703"/>
                </a:lnTo>
                <a:lnTo>
                  <a:pt x="0" y="0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790782" y="1879459"/>
            <a:ext cx="19685" cy="19685"/>
          </a:xfrm>
          <a:custGeom>
            <a:avLst/>
            <a:gdLst/>
            <a:ahLst/>
            <a:cxnLst/>
            <a:rect l="l" t="t" r="r" b="b"/>
            <a:pathLst>
              <a:path w="19685" h="19685">
                <a:moveTo>
                  <a:pt x="0" y="0"/>
                </a:moveTo>
                <a:lnTo>
                  <a:pt x="0" y="19406"/>
                </a:lnTo>
                <a:lnTo>
                  <a:pt x="19406" y="9703"/>
                </a:lnTo>
                <a:lnTo>
                  <a:pt x="0" y="0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2825360" y="774488"/>
            <a:ext cx="127000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i="1" spc="-292" baseline="-23148" dirty="0">
                <a:solidFill>
                  <a:srgbClr val="231F20"/>
                </a:solidFill>
                <a:latin typeface="Symbol"/>
                <a:cs typeface="Symbol"/>
              </a:rPr>
              <a:t></a:t>
            </a:r>
            <a:r>
              <a:rPr sz="900" spc="82" baseline="-23148" dirty="0">
                <a:solidFill>
                  <a:srgbClr val="231F20"/>
                </a:solidFill>
                <a:latin typeface="Times New Roman"/>
                <a:cs typeface="Times New Roman"/>
              </a:rPr>
              <a:t>ˆ</a:t>
            </a:r>
            <a:r>
              <a:rPr sz="350" spc="-10" dirty="0">
                <a:solidFill>
                  <a:srgbClr val="231F20"/>
                </a:solidFill>
                <a:latin typeface="Times New Roman"/>
                <a:cs typeface="Times New Roman"/>
              </a:rPr>
              <a:t>*</a:t>
            </a:r>
            <a:r>
              <a:rPr sz="350" spc="-5" dirty="0">
                <a:solidFill>
                  <a:srgbClr val="231F20"/>
                </a:solidFill>
                <a:latin typeface="Times New Roman"/>
                <a:cs typeface="Times New Roman"/>
              </a:rPr>
              <a:t>1</a:t>
            </a:r>
            <a:endParaRPr sz="35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0"/>
              </a:lnSpc>
            </a:pPr>
            <a:r>
              <a:rPr spc="-10" dirty="0"/>
              <a:t>31</a:t>
            </a:r>
            <a:r>
              <a:rPr spc="-114" dirty="0"/>
              <a:t> </a:t>
            </a:r>
            <a:r>
              <a:rPr spc="0" dirty="0"/>
              <a:t>/</a:t>
            </a:r>
            <a:r>
              <a:rPr spc="-120" dirty="0"/>
              <a:t> </a:t>
            </a:r>
            <a:r>
              <a:rPr spc="-10" dirty="0"/>
              <a:t>44</a:t>
            </a:r>
          </a:p>
        </p:txBody>
      </p:sp>
      <p:sp>
        <p:nvSpPr>
          <p:cNvPr id="59" name="object 59"/>
          <p:cNvSpPr txBox="1"/>
          <p:nvPr/>
        </p:nvSpPr>
        <p:spPr>
          <a:xfrm>
            <a:off x="2819623" y="1320571"/>
            <a:ext cx="125730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i="1" spc="-300" baseline="-23148" dirty="0">
                <a:solidFill>
                  <a:srgbClr val="231F20"/>
                </a:solidFill>
                <a:latin typeface="Symbol"/>
                <a:cs typeface="Symbol"/>
              </a:rPr>
              <a:t></a:t>
            </a:r>
            <a:r>
              <a:rPr sz="900" spc="75" baseline="-23148" dirty="0">
                <a:solidFill>
                  <a:srgbClr val="231F20"/>
                </a:solidFill>
                <a:latin typeface="Times New Roman"/>
                <a:cs typeface="Times New Roman"/>
              </a:rPr>
              <a:t>ˆ</a:t>
            </a:r>
            <a:r>
              <a:rPr sz="350" spc="-10" dirty="0">
                <a:solidFill>
                  <a:srgbClr val="231F20"/>
                </a:solidFill>
                <a:latin typeface="Times New Roman"/>
                <a:cs typeface="Times New Roman"/>
              </a:rPr>
              <a:t>*</a:t>
            </a:r>
            <a:r>
              <a:rPr sz="350" dirty="0">
                <a:solidFill>
                  <a:srgbClr val="231F20"/>
                </a:solidFill>
                <a:latin typeface="Times New Roman"/>
                <a:cs typeface="Times New Roman"/>
              </a:rPr>
              <a:t>2</a:t>
            </a:r>
            <a:endParaRPr sz="35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856552" y="1409881"/>
            <a:ext cx="43815" cy="3022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535"/>
              </a:lnSpc>
              <a:spcBef>
                <a:spcPts val="105"/>
              </a:spcBef>
            </a:pPr>
            <a:r>
              <a:rPr sz="450" spc="35" dirty="0">
                <a:solidFill>
                  <a:srgbClr val="010202"/>
                </a:solidFill>
                <a:latin typeface="Cambria Math"/>
                <a:cs typeface="Cambria Math"/>
              </a:rPr>
              <a:t> </a:t>
            </a:r>
            <a:endParaRPr sz="450">
              <a:latin typeface="Cambria Math"/>
              <a:cs typeface="Cambria Math"/>
            </a:endParaRPr>
          </a:p>
          <a:p>
            <a:pPr marL="12700">
              <a:lnSpc>
                <a:spcPts val="535"/>
              </a:lnSpc>
            </a:pPr>
            <a:r>
              <a:rPr sz="450" spc="35" dirty="0">
                <a:solidFill>
                  <a:srgbClr val="010202"/>
                </a:solidFill>
                <a:latin typeface="Cambria Math"/>
                <a:cs typeface="Cambria Math"/>
              </a:rPr>
              <a:t> </a:t>
            </a:r>
            <a:endParaRPr sz="450">
              <a:latin typeface="Cambria Math"/>
              <a:cs typeface="Cambria Math"/>
            </a:endParaRPr>
          </a:p>
          <a:p>
            <a:pPr marL="12700">
              <a:lnSpc>
                <a:spcPts val="535"/>
              </a:lnSpc>
              <a:spcBef>
                <a:spcPts val="20"/>
              </a:spcBef>
            </a:pPr>
            <a:r>
              <a:rPr sz="450" spc="35" dirty="0">
                <a:solidFill>
                  <a:srgbClr val="010202"/>
                </a:solidFill>
                <a:latin typeface="Cambria Math"/>
                <a:cs typeface="Cambria Math"/>
              </a:rPr>
              <a:t> </a:t>
            </a:r>
            <a:endParaRPr sz="450">
              <a:latin typeface="Cambria Math"/>
              <a:cs typeface="Cambria Math"/>
            </a:endParaRPr>
          </a:p>
          <a:p>
            <a:pPr marL="12700">
              <a:lnSpc>
                <a:spcPts val="535"/>
              </a:lnSpc>
            </a:pPr>
            <a:r>
              <a:rPr sz="450" spc="35" dirty="0">
                <a:solidFill>
                  <a:srgbClr val="010202"/>
                </a:solidFill>
                <a:latin typeface="Cambria Math"/>
                <a:cs typeface="Cambria Math"/>
              </a:rPr>
              <a:t> </a:t>
            </a:r>
            <a:endParaRPr sz="450">
              <a:latin typeface="Cambria Math"/>
              <a:cs typeface="Cambria Math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267709" y="1557799"/>
            <a:ext cx="43815" cy="234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535"/>
              </a:lnSpc>
              <a:spcBef>
                <a:spcPts val="105"/>
              </a:spcBef>
            </a:pPr>
            <a:r>
              <a:rPr sz="450" spc="35" dirty="0">
                <a:solidFill>
                  <a:srgbClr val="010202"/>
                </a:solidFill>
                <a:latin typeface="Cambria Math"/>
                <a:cs typeface="Cambria Math"/>
              </a:rPr>
              <a:t> </a:t>
            </a:r>
            <a:endParaRPr sz="450">
              <a:latin typeface="Cambria Math"/>
              <a:cs typeface="Cambria Math"/>
            </a:endParaRPr>
          </a:p>
          <a:p>
            <a:pPr marL="12700">
              <a:lnSpc>
                <a:spcPts val="535"/>
              </a:lnSpc>
            </a:pPr>
            <a:r>
              <a:rPr sz="450" spc="35" dirty="0">
                <a:solidFill>
                  <a:srgbClr val="010202"/>
                </a:solidFill>
                <a:latin typeface="Cambria Math"/>
                <a:cs typeface="Cambria Math"/>
              </a:rPr>
              <a:t> </a:t>
            </a:r>
            <a:endParaRPr sz="4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450" spc="35" dirty="0">
                <a:solidFill>
                  <a:srgbClr val="010202"/>
                </a:solidFill>
                <a:latin typeface="Cambria Math"/>
                <a:cs typeface="Cambria Math"/>
              </a:rPr>
              <a:t> </a:t>
            </a:r>
            <a:endParaRPr sz="450">
              <a:latin typeface="Cambria Math"/>
              <a:cs typeface="Cambria Math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545210" y="1464812"/>
            <a:ext cx="400050" cy="440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98425" algn="r">
              <a:lnSpc>
                <a:spcPts val="535"/>
              </a:lnSpc>
              <a:spcBef>
                <a:spcPts val="105"/>
              </a:spcBef>
            </a:pPr>
            <a:r>
              <a:rPr sz="450" spc="35" dirty="0">
                <a:solidFill>
                  <a:srgbClr val="010202"/>
                </a:solidFill>
                <a:latin typeface="Cambria Math"/>
                <a:cs typeface="Cambria Math"/>
              </a:rPr>
              <a:t> </a:t>
            </a:r>
            <a:endParaRPr sz="450">
              <a:latin typeface="Cambria Math"/>
              <a:cs typeface="Cambria Math"/>
            </a:endParaRPr>
          </a:p>
          <a:p>
            <a:pPr marR="98425" algn="r">
              <a:lnSpc>
                <a:spcPts val="535"/>
              </a:lnSpc>
            </a:pPr>
            <a:r>
              <a:rPr sz="450" spc="35" dirty="0">
                <a:solidFill>
                  <a:srgbClr val="010202"/>
                </a:solidFill>
                <a:latin typeface="Cambria Math"/>
                <a:cs typeface="Cambria Math"/>
              </a:rPr>
              <a:t> </a:t>
            </a:r>
            <a:endParaRPr sz="450">
              <a:latin typeface="Cambria Math"/>
              <a:cs typeface="Cambria Math"/>
            </a:endParaRPr>
          </a:p>
          <a:p>
            <a:pPr marR="98425" algn="r">
              <a:lnSpc>
                <a:spcPts val="535"/>
              </a:lnSpc>
              <a:spcBef>
                <a:spcPts val="20"/>
              </a:spcBef>
            </a:pPr>
            <a:r>
              <a:rPr sz="450" spc="35" dirty="0">
                <a:solidFill>
                  <a:srgbClr val="010202"/>
                </a:solidFill>
                <a:latin typeface="Cambria Math"/>
                <a:cs typeface="Cambria Math"/>
              </a:rPr>
              <a:t> </a:t>
            </a:r>
            <a:endParaRPr sz="450">
              <a:latin typeface="Cambria Math"/>
              <a:cs typeface="Cambria Math"/>
            </a:endParaRPr>
          </a:p>
          <a:p>
            <a:pPr marR="98425" algn="r">
              <a:lnSpc>
                <a:spcPts val="535"/>
              </a:lnSpc>
            </a:pPr>
            <a:r>
              <a:rPr sz="450" spc="35" dirty="0">
                <a:solidFill>
                  <a:srgbClr val="010202"/>
                </a:solidFill>
                <a:latin typeface="Cambria Math"/>
                <a:cs typeface="Cambria Math"/>
              </a:rPr>
              <a:t> </a:t>
            </a:r>
            <a:endParaRPr sz="450">
              <a:latin typeface="Cambria Math"/>
              <a:cs typeface="Cambria Math"/>
            </a:endParaRPr>
          </a:p>
          <a:p>
            <a:pPr marR="98425" algn="r">
              <a:lnSpc>
                <a:spcPts val="459"/>
              </a:lnSpc>
              <a:spcBef>
                <a:spcPts val="20"/>
              </a:spcBef>
            </a:pPr>
            <a:r>
              <a:rPr sz="450" spc="35" dirty="0">
                <a:solidFill>
                  <a:srgbClr val="010202"/>
                </a:solidFill>
                <a:latin typeface="Cambria Math"/>
                <a:cs typeface="Cambria Math"/>
              </a:rPr>
              <a:t> </a:t>
            </a:r>
            <a:endParaRPr sz="450">
              <a:latin typeface="Cambria Math"/>
              <a:cs typeface="Cambria Math"/>
            </a:endParaRPr>
          </a:p>
          <a:p>
            <a:pPr marR="119380" algn="r">
              <a:lnSpc>
                <a:spcPts val="175"/>
              </a:lnSpc>
              <a:tabLst>
                <a:tab pos="259079" algn="l"/>
              </a:tabLst>
            </a:pPr>
            <a:r>
              <a:rPr sz="450" u="sng" dirty="0">
                <a:solidFill>
                  <a:srgbClr val="010202"/>
                </a:solidFill>
                <a:latin typeface="Times New Roman"/>
                <a:cs typeface="Times New Roman"/>
              </a:rPr>
              <a:t> 	</a:t>
            </a:r>
            <a:endParaRPr sz="450">
              <a:latin typeface="Times New Roman"/>
              <a:cs typeface="Times New Roman"/>
            </a:endParaRPr>
          </a:p>
          <a:p>
            <a:pPr marR="5080" algn="r">
              <a:lnSpc>
                <a:spcPts val="434"/>
              </a:lnSpc>
            </a:pPr>
            <a:r>
              <a:rPr sz="900" i="1" spc="-322" baseline="-23148" dirty="0">
                <a:solidFill>
                  <a:srgbClr val="010202"/>
                </a:solidFill>
                <a:latin typeface="Symbol"/>
                <a:cs typeface="Symbol"/>
              </a:rPr>
              <a:t></a:t>
            </a:r>
            <a:r>
              <a:rPr sz="825" spc="67" baseline="-20202" dirty="0">
                <a:solidFill>
                  <a:srgbClr val="010202"/>
                </a:solidFill>
                <a:latin typeface="Times New Roman"/>
                <a:cs typeface="Times New Roman"/>
              </a:rPr>
              <a:t>ˆ</a:t>
            </a:r>
            <a:r>
              <a:rPr sz="300" spc="30" dirty="0">
                <a:solidFill>
                  <a:srgbClr val="010202"/>
                </a:solidFill>
                <a:latin typeface="Times New Roman"/>
                <a:cs typeface="Times New Roman"/>
              </a:rPr>
              <a:t>*</a:t>
            </a:r>
            <a:r>
              <a:rPr sz="300" i="1" spc="15" dirty="0">
                <a:solidFill>
                  <a:srgbClr val="010202"/>
                </a:solidFill>
                <a:latin typeface="Times New Roman"/>
                <a:cs typeface="Times New Roman"/>
              </a:rPr>
              <a:t>B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47294" y="2360370"/>
            <a:ext cx="3851275" cy="8801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050" spc="15" dirty="0">
                <a:latin typeface="Times New Roman"/>
                <a:cs typeface="Times New Roman"/>
              </a:rPr>
              <a:t>A </a:t>
            </a:r>
            <a:r>
              <a:rPr sz="1050" spc="25" dirty="0">
                <a:latin typeface="Times New Roman"/>
                <a:cs typeface="Times New Roman"/>
              </a:rPr>
              <a:t>graphical illustration </a:t>
            </a:r>
            <a:r>
              <a:rPr sz="1050" spc="-20" dirty="0">
                <a:latin typeface="Times New Roman"/>
                <a:cs typeface="Times New Roman"/>
              </a:rPr>
              <a:t>of </a:t>
            </a:r>
            <a:r>
              <a:rPr sz="1050" spc="50" dirty="0">
                <a:latin typeface="Times New Roman"/>
                <a:cs typeface="Times New Roman"/>
              </a:rPr>
              <a:t>the bootstrap </a:t>
            </a:r>
            <a:r>
              <a:rPr sz="1050" spc="30" dirty="0">
                <a:latin typeface="Times New Roman"/>
                <a:cs typeface="Times New Roman"/>
              </a:rPr>
              <a:t>approach </a:t>
            </a:r>
            <a:r>
              <a:rPr sz="1050" spc="15" dirty="0">
                <a:latin typeface="Times New Roman"/>
                <a:cs typeface="Times New Roman"/>
              </a:rPr>
              <a:t>on </a:t>
            </a:r>
            <a:r>
              <a:rPr sz="1050" spc="50" dirty="0">
                <a:latin typeface="Times New Roman"/>
                <a:cs typeface="Times New Roman"/>
              </a:rPr>
              <a:t>a </a:t>
            </a:r>
            <a:r>
              <a:rPr sz="1050" spc="15" dirty="0">
                <a:latin typeface="Times New Roman"/>
                <a:cs typeface="Times New Roman"/>
              </a:rPr>
              <a:t>small  </a:t>
            </a:r>
            <a:r>
              <a:rPr sz="1050" spc="25" dirty="0">
                <a:latin typeface="Times New Roman"/>
                <a:cs typeface="Times New Roman"/>
              </a:rPr>
              <a:t>sample containing </a:t>
            </a:r>
            <a:r>
              <a:rPr sz="1050" b="0" i="1" spc="-30" dirty="0">
                <a:latin typeface="Bookman Old Style"/>
                <a:cs typeface="Bookman Old Style"/>
              </a:rPr>
              <a:t>n </a:t>
            </a:r>
            <a:r>
              <a:rPr sz="1050" spc="210" dirty="0">
                <a:latin typeface="Times New Roman"/>
                <a:cs typeface="Times New Roman"/>
              </a:rPr>
              <a:t>= </a:t>
            </a:r>
            <a:r>
              <a:rPr sz="1050" spc="-5" dirty="0">
                <a:latin typeface="Times New Roman"/>
                <a:cs typeface="Times New Roman"/>
              </a:rPr>
              <a:t>3 </a:t>
            </a:r>
            <a:r>
              <a:rPr sz="1050" spc="15" dirty="0">
                <a:latin typeface="Times New Roman"/>
                <a:cs typeface="Times New Roman"/>
              </a:rPr>
              <a:t>observations. </a:t>
            </a:r>
            <a:r>
              <a:rPr sz="1050" spc="30" dirty="0">
                <a:latin typeface="Times New Roman"/>
                <a:cs typeface="Times New Roman"/>
              </a:rPr>
              <a:t>Each </a:t>
            </a:r>
            <a:r>
              <a:rPr sz="1050" spc="50" dirty="0">
                <a:latin typeface="Times New Roman"/>
                <a:cs typeface="Times New Roman"/>
              </a:rPr>
              <a:t>bootstrap </a:t>
            </a:r>
            <a:r>
              <a:rPr sz="1050" spc="60" dirty="0">
                <a:latin typeface="Times New Roman"/>
                <a:cs typeface="Times New Roman"/>
              </a:rPr>
              <a:t>data </a:t>
            </a:r>
            <a:r>
              <a:rPr sz="1050" spc="30" dirty="0">
                <a:latin typeface="Times New Roman"/>
                <a:cs typeface="Times New Roman"/>
              </a:rPr>
              <a:t>set  </a:t>
            </a:r>
            <a:r>
              <a:rPr sz="1050" spc="25" dirty="0">
                <a:latin typeface="Times New Roman"/>
                <a:cs typeface="Times New Roman"/>
              </a:rPr>
              <a:t>contains </a:t>
            </a:r>
            <a:r>
              <a:rPr sz="1050" b="0" i="1" spc="-30" dirty="0">
                <a:latin typeface="Bookman Old Style"/>
                <a:cs typeface="Bookman Old Style"/>
              </a:rPr>
              <a:t>n </a:t>
            </a:r>
            <a:r>
              <a:rPr sz="1050" spc="15" dirty="0">
                <a:latin typeface="Times New Roman"/>
                <a:cs typeface="Times New Roman"/>
              </a:rPr>
              <a:t>observations, </a:t>
            </a:r>
            <a:r>
              <a:rPr sz="1050" spc="25" dirty="0">
                <a:latin typeface="Times New Roman"/>
                <a:cs typeface="Times New Roman"/>
              </a:rPr>
              <a:t>sampled </a:t>
            </a:r>
            <a:r>
              <a:rPr sz="1050" spc="30" dirty="0">
                <a:latin typeface="Times New Roman"/>
                <a:cs typeface="Times New Roman"/>
              </a:rPr>
              <a:t>with </a:t>
            </a:r>
            <a:r>
              <a:rPr sz="1050" spc="25" dirty="0">
                <a:latin typeface="Times New Roman"/>
                <a:cs typeface="Times New Roman"/>
              </a:rPr>
              <a:t>replacement </a:t>
            </a:r>
            <a:r>
              <a:rPr sz="1050" spc="10" dirty="0">
                <a:latin typeface="Times New Roman"/>
                <a:cs typeface="Times New Roman"/>
              </a:rPr>
              <a:t>from </a:t>
            </a:r>
            <a:r>
              <a:rPr sz="1050" spc="50" dirty="0">
                <a:latin typeface="Times New Roman"/>
                <a:cs typeface="Times New Roman"/>
              </a:rPr>
              <a:t>the  </a:t>
            </a:r>
            <a:r>
              <a:rPr sz="1050" spc="10" dirty="0">
                <a:latin typeface="Times New Roman"/>
                <a:cs typeface="Times New Roman"/>
              </a:rPr>
              <a:t>original </a:t>
            </a:r>
            <a:r>
              <a:rPr sz="1050" spc="60" dirty="0">
                <a:latin typeface="Times New Roman"/>
                <a:cs typeface="Times New Roman"/>
              </a:rPr>
              <a:t>data </a:t>
            </a:r>
            <a:r>
              <a:rPr sz="1050" spc="25" dirty="0">
                <a:latin typeface="Times New Roman"/>
                <a:cs typeface="Times New Roman"/>
              </a:rPr>
              <a:t>set. </a:t>
            </a:r>
            <a:r>
              <a:rPr sz="1050" spc="30" dirty="0">
                <a:latin typeface="Times New Roman"/>
                <a:cs typeface="Times New Roman"/>
              </a:rPr>
              <a:t>Each </a:t>
            </a:r>
            <a:r>
              <a:rPr sz="1050" spc="50" dirty="0">
                <a:latin typeface="Times New Roman"/>
                <a:cs typeface="Times New Roman"/>
              </a:rPr>
              <a:t>bootstrap </a:t>
            </a:r>
            <a:r>
              <a:rPr sz="1050" spc="60" dirty="0">
                <a:latin typeface="Times New Roman"/>
                <a:cs typeface="Times New Roman"/>
              </a:rPr>
              <a:t>data </a:t>
            </a:r>
            <a:r>
              <a:rPr sz="1050" spc="30" dirty="0">
                <a:latin typeface="Times New Roman"/>
                <a:cs typeface="Times New Roman"/>
              </a:rPr>
              <a:t>set </a:t>
            </a:r>
            <a:r>
              <a:rPr sz="1050" spc="-5" dirty="0">
                <a:latin typeface="Times New Roman"/>
                <a:cs typeface="Times New Roman"/>
              </a:rPr>
              <a:t>is </a:t>
            </a:r>
            <a:r>
              <a:rPr sz="1050" spc="25" dirty="0">
                <a:latin typeface="Times New Roman"/>
                <a:cs typeface="Times New Roman"/>
              </a:rPr>
              <a:t>used </a:t>
            </a:r>
            <a:r>
              <a:rPr sz="1050" spc="50" dirty="0">
                <a:latin typeface="Times New Roman"/>
                <a:cs typeface="Times New Roman"/>
              </a:rPr>
              <a:t>to </a:t>
            </a:r>
            <a:r>
              <a:rPr sz="1050" spc="35" dirty="0">
                <a:latin typeface="Times New Roman"/>
                <a:cs typeface="Times New Roman"/>
              </a:rPr>
              <a:t>obtain </a:t>
            </a:r>
            <a:r>
              <a:rPr sz="1050" spc="50" dirty="0">
                <a:latin typeface="Times New Roman"/>
                <a:cs typeface="Times New Roman"/>
              </a:rPr>
              <a:t>an  </a:t>
            </a:r>
            <a:r>
              <a:rPr sz="1050" spc="35" dirty="0">
                <a:latin typeface="Times New Roman"/>
                <a:cs typeface="Times New Roman"/>
              </a:rPr>
              <a:t>estimate </a:t>
            </a:r>
            <a:r>
              <a:rPr sz="1050" spc="-20" dirty="0">
                <a:latin typeface="Times New Roman"/>
                <a:cs typeface="Times New Roman"/>
              </a:rPr>
              <a:t>of</a:t>
            </a:r>
            <a:r>
              <a:rPr sz="1050" spc="60" dirty="0">
                <a:latin typeface="Times New Roman"/>
                <a:cs typeface="Times New Roman"/>
              </a:rPr>
              <a:t> </a:t>
            </a:r>
            <a:r>
              <a:rPr sz="1050" b="0" i="1" spc="-10" dirty="0">
                <a:latin typeface="Bookman Old Style"/>
                <a:cs typeface="Bookman Old Style"/>
              </a:rPr>
              <a:t>α</a:t>
            </a:r>
            <a:endParaRPr sz="105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</TotalTime>
  <Words>885</Words>
  <Application>Microsoft Office PowerPoint</Application>
  <PresentationFormat>Custom</PresentationFormat>
  <Paragraphs>141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Bookman Old Style</vt:lpstr>
      <vt:lpstr>Calibri</vt:lpstr>
      <vt:lpstr>Cambria Math</vt:lpstr>
      <vt:lpstr>Georgia</vt:lpstr>
      <vt:lpstr>Symbol</vt:lpstr>
      <vt:lpstr>Times New Roman</vt:lpstr>
      <vt:lpstr>Office Theme</vt:lpstr>
      <vt:lpstr>Training Error versus  Test error</vt:lpstr>
      <vt:lpstr>Validation-set approach</vt:lpstr>
      <vt:lpstr>The Validation process</vt:lpstr>
      <vt:lpstr>Example:  automobile data</vt:lpstr>
      <vt:lpstr>Drawbacks of  validation set approach</vt:lpstr>
      <vt:lpstr>K-fold Cross-validation</vt:lpstr>
      <vt:lpstr>K-fold Cross-validation  in detail</vt:lpstr>
      <vt:lpstr>The Bootstrap</vt:lpstr>
      <vt:lpstr>Example with just 3   observations</vt:lpstr>
      <vt:lpstr>Can the bootstrap estimate  prediction  error?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Error versus  Test error</dc:title>
  <dc:creator>Kokkotos, Fotios</dc:creator>
  <cp:lastModifiedBy>Windows User</cp:lastModifiedBy>
  <cp:revision>8</cp:revision>
  <dcterms:created xsi:type="dcterms:W3CDTF">2017-08-31T10:15:54Z</dcterms:created>
  <dcterms:modified xsi:type="dcterms:W3CDTF">2020-04-09T21:45:53Z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2013-06-14T00:00:00Z</vt:filetime>
  </property>
  <property fmtid="{D5CDD505-2E9C-101B-9397-08002B2CF9AE}" pid="3" name="Creator">
    <vt:lpwstr>LaTeX with Beamer class version 3.10</vt:lpwstr>
  </property>
  <property fmtid="{D5CDD505-2E9C-101B-9397-08002B2CF9AE}" pid="4" name="LastSaved">
    <vt:filetime>2017-08-31T00:00:00Z</vt:filetime>
  </property>
</Properties>
</file>