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636" autoAdjust="0"/>
  </p:normalViewPr>
  <p:slideViewPr>
    <p:cSldViewPr snapToGrid="0">
      <p:cViewPr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A195D-83E5-4BD5-9122-2D1382EDA833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CCB0C-2DB4-467F-91F3-F74EDB4F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1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tutorial-joi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CB0C-2DB4-467F-91F3-F74EDB4FE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EXCLUSIVE AKA ANTI JOIN</a:t>
            </a:r>
          </a:p>
          <a:p>
            <a:r>
              <a:rPr lang="en-US" dirty="0"/>
              <a:t>NATURAL JOIN – no ON condition, the query engine finds matching column names with the same data type and performs the join</a:t>
            </a:r>
          </a:p>
          <a:p>
            <a:r>
              <a:rPr lang="fr-FR" dirty="0">
                <a:hlinkClick r:id="rId3"/>
              </a:rPr>
              <a:t>PostgreSQL: Documentation: 15: 2.6. Joins </a:t>
            </a:r>
            <a:r>
              <a:rPr lang="fr-FR" dirty="0" err="1">
                <a:hlinkClick r:id="rId3"/>
              </a:rPr>
              <a:t>Between</a:t>
            </a:r>
            <a:r>
              <a:rPr lang="fr-FR" dirty="0">
                <a:hlinkClick r:id="rId3"/>
              </a:rPr>
              <a:t>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CB0C-2DB4-467F-91F3-F74EDB4FE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CB0C-2DB4-467F-91F3-F74EDB4FE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12F0-BE4C-6A39-6E7B-06EBF438D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9604-1F2B-C617-6AAB-C55E0294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5D09-B6B3-FACA-43EA-64D964BE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FA18-2C72-256F-3F13-0D341AF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5957-3C9C-FA45-69F8-05A095EA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77D1-3362-CCD6-A32C-6FE4F37A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031E-4B63-2F0D-CB94-09290CBA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BA05-E1D2-B641-A309-11C2DCF1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CA0C-16EE-4DD7-97C1-43C23A5D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260B-F56D-3365-A054-A7C866CC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8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99E6F-41EA-AA2C-513B-0B0C6FA7C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D05D5-C0CB-191D-7DCB-875E7391E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66CB-B0F1-698C-AEA3-B71ECEE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8F76-BFEF-C38E-DBB6-3B16F26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D68B3-EAD5-BCF3-CDC4-4A1917BC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8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4773-F0AB-FA25-C4DF-652CE9BA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FD65-CC6A-9871-30FC-495D6AC9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7D35-F6FD-5532-E4D4-50936F50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8751-F210-3816-DF80-7C27CC7A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0D35-BE4E-AB9B-CFDE-B3EA6E6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FAB9-9DDA-4C1E-F6DE-5D4694E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FFF0-0075-E706-9B65-FCB18FE4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10A5-10E9-D17E-CFB2-34CA3A0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B7C0-2BE2-6571-155E-C50FE7B3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2628-544B-6B38-2AF3-EA62FB4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2EE2-40D2-7178-EAC9-BBF4BE11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A18C-6DFD-3B1D-2078-05523ABD1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2B83D-FBEB-C8F1-69DC-B92542CA3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17EB-F04E-4E47-7F9A-938CFC59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150F-6BAC-16D3-85E6-852AB2B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C104-CB30-4DDD-D6CC-E02CF5BA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5483-3AE9-D5E1-0377-EE7CA404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1651-852A-E2A3-47DA-E623FDA7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9734-AA37-EA3A-0CAB-0EBB0B7F8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A1271-5975-4091-7382-540B64B0C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98DCB-6179-01F0-B1A4-3CB4A477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15794-08CC-68E4-AB70-1137D464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E1F60-6333-5AA0-273B-C601C473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7E534-4E58-1F03-FFCE-5ED06EE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34E5-BD8A-2F81-2A70-EFCFEFB5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2582B-29FF-CDD0-F5B1-D78C6886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D799-6541-A682-12BD-ADDF52E3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EDD2C-A286-B769-1ADB-E5551E7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FBAF7-895E-6D75-864A-DCD3E408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4AEF3-1748-FE48-4B9E-AE66CE70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62952-DFFC-F2DC-B7C8-36D82C91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C582-4AC1-AC34-A67E-B5440C1B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183A-A1C0-7DEC-7AAA-99E1D3A4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2F02D-716D-BD72-6F9F-60E7F5ACF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F311-497B-CAF4-EC6B-AE103444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D47D-AAEC-48A0-33CA-CB1C1B0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8D57-EA14-12A9-FCB6-350BD6E3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EE8F-C582-F66A-9585-21278075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9A18A-810D-434D-8798-0EE18A2BC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9098-D6D7-9A5A-8019-5BFB1AF0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2086F-E8CA-DD96-1013-45D4FF83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669D-B4F6-1091-05EE-222C1284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D116-56BC-4AC6-0B24-D7BC9D97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BE052-C3C5-BFAA-2A80-F2ACAB31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45F2-F7A8-7791-C769-5D3BE3E2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0DEF-7C68-9A94-B1C9-4D61E994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8F42-01B9-4DF1-91DA-AE7F61520A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F180-63E2-A566-84B3-D98278B9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821-1BD3-3D69-E1D0-952005CE8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2782-5BC1-452F-AFBA-7D69C124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sql-createtrigge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rules-materializedviews.html" TargetMode="External"/><Relationship Id="rId2" Type="http://schemas.openxmlformats.org/officeDocument/2006/relationships/hyperlink" Target="https://www.postgresql.org/docs/current/sql-createview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sql.com/blog/what-is-with-clause-sq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ostgresql.org/docs/9.1/queries-with.html" TargetMode="External"/><Relationship Id="rId4" Type="http://schemas.openxmlformats.org/officeDocument/2006/relationships/hyperlink" Target="https://learnsql.com/blog/reasons-to-use-ctes/#:~:text=A%20Common%20Table%20Expression%20%28CTE%29%2C%20also%20referred%20to,referenced%20in%20the%20query%20using%20the%20assigned%20name.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6659/sql-exists-vs-in-vs-join-performance-comparison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ostgresql.org/docs/current/functions-aggregate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7CB5-5532-43F8-2F49-DFACCA341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04A74-2A53-9EE7-1029-09C3E717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Advanced Retrieval Queries</a:t>
            </a:r>
          </a:p>
        </p:txBody>
      </p:sp>
    </p:spTree>
    <p:extLst>
      <p:ext uri="{BB962C8B-B14F-4D97-AF65-F5344CB8AC3E}">
        <p14:creationId xmlns:p14="http://schemas.microsoft.com/office/powerpoint/2010/main" val="320381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28E-00E5-613B-D205-31034B83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Assertion, Triggers, &amp;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CAB8-08B2-507E-E12F-380ED9F5D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39F-7BF4-0810-618E-F671048B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BF73-4EF9-5644-F766-4E853979E2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data integrity constraint that can be used to ensure a specific condition cannot happen within a table</a:t>
            </a:r>
          </a:p>
          <a:p>
            <a:r>
              <a:rPr lang="en-US" dirty="0"/>
              <a:t>Example: employee salary cannot be greater than manager salary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18879-6598-618D-E3CE-4D2DF0F3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825625"/>
            <a:ext cx="62145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ASSERTION </a:t>
            </a:r>
            <a:r>
              <a:rPr lang="en-US" dirty="0" err="1"/>
              <a:t>salary_constraint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CHECK (NOT EXISTS ( </a:t>
            </a:r>
          </a:p>
          <a:p>
            <a:pPr marL="0" indent="0">
              <a:buNone/>
            </a:pPr>
            <a:r>
              <a:rPr lang="en-US" dirty="0"/>
              <a:t>	SELECT *</a:t>
            </a:r>
          </a:p>
          <a:p>
            <a:pPr marL="0" indent="0">
              <a:buNone/>
            </a:pPr>
            <a:r>
              <a:rPr lang="en-US" dirty="0"/>
              <a:t>	FROM EMPLOYEE E, MANAGER M, DEPARTMENT D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E.salary</a:t>
            </a:r>
            <a:r>
              <a:rPr lang="en-US" dirty="0"/>
              <a:t> &gt;</a:t>
            </a:r>
            <a:r>
              <a:rPr lang="en-US" dirty="0" err="1"/>
              <a:t>M.salary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E.dno</a:t>
            </a:r>
            <a:r>
              <a:rPr lang="en-US" dirty="0"/>
              <a:t>=</a:t>
            </a:r>
            <a:r>
              <a:rPr lang="en-US" dirty="0" err="1"/>
              <a:t>D.dnumber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D.mgr_ssn</a:t>
            </a:r>
            <a:r>
              <a:rPr lang="en-US" dirty="0"/>
              <a:t>=</a:t>
            </a:r>
            <a:r>
              <a:rPr lang="en-US" dirty="0" err="1"/>
              <a:t>M.ssn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3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5319-CFA4-9FC5-7C2B-FEDE1C80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E2DE-9E12-B60D-3825-A31BC989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586442"/>
            <a:ext cx="4936067" cy="52715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Takes action when a specified event occurs in the DB</a:t>
            </a:r>
          </a:p>
          <a:p>
            <a:r>
              <a:rPr lang="en-US" dirty="0"/>
              <a:t>Event </a:t>
            </a:r>
          </a:p>
          <a:p>
            <a:pPr lvl="1"/>
            <a:r>
              <a:rPr lang="en-US" dirty="0"/>
              <a:t>The operations that are monitored for each condition</a:t>
            </a:r>
          </a:p>
          <a:p>
            <a:r>
              <a:rPr lang="en-US" dirty="0"/>
              <a:t>Condition</a:t>
            </a:r>
          </a:p>
          <a:p>
            <a:pPr lvl="1"/>
            <a:r>
              <a:rPr lang="en-US" dirty="0"/>
              <a:t>Used to monitor the DB</a:t>
            </a:r>
          </a:p>
          <a:p>
            <a:r>
              <a:rPr lang="en-US" dirty="0"/>
              <a:t>Action </a:t>
            </a:r>
          </a:p>
          <a:p>
            <a:pPr lvl="1"/>
            <a:r>
              <a:rPr lang="en-US" dirty="0"/>
              <a:t>Action that occurs when the condition is met, typically a SQL statement</a:t>
            </a:r>
          </a:p>
          <a:p>
            <a:r>
              <a:rPr lang="it-IT" dirty="0">
                <a:hlinkClick r:id="rId3"/>
              </a:rPr>
              <a:t>PostgreSQL: Documentation: 15: CREATE TRIGGER</a:t>
            </a:r>
            <a:endParaRPr lang="en-US" dirty="0"/>
          </a:p>
        </p:txBody>
      </p:sp>
      <p:pic>
        <p:nvPicPr>
          <p:cNvPr id="3074" name="Picture 2" descr="Oracle Database and Oracle Applications: Oracle PL/SQL Trigger Tutorial ...">
            <a:extLst>
              <a:ext uri="{FF2B5EF4-FFF2-40B4-BE49-F238E27FC236}">
                <a16:creationId xmlns:a16="http://schemas.microsoft.com/office/drawing/2014/main" id="{2B37F30A-89F6-5B9E-27F8-E699D76D6A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156" y="1690688"/>
            <a:ext cx="7238660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42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85B0-FBFF-DD07-FEB9-66E145C2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8480-8FB7-61CB-4E2A-E5EC1A23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“Views” of a query that are not materialized</a:t>
            </a:r>
          </a:p>
          <a:p>
            <a:pPr lvl="1"/>
            <a:r>
              <a:rPr lang="en-US" dirty="0"/>
              <a:t>When you access the view the query is executed. </a:t>
            </a:r>
          </a:p>
          <a:p>
            <a:r>
              <a:rPr lang="en-US" dirty="0"/>
              <a:t>Materialized view: These are created when the results of the query are </a:t>
            </a:r>
            <a:r>
              <a:rPr lang="en-US" dirty="0" err="1"/>
              <a:t>stor</a:t>
            </a:r>
            <a:r>
              <a:rPr lang="en-US" dirty="0"/>
              <a:t>                 ed in a DB</a:t>
            </a:r>
          </a:p>
          <a:p>
            <a:r>
              <a:rPr lang="en-US" dirty="0"/>
              <a:t>Views are most commonly used to present results of analytics queries to stakeholders</a:t>
            </a:r>
          </a:p>
          <a:p>
            <a:r>
              <a:rPr lang="en-US" dirty="0">
                <a:hlinkClick r:id="rId2"/>
              </a:rPr>
              <a:t>PostgreSQL: Documentation: 15: CREATE VIEW</a:t>
            </a:r>
            <a:endParaRPr lang="en-US" dirty="0"/>
          </a:p>
          <a:p>
            <a:r>
              <a:rPr lang="en-US" dirty="0">
                <a:hlinkClick r:id="rId3"/>
              </a:rPr>
              <a:t>PostgreSQL: Documentation: 15: 41.3. Materialized Views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0730-2E2E-E987-86CF-0D27E99A50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VIEW AS &lt;query&gt;</a:t>
            </a:r>
          </a:p>
          <a:p>
            <a:pPr marL="0" indent="0">
              <a:buNone/>
            </a:pPr>
            <a:r>
              <a:rPr lang="en-US" dirty="0"/>
              <a:t>CREATE MATERIALIZED VIEW AS &lt;QUERY&gt;</a:t>
            </a:r>
          </a:p>
        </p:txBody>
      </p:sp>
    </p:spTree>
    <p:extLst>
      <p:ext uri="{BB962C8B-B14F-4D97-AF65-F5344CB8AC3E}">
        <p14:creationId xmlns:p14="http://schemas.microsoft.com/office/powerpoint/2010/main" val="36732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2FE5-6AB5-2814-63B5-A130EAF8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2C8F-26F9-0419-E860-8A70A88CB8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query that is used within the WHERE, and FROM clauses in another query (a query within a query)</a:t>
            </a:r>
          </a:p>
          <a:p>
            <a:pPr lvl="1"/>
            <a:r>
              <a:rPr lang="en-US" dirty="0"/>
              <a:t>Useful for ‘filtering’ a table based upon query results from another table</a:t>
            </a:r>
          </a:p>
          <a:p>
            <a:r>
              <a:rPr lang="en-US" dirty="0"/>
              <a:t>Your book uses parenthesis within each of these clauses to write the sub-query</a:t>
            </a:r>
          </a:p>
          <a:p>
            <a:pPr lvl="1"/>
            <a:r>
              <a:rPr lang="en-US" dirty="0"/>
              <a:t>Can be difficult to understand in much larger queries </a:t>
            </a:r>
          </a:p>
          <a:p>
            <a:r>
              <a:rPr lang="en-US" dirty="0"/>
              <a:t>Correlated nested queries – a relationship exists between the two tables (query to the right)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71750-BCB4-0AE8-9E98-DF206646D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428999"/>
            <a:ext cx="5181600" cy="274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--comment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 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E.employee_ssn</a:t>
            </a:r>
            <a:r>
              <a:rPr lang="en-US" dirty="0"/>
              <a:t> IN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D.employee_ssn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FROM dependent D</a:t>
            </a:r>
          </a:p>
          <a:p>
            <a:pPr marL="0" indent="0">
              <a:buNone/>
            </a:pPr>
            <a:r>
              <a:rPr lang="en-US" dirty="0"/>
              <a:t>	 WHERE </a:t>
            </a:r>
            <a:r>
              <a:rPr lang="en-US" dirty="0" err="1"/>
              <a:t>D.gender</a:t>
            </a:r>
            <a:r>
              <a:rPr lang="en-US" dirty="0"/>
              <a:t> = “M”)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ADF5E6-B721-C972-F7CF-D153FDAB6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81" y="681037"/>
            <a:ext cx="6238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6B16-E833-8A8D-932A-D26B292D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(CTEs)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3BEE-F49B-F4F5-A5F5-E7918F2DB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What Is the WITH Clause in SQL?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Link to CTE Reading</a:t>
            </a:r>
            <a:endParaRPr lang="en-US" dirty="0"/>
          </a:p>
          <a:p>
            <a:r>
              <a:rPr lang="en-US" dirty="0">
                <a:hlinkClick r:id="rId5"/>
              </a:rPr>
              <a:t>PostgreSQL: Documentation: 9.1: WITH Queries (Common Table Expressions)</a:t>
            </a:r>
            <a:endParaRPr lang="en-US" dirty="0"/>
          </a:p>
          <a:p>
            <a:r>
              <a:rPr lang="en-US" dirty="0"/>
              <a:t>AKA with() clause</a:t>
            </a:r>
          </a:p>
          <a:p>
            <a:r>
              <a:rPr lang="en-US" dirty="0"/>
              <a:t>All subqueries/temp tables are defined BEFORE the main query</a:t>
            </a:r>
          </a:p>
          <a:p>
            <a:r>
              <a:rPr lang="en-US" dirty="0"/>
              <a:t>All subqueries/temp tables are comma separated</a:t>
            </a:r>
          </a:p>
          <a:p>
            <a:r>
              <a:rPr lang="en-US" dirty="0"/>
              <a:t>Provides a neater way to write queries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AB337-5331-08D9-34C4-2C187589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 as (SELECT </a:t>
            </a:r>
            <a:r>
              <a:rPr lang="en-US" dirty="0" err="1"/>
              <a:t>employee_ssn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FROM dependent</a:t>
            </a:r>
          </a:p>
          <a:p>
            <a:pPr marL="0" indent="0">
              <a:buNone/>
            </a:pPr>
            <a:r>
              <a:rPr lang="en-US" dirty="0"/>
              <a:t>	 WHERE gender = “M”) SELECT </a:t>
            </a:r>
            <a:r>
              <a:rPr lang="en-US" dirty="0" err="1"/>
              <a:t>e.fname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,</a:t>
            </a:r>
            <a:r>
              <a:rPr lang="en-US" dirty="0" err="1"/>
              <a:t>e.lname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e.employee_ssn</a:t>
            </a:r>
            <a:r>
              <a:rPr lang="en-US" dirty="0"/>
              <a:t> IN D</a:t>
            </a:r>
          </a:p>
        </p:txBody>
      </p:sp>
    </p:spTree>
    <p:extLst>
      <p:ext uri="{BB962C8B-B14F-4D97-AF65-F5344CB8AC3E}">
        <p14:creationId xmlns:p14="http://schemas.microsoft.com/office/powerpoint/2010/main" val="27347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CC1F-13AC-3575-0727-ACC1A1DD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UNIQUE, EXISTS, &amp; renaming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6D14-5D1B-8AEC-A059-AAE671550B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be used in the WHERE clause </a:t>
            </a:r>
          </a:p>
          <a:p>
            <a:pPr lvl="1"/>
            <a:r>
              <a:rPr lang="en-US" sz="2800" dirty="0"/>
              <a:t>EXISTS can be thought of as an INNER or ANTI JOIN (multiple value comparison)</a:t>
            </a:r>
            <a:endParaRPr lang="en-US" sz="2400" dirty="0"/>
          </a:p>
          <a:p>
            <a:pPr lvl="1"/>
            <a:r>
              <a:rPr lang="en-US" sz="2800" dirty="0"/>
              <a:t>However, EXISTS uses row-wise comparison – so it just checks if a row exists. INNER JOIN would join on DUPLICATE row-keys. </a:t>
            </a:r>
          </a:p>
          <a:p>
            <a:pPr lvl="1"/>
            <a:r>
              <a:rPr lang="en-US" sz="2800" dirty="0">
                <a:hlinkClick r:id="rId2"/>
              </a:rPr>
              <a:t>SQL EXISTS vs IN vs JOIN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D9401-CDAC-6F0E-3A58-67546AAC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0250" y="1825625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as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WHERE EXISTS (SELECT *</a:t>
            </a:r>
          </a:p>
          <a:p>
            <a:pPr marL="0" indent="0">
              <a:buNone/>
            </a:pPr>
            <a:r>
              <a:rPr lang="en-US" dirty="0"/>
              <a:t>		      FROM department</a:t>
            </a:r>
          </a:p>
          <a:p>
            <a:pPr marL="0" indent="0">
              <a:buNone/>
            </a:pPr>
            <a:r>
              <a:rPr lang="en-US" dirty="0"/>
              <a:t>		      WHERE </a:t>
            </a:r>
            <a:r>
              <a:rPr lang="en-US" dirty="0" err="1"/>
              <a:t>ssn</a:t>
            </a:r>
            <a:r>
              <a:rPr lang="en-US" dirty="0"/>
              <a:t>=</a:t>
            </a:r>
            <a:r>
              <a:rPr lang="en-US" dirty="0" err="1"/>
              <a:t>essn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006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D658-F64A-7BE8-E79A-7A1BE00D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Joins, Aggregation, Case Statements, &amp; 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C6FF-5692-593D-33F0-658C2BAE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ql joins | Sql join, Sql tutorial, Sql">
            <a:extLst>
              <a:ext uri="{FF2B5EF4-FFF2-40B4-BE49-F238E27FC236}">
                <a16:creationId xmlns:a16="http://schemas.microsoft.com/office/drawing/2014/main" id="{CAF49478-D622-DA23-6AC9-59046AB5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4" y="241466"/>
            <a:ext cx="11320171" cy="637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90B9-8814-0132-F111-EFC3A98E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43F3-096E-0AC8-0B39-5A3ADD1D4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GROUP BY allows you to aggregate a table into summary statistics</a:t>
            </a:r>
          </a:p>
          <a:p>
            <a:pPr lvl="1"/>
            <a:r>
              <a:rPr lang="en-US" dirty="0"/>
              <a:t>GROUP BY attributes must be specified in the select statement</a:t>
            </a:r>
          </a:p>
          <a:p>
            <a:pPr lvl="1"/>
            <a:r>
              <a:rPr lang="en-US" dirty="0"/>
              <a:t>Aggregate functions can be applied to additional attributes</a:t>
            </a:r>
          </a:p>
          <a:p>
            <a:r>
              <a:rPr lang="en-US" dirty="0"/>
              <a:t>HAVING essentially returns only the groups that meet certain conditions</a:t>
            </a:r>
          </a:p>
          <a:p>
            <a:r>
              <a:rPr lang="fr-FR" dirty="0">
                <a:hlinkClick r:id="rId2"/>
              </a:rPr>
              <a:t>PostgreSQL: Documentation: 15: 9.21. </a:t>
            </a:r>
            <a:r>
              <a:rPr lang="fr-FR" dirty="0" err="1">
                <a:hlinkClick r:id="rId2"/>
              </a:rPr>
              <a:t>Aggregate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Functions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C95AB-ECAE-CC77-0325-FE7DFFB4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300" y="1405731"/>
            <a:ext cx="375337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,COUNT(*)</a:t>
            </a:r>
          </a:p>
          <a:p>
            <a:pPr marL="0" indent="0">
              <a:buNone/>
            </a:pPr>
            <a:r>
              <a:rPr lang="en-US" dirty="0"/>
              <a:t>	  ,AVG(salary)</a:t>
            </a:r>
          </a:p>
          <a:p>
            <a:pPr marL="0" indent="0">
              <a:buNone/>
            </a:pPr>
            <a:r>
              <a:rPr lang="en-US" dirty="0"/>
              <a:t>FROM employee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!= 1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dno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HAVING AVG(salary)&gt;45000.00;</a:t>
            </a:r>
          </a:p>
        </p:txBody>
      </p:sp>
      <p:sp>
        <p:nvSpPr>
          <p:cNvPr id="5" name="AutoShape 2" descr="PostgreSQL GROUP BY">
            <a:extLst>
              <a:ext uri="{FF2B5EF4-FFF2-40B4-BE49-F238E27FC236}">
                <a16:creationId xmlns:a16="http://schemas.microsoft.com/office/drawing/2014/main" id="{76965E9E-6AD9-6621-BDFB-65197C6964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5A3E4-FCB3-D7D0-B6AD-AC450574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672" y="417185"/>
            <a:ext cx="17049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4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A194-5721-E2C0-9A2E-C575FA51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B5E2-2340-D694-8510-06F8E9A96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41534" cy="4351338"/>
          </a:xfrm>
        </p:spPr>
        <p:txBody>
          <a:bodyPr/>
          <a:lstStyle/>
          <a:p>
            <a:r>
              <a:rPr lang="en-US" dirty="0"/>
              <a:t>CASE WHEN is equivalent to many modern programming languages IF ELSE statements</a:t>
            </a:r>
          </a:p>
          <a:p>
            <a:pPr lvl="1"/>
            <a:r>
              <a:rPr lang="en-US" dirty="0"/>
              <a:t>Can be used within a SELECT statement</a:t>
            </a:r>
          </a:p>
          <a:p>
            <a:pPr marL="0" indent="0">
              <a:buNone/>
            </a:pPr>
            <a:r>
              <a:rPr lang="en-US" dirty="0"/>
              <a:t>CASE WHEN &lt;condition 1&gt; THEN &lt;value&gt;</a:t>
            </a:r>
          </a:p>
          <a:p>
            <a:pPr marL="0" indent="0">
              <a:buNone/>
            </a:pPr>
            <a:r>
              <a:rPr lang="en-US" dirty="0"/>
              <a:t>	WHEN &lt;condition 2&gt; THEN &lt;value&gt;</a:t>
            </a:r>
          </a:p>
          <a:p>
            <a:pPr marL="0" indent="0">
              <a:buNone/>
            </a:pPr>
            <a:r>
              <a:rPr lang="en-US" dirty="0"/>
              <a:t>	ELSE &lt;value&gt;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8F55B-A55A-B0A9-7C22-497BC53DCE58}"/>
              </a:ext>
            </a:extLst>
          </p:cNvPr>
          <p:cNvSpPr txBox="1"/>
          <p:nvPr/>
        </p:nvSpPr>
        <p:spPr>
          <a:xfrm>
            <a:off x="7179734" y="2791354"/>
            <a:ext cx="4521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employee</a:t>
            </a:r>
          </a:p>
          <a:p>
            <a:r>
              <a:rPr lang="en-US" dirty="0"/>
              <a:t>SET salary = </a:t>
            </a:r>
          </a:p>
          <a:p>
            <a:r>
              <a:rPr lang="en-US" dirty="0"/>
              <a:t>CASE 	WHEN </a:t>
            </a:r>
            <a:r>
              <a:rPr lang="en-US" dirty="0" err="1"/>
              <a:t>dno</a:t>
            </a:r>
            <a:r>
              <a:rPr lang="en-US" dirty="0"/>
              <a:t>=5 THEN salary + 2000</a:t>
            </a:r>
          </a:p>
          <a:p>
            <a:r>
              <a:rPr lang="en-US" dirty="0"/>
              <a:t>	WHEN </a:t>
            </a:r>
            <a:r>
              <a:rPr lang="en-US" dirty="0" err="1"/>
              <a:t>dno</a:t>
            </a:r>
            <a:r>
              <a:rPr lang="en-US" dirty="0"/>
              <a:t>=4 THEN salary + 1500</a:t>
            </a:r>
          </a:p>
          <a:p>
            <a:r>
              <a:rPr lang="en-US" dirty="0"/>
              <a:t>	WHEN </a:t>
            </a:r>
            <a:r>
              <a:rPr lang="en-US" dirty="0" err="1"/>
              <a:t>dno</a:t>
            </a:r>
            <a:r>
              <a:rPr lang="en-US" dirty="0"/>
              <a:t>=1 THEN salary + 3000</a:t>
            </a:r>
          </a:p>
          <a:p>
            <a:r>
              <a:rPr lang="en-US" dirty="0"/>
              <a:t>	ELSE salary + 0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C54E-E07D-9DFE-5472-A8725FA9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Queries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B1FB-1374-78E9-905E-EADE780ED5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Helpful in many circumstances such as for querying hierarchical data like organizational structure, tracking lineage, etc.</a:t>
            </a:r>
          </a:p>
          <a:p>
            <a:r>
              <a:rPr lang="en-US" dirty="0"/>
              <a:t>Used in a with() CTE. </a:t>
            </a:r>
          </a:p>
          <a:p>
            <a:r>
              <a:rPr lang="en-US" dirty="0"/>
              <a:t>An example would be querying an employee table with manager and subordinates (see week 4 examples)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1EC2-1B28-8964-09B8-C35625A8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27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RECURSIVE &lt;alias&gt; as (</a:t>
            </a:r>
          </a:p>
          <a:p>
            <a:pPr marL="0" indent="0">
              <a:buNone/>
            </a:pPr>
            <a:r>
              <a:rPr lang="en-US" dirty="0"/>
              <a:t>&lt;non-recursive query&gt;</a:t>
            </a:r>
          </a:p>
          <a:p>
            <a:pPr marL="0" indent="0">
              <a:buNone/>
            </a:pPr>
            <a:r>
              <a:rPr lang="en-US" dirty="0"/>
              <a:t>&lt;statement that connects recursive query (union)&gt;</a:t>
            </a:r>
          </a:p>
          <a:p>
            <a:pPr marL="0" indent="0">
              <a:buNone/>
            </a:pPr>
            <a:r>
              <a:rPr lang="en-US" dirty="0"/>
              <a:t>&lt;recursive query&gt;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&lt;statement that invokes recursion&gt;</a:t>
            </a:r>
          </a:p>
          <a:p>
            <a:pPr marL="0" indent="0">
              <a:buNone/>
            </a:pPr>
            <a:r>
              <a:rPr lang="en-US" dirty="0"/>
              <a:t>SELECT * FROM &lt;alias&gt;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7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12671</TotalTime>
  <Words>836</Words>
  <Application>Microsoft Office PowerPoint</Application>
  <PresentationFormat>Widescreen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4</vt:lpstr>
      <vt:lpstr>Subqueries </vt:lpstr>
      <vt:lpstr>Common Table Expressions (CTEs)</vt:lpstr>
      <vt:lpstr>UNIQUE, EXISTS, &amp; renaming attributes</vt:lpstr>
      <vt:lpstr>Joins, Aggregation, Case Statements, &amp; Recursion</vt:lpstr>
      <vt:lpstr>PowerPoint Presentation</vt:lpstr>
      <vt:lpstr>GROUP BY &amp; HAVING</vt:lpstr>
      <vt:lpstr>Case Statements</vt:lpstr>
      <vt:lpstr>Recursive Queries (CTE)</vt:lpstr>
      <vt:lpstr>Assertion, Triggers, &amp; Views</vt:lpstr>
      <vt:lpstr>Assertion</vt:lpstr>
      <vt:lpstr>Triggers</vt:lpstr>
      <vt:lpstr>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Jeremiah Lowhorn</dc:creator>
  <cp:lastModifiedBy>Lowhorn, Jeremiah</cp:lastModifiedBy>
  <cp:revision>8</cp:revision>
  <dcterms:created xsi:type="dcterms:W3CDTF">2023-07-01T15:40:49Z</dcterms:created>
  <dcterms:modified xsi:type="dcterms:W3CDTF">2023-09-22T15:18:14Z</dcterms:modified>
</cp:coreProperties>
</file>