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366" r:id="rId6"/>
    <p:sldId id="383" r:id="rId7"/>
    <p:sldId id="385" r:id="rId8"/>
    <p:sldId id="384" r:id="rId9"/>
    <p:sldId id="386" r:id="rId10"/>
    <p:sldId id="387" r:id="rId11"/>
    <p:sldId id="391" r:id="rId12"/>
    <p:sldId id="388" r:id="rId13"/>
    <p:sldId id="390" r:id="rId14"/>
    <p:sldId id="3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9" autoAdjust="0"/>
    <p:restoredTop sz="94059" autoAdjust="0"/>
  </p:normalViewPr>
  <p:slideViewPr>
    <p:cSldViewPr snapToGrid="0">
      <p:cViewPr varScale="1">
        <p:scale>
          <a:sx n="150" d="100"/>
          <a:sy n="15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170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6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There is a limitation in n factorial algorithms where there is not enough compute power to find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83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03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82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54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42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0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The 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687623" y="1751741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223439" y="3252453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94607" y="3147968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537536" y="1782344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319691" y="4026842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624329" y="2389249"/>
            <a:ext cx="52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08707" y="2494149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13759" y="3167903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3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644520" y="1677859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763272" y="3856305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94607" y="3147968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537536" y="1782344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396155" y="2056194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81404" y="4274590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08707" y="2494149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13759" y="3167903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1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Factorial Time Complexity (n!)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Permutations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Sample Problem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64607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</a:t>
            </a:r>
            <a:r>
              <a:rPr lang="en-PH" sz="2400" b="1" dirty="0">
                <a:solidFill>
                  <a:srgbClr val="00B050"/>
                </a:solidFill>
              </a:rPr>
              <a:t>travelling salesman problem</a:t>
            </a:r>
            <a:r>
              <a:rPr lang="en-PH" sz="2400" dirty="0"/>
              <a:t>, also known as the travelling salesperson problem (TSP), asks the following question: </a:t>
            </a:r>
          </a:p>
          <a:p>
            <a:endParaRPr lang="en-PH" sz="2400" dirty="0"/>
          </a:p>
          <a:p>
            <a:r>
              <a:rPr lang="en-PH" sz="2400" dirty="0"/>
              <a:t>"Given a list of cities and the distances between each pair of cities, </a:t>
            </a:r>
            <a:r>
              <a:rPr lang="en-PH" sz="2400" b="1" dirty="0">
                <a:solidFill>
                  <a:srgbClr val="0070C0"/>
                </a:solidFill>
              </a:rPr>
              <a:t>what is the shortest possible route that visits each city exactly once and returns to the origin city</a:t>
            </a:r>
            <a:r>
              <a:rPr lang="en-PH" sz="2400" dirty="0"/>
              <a:t>?"</a:t>
            </a:r>
            <a:endParaRPr lang="en-US" sz="2400" dirty="0"/>
          </a:p>
        </p:txBody>
      </p:sp>
      <p:pic>
        <p:nvPicPr>
          <p:cNvPr id="5" name="Picture 4" descr="A map of the united states with lines and points&#10;&#10;Description automatically generated">
            <a:extLst>
              <a:ext uri="{FF2B5EF4-FFF2-40B4-BE49-F238E27FC236}">
                <a16:creationId xmlns:a16="http://schemas.microsoft.com/office/drawing/2014/main" id="{729EA911-CEC6-CF1C-7348-3FDC3CD4D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56" y="1215609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Factorial 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01203-4A12-8B26-437A-7916DAE06961}"/>
                  </a:ext>
                </a:extLst>
              </p:cNvPr>
              <p:cNvSpPr txBox="1"/>
              <p:nvPr/>
            </p:nvSpPr>
            <p:spPr>
              <a:xfrm>
                <a:off x="1430615" y="1452732"/>
                <a:ext cx="933077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PH" sz="6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PH" sz="3000" dirty="0"/>
                  <a:t>Where </a:t>
                </a:r>
                <a:r>
                  <a:rPr lang="en-PH" sz="3000" b="1" i="1" dirty="0">
                    <a:solidFill>
                      <a:srgbClr val="0070C0"/>
                    </a:solidFill>
                  </a:rPr>
                  <a:t>n</a:t>
                </a:r>
                <a:r>
                  <a:rPr lang="en-PH" sz="3000" dirty="0"/>
                  <a:t> is the number of inputs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01203-4A12-8B26-437A-7916DAE0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15" y="1452732"/>
                <a:ext cx="9330770" cy="1477328"/>
              </a:xfrm>
              <a:prstGeom prst="rect">
                <a:avLst/>
              </a:prstGeom>
              <a:blipFill>
                <a:blip r:embed="rId4"/>
                <a:stretch>
                  <a:fillRect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CC2384-CA88-CC80-5FDB-838529BB6275}"/>
                  </a:ext>
                </a:extLst>
              </p:cNvPr>
              <p:cNvSpPr txBox="1"/>
              <p:nvPr/>
            </p:nvSpPr>
            <p:spPr>
              <a:xfrm>
                <a:off x="3046449" y="3283319"/>
                <a:ext cx="609910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3!=3•2•1=</m:t>
                      </m:r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𝒄𝒐𝒎𝒑𝒖𝒕𝒂𝒕𝒊𝒐𝒏𝒔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CC2384-CA88-CC80-5FDB-838529BB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49" y="3283319"/>
                <a:ext cx="6099101" cy="553998"/>
              </a:xfrm>
              <a:prstGeom prst="rect">
                <a:avLst/>
              </a:prstGeom>
              <a:blipFill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55D1FC-64A6-91F1-6292-C4046DCEC4F4}"/>
                  </a:ext>
                </a:extLst>
              </p:cNvPr>
              <p:cNvSpPr txBox="1"/>
              <p:nvPr/>
            </p:nvSpPr>
            <p:spPr>
              <a:xfrm>
                <a:off x="2266419" y="3960014"/>
                <a:ext cx="765915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!=4•3•2•1=</m:t>
                      </m:r>
                      <m:r>
                        <a:rPr lang="en-GB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𝒄𝒐𝒎𝒑𝒖𝒕𝒂𝒕𝒊𝒐𝒏𝒔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55D1FC-64A6-91F1-6292-C4046DCE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19" y="3960014"/>
                <a:ext cx="7659159" cy="553998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BE76E-CF90-DE50-B7AD-C0768D13D793}"/>
                  </a:ext>
                </a:extLst>
              </p:cNvPr>
              <p:cNvSpPr txBox="1"/>
              <p:nvPr/>
            </p:nvSpPr>
            <p:spPr>
              <a:xfrm>
                <a:off x="2701173" y="4636709"/>
                <a:ext cx="765915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!=5•4•3•2•1=</m:t>
                      </m:r>
                      <m:r>
                        <a:rPr lang="en-GB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GB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𝒄𝒐𝒎𝒑𝒖𝒕𝒂𝒕𝒊𝒐𝒏𝒔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BE76E-CF90-DE50-B7AD-C0768D13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73" y="4636709"/>
                <a:ext cx="7659159" cy="553998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Example of n! (Permutations)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/>
              <p:nvPr/>
            </p:nvSpPr>
            <p:spPr>
              <a:xfrm>
                <a:off x="3895763" y="1424784"/>
                <a:ext cx="440047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𝒍𝒆𝒕𝒕𝒆𝒓𝒔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63" y="1424784"/>
                <a:ext cx="4400473" cy="707886"/>
              </a:xfrm>
              <a:prstGeom prst="rect">
                <a:avLst/>
              </a:prstGeom>
              <a:blipFill>
                <a:blip r:embed="rId4"/>
                <a:stretch>
                  <a:fillRect l="-1437" r="-25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D277675-7FE6-6050-AA4A-DECFD5006177}"/>
              </a:ext>
            </a:extLst>
          </p:cNvPr>
          <p:cNvSpPr txBox="1"/>
          <p:nvPr/>
        </p:nvSpPr>
        <p:spPr>
          <a:xfrm>
            <a:off x="2516715" y="4222288"/>
            <a:ext cx="7158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Problem</a:t>
            </a:r>
            <a:r>
              <a:rPr lang="en-PH" sz="2400" dirty="0"/>
              <a:t>: Find all possible arrangements of the letters without omitting or repeating any letter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9B74F-C6AF-1552-2B4B-8255CC245FB4}"/>
                  </a:ext>
                </a:extLst>
              </p:cNvPr>
              <p:cNvSpPr txBox="1"/>
              <p:nvPr/>
            </p:nvSpPr>
            <p:spPr>
              <a:xfrm>
                <a:off x="3558389" y="2304210"/>
                <a:ext cx="50752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d>
                        <m:dPr>
                          <m:ctrlPr>
                            <a:rPr lang="en-GB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</a:rPr>
                            <m:t>𝒍𝒆𝒕𝒕𝒆𝒓𝒔</m:t>
                          </m:r>
                        </m:e>
                      </m:d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9B74F-C6AF-1552-2B4B-8255CC24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89" y="2304210"/>
                <a:ext cx="50752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941715-2F8A-6FE5-6DF5-D3A8C5F13FEB}"/>
                  </a:ext>
                </a:extLst>
              </p:cNvPr>
              <p:cNvSpPr txBox="1"/>
              <p:nvPr/>
            </p:nvSpPr>
            <p:spPr>
              <a:xfrm>
                <a:off x="3895763" y="3114276"/>
                <a:ext cx="187721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941715-2F8A-6FE5-6DF5-D3A8C5F1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63" y="3114276"/>
                <a:ext cx="187721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5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Permutations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B603A-7BD1-CA91-4DEE-DCD398D82BC7}"/>
              </a:ext>
            </a:extLst>
          </p:cNvPr>
          <p:cNvGraphicFramePr>
            <a:graphicFrameLocks noGrp="1"/>
          </p:cNvGraphicFramePr>
          <p:nvPr/>
        </p:nvGraphicFramePr>
        <p:xfrm>
          <a:off x="2406952" y="2448296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E53055-9EE4-3029-C881-2F2F1554DD84}"/>
              </a:ext>
            </a:extLst>
          </p:cNvPr>
          <p:cNvGraphicFramePr>
            <a:graphicFrameLocks noGrp="1"/>
          </p:cNvGraphicFramePr>
          <p:nvPr/>
        </p:nvGraphicFramePr>
        <p:xfrm>
          <a:off x="7016701" y="2454557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9D3D1-58A9-0159-2E85-034C5C33D796}"/>
              </a:ext>
            </a:extLst>
          </p:cNvPr>
          <p:cNvGraphicFramePr>
            <a:graphicFrameLocks noGrp="1"/>
          </p:cNvGraphicFramePr>
          <p:nvPr/>
        </p:nvGraphicFramePr>
        <p:xfrm>
          <a:off x="2406951" y="3191568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A142D1-5ED1-68A1-B64D-3537FC2CEBB4}"/>
              </a:ext>
            </a:extLst>
          </p:cNvPr>
          <p:cNvGraphicFramePr>
            <a:graphicFrameLocks noGrp="1"/>
          </p:cNvGraphicFramePr>
          <p:nvPr/>
        </p:nvGraphicFramePr>
        <p:xfrm>
          <a:off x="7023738" y="3191568"/>
          <a:ext cx="279518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A6915C-481D-046C-A59D-556F60426EE1}"/>
              </a:ext>
            </a:extLst>
          </p:cNvPr>
          <p:cNvGraphicFramePr>
            <a:graphicFrameLocks noGrp="1"/>
          </p:cNvGraphicFramePr>
          <p:nvPr/>
        </p:nvGraphicFramePr>
        <p:xfrm>
          <a:off x="2406951" y="4017432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31611A-7914-3EC6-0898-73EB10AE81DF}"/>
              </a:ext>
            </a:extLst>
          </p:cNvPr>
          <p:cNvGraphicFramePr>
            <a:graphicFrameLocks noGrp="1"/>
          </p:cNvGraphicFramePr>
          <p:nvPr/>
        </p:nvGraphicFramePr>
        <p:xfrm>
          <a:off x="7023738" y="4003892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/>
              <p:nvPr/>
            </p:nvSpPr>
            <p:spPr>
              <a:xfrm>
                <a:off x="5248699" y="1547921"/>
                <a:ext cx="15980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99" y="1547921"/>
                <a:ext cx="1598006" cy="707886"/>
              </a:xfrm>
              <a:prstGeom prst="rect">
                <a:avLst/>
              </a:prstGeom>
              <a:blipFill>
                <a:blip r:embed="rId4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230-D5E0-9D39-8781-426DB4D2335F}"/>
                  </a:ext>
                </a:extLst>
              </p:cNvPr>
              <p:cNvSpPr txBox="1"/>
              <p:nvPr/>
            </p:nvSpPr>
            <p:spPr>
              <a:xfrm>
                <a:off x="3414569" y="4470760"/>
                <a:ext cx="52662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𝒑𝒆𝒓𝒎𝒖𝒕𝒂𝒕𝒊𝒐𝒏𝒔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230-D5E0-9D39-8781-426DB4D2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69" y="4470760"/>
                <a:ext cx="5266266" cy="707886"/>
              </a:xfrm>
              <a:prstGeom prst="rect">
                <a:avLst/>
              </a:prstGeom>
              <a:blipFill>
                <a:blip r:embed="rId5"/>
                <a:stretch>
                  <a:fillRect l="-721" r="-168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43149D-B585-A3F0-726B-E6368C846882}"/>
                  </a:ext>
                </a:extLst>
              </p:cNvPr>
              <p:cNvSpPr txBox="1"/>
              <p:nvPr/>
            </p:nvSpPr>
            <p:spPr>
              <a:xfrm>
                <a:off x="482600" y="5186883"/>
                <a:ext cx="11082867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𝒐𝒏𝒆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𝒎𝒐𝒓𝒆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𝒍𝒆𝒕𝒕𝒆𝒓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𝒕𝒉𝒆𝒓𝒆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𝒘𝒐𝒖𝒍𝒅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GB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𝒑𝒆𝒓𝒎𝒖𝒕𝒂𝒕𝒊𝒐𝒏𝒔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43149D-B585-A3F0-726B-E6368C84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186883"/>
                <a:ext cx="11082867" cy="492443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3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61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5852774" y="155626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7578104" y="3034931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7225723" y="504578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3332396" y="3456662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4820228" y="3756315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7356044" y="3121860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7510706" y="4920741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5670141" y="1651751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5884109" y="1756236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4927212" y="1830118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5002861" y="3934682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7463028" y="3330830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5034196" y="3226345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5777125" y="1860721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6579743" y="2125568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7551036" y="3956593"/>
            <a:ext cx="2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5741062" y="4310237"/>
            <a:ext cx="32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4889886" y="2358683"/>
            <a:ext cx="50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5906611" y="2428381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5639846" y="3233664"/>
            <a:ext cx="33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65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7" y="78167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704460" y="163443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429790" y="3113098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4077409" y="512395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184082" y="3534829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671914" y="3834482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207730" y="3200027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362392" y="499890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521827" y="172991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735795" y="1834403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778898" y="1908285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854547" y="4012849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314714" y="3408997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885882" y="3304512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628811" y="1938888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431429" y="2203735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402722" y="4034760"/>
            <a:ext cx="2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92748" y="4388404"/>
            <a:ext cx="32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741572" y="2436850"/>
            <a:ext cx="50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58297" y="2506548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91532" y="3311831"/>
            <a:ext cx="33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C08A21-2342-B6C5-16E7-D6C544A7E491}"/>
                  </a:ext>
                </a:extLst>
              </p:cNvPr>
              <p:cNvSpPr txBox="1"/>
              <p:nvPr/>
            </p:nvSpPr>
            <p:spPr>
              <a:xfrm>
                <a:off x="6096000" y="355619"/>
                <a:ext cx="471768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>
                    <a:ea typeface="Cambria Math" panose="02040503050406030204" pitchFamily="18" charset="0"/>
                  </a:rPr>
                  <a:t>In this example we have four inputs</a:t>
                </a:r>
              </a:p>
              <a:p>
                <a:r>
                  <a:rPr lang="en-GB" sz="21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C08A21-2342-B6C5-16E7-D6C544A7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619"/>
                <a:ext cx="4717686" cy="738664"/>
              </a:xfrm>
              <a:prstGeom prst="rect">
                <a:avLst/>
              </a:prstGeom>
              <a:blipFill>
                <a:blip r:embed="rId5"/>
                <a:stretch>
                  <a:fillRect l="-1613"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F91ED-BB26-70CE-2CE5-C1F00EA705B0}"/>
                  </a:ext>
                </a:extLst>
              </p:cNvPr>
              <p:cNvSpPr txBox="1"/>
              <p:nvPr/>
            </p:nvSpPr>
            <p:spPr>
              <a:xfrm>
                <a:off x="6083733" y="1145843"/>
                <a:ext cx="190150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GB" sz="2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)!</m:t>
                    </m:r>
                  </m:oMath>
                </a14:m>
                <a:endParaRPr lang="en-US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F91ED-BB26-70CE-2CE5-C1F00EA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33" y="1145843"/>
                <a:ext cx="1901504" cy="415498"/>
              </a:xfrm>
              <a:prstGeom prst="rect">
                <a:avLst/>
              </a:prstGeom>
              <a:blipFill>
                <a:blip r:embed="rId6"/>
                <a:stretch>
                  <a:fillRect l="-4000" t="-909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EE4BEB-9590-C6E4-A28A-4912A63670DD}"/>
                  </a:ext>
                </a:extLst>
              </p:cNvPr>
              <p:cNvSpPr txBox="1"/>
              <p:nvPr/>
            </p:nvSpPr>
            <p:spPr>
              <a:xfrm>
                <a:off x="5841959" y="1586978"/>
                <a:ext cx="22967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GB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EE4BEB-9590-C6E4-A28A-4912A636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586978"/>
                <a:ext cx="229672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528244-9AFA-62B4-B159-AA5314E1351F}"/>
                  </a:ext>
                </a:extLst>
              </p:cNvPr>
              <p:cNvSpPr txBox="1"/>
              <p:nvPr/>
            </p:nvSpPr>
            <p:spPr>
              <a:xfrm>
                <a:off x="5920589" y="3707710"/>
                <a:ext cx="2087922" cy="985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GB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528244-9AFA-62B4-B159-AA5314E1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89" y="3707710"/>
                <a:ext cx="2087922" cy="985334"/>
              </a:xfrm>
              <a:prstGeom prst="rect">
                <a:avLst/>
              </a:prstGeom>
              <a:blipFill>
                <a:blip r:embed="rId8"/>
                <a:stretch>
                  <a:fillRect l="-1818" r="-242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7588A3-FAF7-CF23-355D-3B12D58E1551}"/>
                  </a:ext>
                </a:extLst>
              </p:cNvPr>
              <p:cNvSpPr txBox="1"/>
              <p:nvPr/>
            </p:nvSpPr>
            <p:spPr>
              <a:xfrm>
                <a:off x="5974583" y="4776956"/>
                <a:ext cx="2087922" cy="1282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7588A3-FAF7-CF23-355D-3B12D58E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83" y="4776956"/>
                <a:ext cx="2087922" cy="1282980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8F206-F81A-3BEC-E43B-C07166D90824}"/>
              </a:ext>
            </a:extLst>
          </p:cNvPr>
          <p:cNvSpPr txBox="1"/>
          <p:nvPr/>
        </p:nvSpPr>
        <p:spPr>
          <a:xfrm>
            <a:off x="5974583" y="2500206"/>
            <a:ext cx="501645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Actually,  there are only </a:t>
            </a:r>
            <a:r>
              <a:rPr lang="en-GB" sz="21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possible paths</a:t>
            </a:r>
            <a:r>
              <a:rPr lang="en-GB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3 other paths are only the </a:t>
            </a:r>
            <a:r>
              <a:rPr lang="en-GB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reverse of the three possible paths!</a:t>
            </a:r>
            <a:endParaRPr lang="en-US" sz="21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9" grpId="0"/>
      <p:bldP spid="6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644520" y="1677859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687623" y="1751741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763272" y="3856305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223439" y="3252453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396155" y="2056194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319691" y="4026842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81404" y="4274590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624329" y="2389249"/>
            <a:ext cx="52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2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1704</TotalTime>
  <Words>415</Words>
  <Application>Microsoft Macintosh PowerPoint</Application>
  <PresentationFormat>Widescreen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The Travelling Salesman Problem</vt:lpstr>
      <vt:lpstr>Outline</vt:lpstr>
      <vt:lpstr>Introduction</vt:lpstr>
      <vt:lpstr>Factorial Time Complexity</vt:lpstr>
      <vt:lpstr>Example of n! (Permutations)</vt:lpstr>
      <vt:lpstr>Permutations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205</cp:revision>
  <dcterms:created xsi:type="dcterms:W3CDTF">2022-05-11T03:47:05Z</dcterms:created>
  <dcterms:modified xsi:type="dcterms:W3CDTF">2024-04-11T04:02:17Z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