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366" r:id="rId6"/>
    <p:sldId id="385" r:id="rId7"/>
    <p:sldId id="386" r:id="rId8"/>
    <p:sldId id="387" r:id="rId9"/>
    <p:sldId id="389" r:id="rId10"/>
    <p:sldId id="391" r:id="rId11"/>
    <p:sldId id="390" r:id="rId12"/>
    <p:sldId id="392" r:id="rId13"/>
    <p:sldId id="394" r:id="rId14"/>
    <p:sldId id="393" r:id="rId15"/>
    <p:sldId id="395" r:id="rId16"/>
    <p:sldId id="396" r:id="rId17"/>
    <p:sldId id="397" r:id="rId18"/>
    <p:sldId id="398" r:id="rId19"/>
    <p:sldId id="399" r:id="rId20"/>
    <p:sldId id="4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86" d="100"/>
          <a:sy n="86" d="100"/>
        </p:scale>
        <p:origin x="120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04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9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6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5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99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53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45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97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4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18/04/2024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direct proof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blipFill>
                <a:blip r:embed="rId4"/>
                <a:stretch>
                  <a:fillRect l="-1706" t="-3101" r="-746" b="-81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consecutive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blipFill>
                <a:blip r:embed="rId4"/>
                <a:stretch>
                  <a:fillRect l="-2479" t="-10667" r="-2645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3369527" y="1485524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/>
              <p:nvPr/>
            </p:nvSpPr>
            <p:spPr>
              <a:xfrm>
                <a:off x="805122" y="3429000"/>
                <a:ext cx="33654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3429000"/>
                <a:ext cx="3365434" cy="461665"/>
              </a:xfrm>
              <a:prstGeom prst="rect">
                <a:avLst/>
              </a:prstGeom>
              <a:blipFill>
                <a:blip r:embed="rId6"/>
                <a:stretch>
                  <a:fillRect l="-2717" t="-10667" b="-29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/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blipFill>
                <a:blip r:embed="rId7"/>
                <a:stretch>
                  <a:fillRect l="-1608" t="-58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/>
              <p:nvPr/>
            </p:nvSpPr>
            <p:spPr>
              <a:xfrm>
                <a:off x="805122" y="5181962"/>
                <a:ext cx="40122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an integer</a:t>
                </a:r>
                <a:endParaRPr lang="el-G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5181962"/>
                <a:ext cx="4012204" cy="461665"/>
              </a:xfrm>
              <a:prstGeom prst="rect">
                <a:avLst/>
              </a:prstGeom>
              <a:blipFill>
                <a:blip r:embed="rId8"/>
                <a:stretch>
                  <a:fillRect l="-456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82820" y="1525727"/>
            <a:ext cx="103126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basic idea of </a:t>
            </a:r>
            <a:r>
              <a:rPr lang="en-US" sz="2400" b="1" dirty="0">
                <a:solidFill>
                  <a:srgbClr val="0070C0"/>
                </a:solidFill>
              </a:rPr>
              <a:t>proof by contradiction </a:t>
            </a:r>
            <a:r>
              <a:rPr lang="en-US" sz="2400" dirty="0"/>
              <a:t>is that a proposition is either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, but not both. </a:t>
            </a:r>
          </a:p>
          <a:p>
            <a:endParaRPr lang="en-US" sz="2400" b="1" dirty="0"/>
          </a:p>
          <a:p>
            <a:r>
              <a:rPr lang="en-US" sz="2400" dirty="0"/>
              <a:t>We get a contradiction when we can show a statement is both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showing our initial assumptions are inconsistent.</a:t>
            </a:r>
          </a:p>
        </p:txBody>
      </p:sp>
    </p:spTree>
    <p:extLst>
      <p:ext uri="{BB962C8B-B14F-4D97-AF65-F5344CB8AC3E}">
        <p14:creationId xmlns:p14="http://schemas.microsoft.com/office/powerpoint/2010/main" val="163820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blipFill>
                <a:blip r:embed="rId4"/>
                <a:stretch>
                  <a:fillRect l="-1387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2601022" y="1328429"/>
            <a:ext cx="698995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Assume: If ‘a’ and ‘b’ are consecutive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/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odd, then no integer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blipFill>
                <a:blip r:embed="rId6"/>
                <a:stretch>
                  <a:fillRect l="-949" t="-102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/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=2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blipFill>
                <a:blip r:embed="rId7"/>
                <a:stretch>
                  <a:fillRect l="-2469" t="-49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/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0" dirty="0">
                    <a:ea typeface="Cambria Math" panose="02040503050406030204" pitchFamily="18" charset="0"/>
                  </a:rPr>
                  <a:t>Shown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blipFill>
                <a:blip r:embed="rId8"/>
                <a:stretch>
                  <a:fillRect l="-2073" t="-882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/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blipFill>
                <a:blip r:embed="rId9"/>
                <a:stretch>
                  <a:fillRect l="-1538" t="-4054" b="-2162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/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By default,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blipFill>
                <a:blip r:embed="rId10"/>
                <a:stretch>
                  <a:fillRect l="-2469" t="-8696" r="-2058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8C5945-2F09-4CDA-1437-D027A63D13C7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4137101" y="4351530"/>
            <a:ext cx="12700" cy="671720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D9FD7F-A6DE-7AC7-976E-71436BE90FCE}"/>
              </a:ext>
            </a:extLst>
          </p:cNvPr>
          <p:cNvSpPr txBox="1"/>
          <p:nvPr/>
        </p:nvSpPr>
        <p:spPr>
          <a:xfrm>
            <a:off x="4705814" y="4502724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Contradict!</a:t>
            </a:r>
            <a:endParaRPr lang="en-PH" sz="2400" b="1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163A9C11-A6B2-7683-F3B2-FB2E499AC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395" y="1991215"/>
            <a:ext cx="772910" cy="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1" grpId="0"/>
      <p:bldP spid="13" grpId="0"/>
      <p:bldP spid="15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induction </a:t>
                </a:r>
                <a:r>
                  <a:rPr lang="en-US" sz="2400" dirty="0"/>
                  <a:t>is a method to show an infinite number of facts by showing some specific case holds and then using the assumption that the proposition is true for some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that the proposition is also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Show that a proposition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some basis case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true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show that this implies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By the principle of induction, it follows that the propositional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greater or equal to the basis case.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blipFill>
                <a:blip r:embed="rId4"/>
                <a:stretch>
                  <a:fillRect l="-946" t="-1426" r="-1182" b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446048" y="2339141"/>
                <a:ext cx="11586118" cy="73866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Best case: </a:t>
                </a:r>
              </a:p>
              <a:p>
                <a:r>
                  <a:rPr lang="en-US" sz="2100" dirty="0"/>
                  <a:t>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; The sum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r>
                  <a:rPr lang="en-US" sz="2100" dirty="0"/>
                  <a:t> is odd, can show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+1=3 </m:t>
                    </m:r>
                  </m:oMath>
                </a14:m>
                <a:r>
                  <a:rPr lang="en-US" sz="2100" dirty="0"/>
                  <a:t>namely,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2339141"/>
                <a:ext cx="11586118" cy="738664"/>
              </a:xfrm>
              <a:prstGeom prst="rect">
                <a:avLst/>
              </a:prstGeom>
              <a:blipFill>
                <a:blip r:embed="rId4"/>
                <a:stretch>
                  <a:fillRect l="-472" t="-3150" b="-1259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Let the propositional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when the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its successor is odd.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blipFill>
                <a:blip r:embed="rId5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/>
              <p:nvPr/>
            </p:nvSpPr>
            <p:spPr>
              <a:xfrm>
                <a:off x="446048" y="3323928"/>
                <a:ext cx="7727796" cy="45313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100" dirty="0"/>
                  <a:t> for some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3323928"/>
                <a:ext cx="7727796" cy="453137"/>
              </a:xfrm>
              <a:prstGeom prst="rect">
                <a:avLst/>
              </a:prstGeom>
              <a:blipFill>
                <a:blip r:embed="rId6"/>
                <a:stretch>
                  <a:fillRect l="-706" b="-1975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/>
              <p:nvPr/>
            </p:nvSpPr>
            <p:spPr>
              <a:xfrm>
                <a:off x="446048" y="4042549"/>
                <a:ext cx="6757640" cy="46166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4042549"/>
                <a:ext cx="6757640" cy="461665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/>
              <p:nvPr/>
            </p:nvSpPr>
            <p:spPr>
              <a:xfrm>
                <a:off x="446049" y="4929462"/>
                <a:ext cx="9144930" cy="4001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Claim: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is odd,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to this value again gives an odd number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4929462"/>
                <a:ext cx="9144930" cy="400110"/>
              </a:xfrm>
              <a:prstGeom prst="rect">
                <a:avLst/>
              </a:prstGeom>
              <a:blipFill>
                <a:blip r:embed="rId8"/>
                <a:stretch>
                  <a:fillRect l="-465" t="-4225" b="-21127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069E461-4D4D-2F41-E38F-23431CC7E418}"/>
              </a:ext>
            </a:extLst>
          </p:cNvPr>
          <p:cNvSpPr/>
          <p:nvPr/>
        </p:nvSpPr>
        <p:spPr>
          <a:xfrm rot="5400000">
            <a:off x="1343487" y="3902966"/>
            <a:ext cx="361026" cy="1627744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/>
              <p:nvPr/>
            </p:nvSpPr>
            <p:spPr>
              <a:xfrm>
                <a:off x="8744415" y="499101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15" y="4991017"/>
                <a:ext cx="234038" cy="276999"/>
              </a:xfrm>
              <a:prstGeom prst="rect">
                <a:avLst/>
              </a:prstGeom>
              <a:blipFill>
                <a:blip r:embed="rId9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contrapositive of the implication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. </a:t>
                </a:r>
                <a:r>
                  <a:rPr lang="en-US" sz="2400" dirty="0"/>
                  <a:t>Also recall that these propositions are equivalent;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is if one can prove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you have also proved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vice versa.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contrapositive </a:t>
                </a:r>
                <a:r>
                  <a:rPr lang="en-US" sz="2400" dirty="0"/>
                  <a:t>can be useful when a direct proof is proving to be difficult or it can simply provide a different way to think about the problem.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2677656"/>
              </a:xfrm>
              <a:prstGeom prst="rect">
                <a:avLst/>
              </a:prstGeom>
              <a:blipFill>
                <a:blip r:embed="rId4"/>
                <a:stretch>
                  <a:fillRect l="-887" t="-1818" r="-768" b="-4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8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consecutive integers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odd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blipFill>
                <a:blip r:embed="rId4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/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/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/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odd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a and b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consecutive integers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blipFill>
                <a:blip r:embed="rId7"/>
                <a:stretch>
                  <a:fillRect t="-2463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/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sum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odd.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blipFill>
                <a:blip r:embed="rId8"/>
                <a:stretch>
                  <a:fillRect l="-736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/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So...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100" dirty="0"/>
                  <a:t> does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hold for any integer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. But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100" dirty="0"/>
                  <a:t> is the successor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, this implies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2100" dirty="0"/>
                  <a:t> be consecutive.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blipFill>
                <a:blip r:embed="rId9"/>
                <a:stretch>
                  <a:fillRect l="-502" t="-2362" b="-133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/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100" b="0" dirty="0">
                    <a:ea typeface="Cambria Math" panose="02040503050406030204" pitchFamily="18" charset="0"/>
                  </a:rPr>
                  <a:t>Shown: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blipFill>
                <a:blip r:embed="rId10"/>
                <a:stretch>
                  <a:fillRect t="-4959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/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blipFill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3"/>
            <a:ext cx="11273589" cy="408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Direct Proof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Contradiction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Induction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Contrapositive</a:t>
            </a:r>
          </a:p>
          <a:p>
            <a:pPr algn="l"/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theoretical side of mathematics.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But how do we know it is true? </a:t>
            </a:r>
          </a:p>
          <a:p>
            <a:endParaRPr lang="en-US" sz="2400" dirty="0"/>
          </a:p>
          <a:p>
            <a:r>
              <a:rPr lang="en-US" sz="2400" dirty="0"/>
              <a:t>How can we convince ourselves or others of its validity?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6596806" y="4498005"/>
                <a:ext cx="3348834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Contrapositive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4498005"/>
                <a:ext cx="3348834" cy="1200329"/>
              </a:xfrm>
              <a:prstGeom prst="rect">
                <a:avLst/>
              </a:prstGeom>
              <a:blipFill>
                <a:blip r:embed="rId4"/>
                <a:stretch>
                  <a:fillRect l="-2158"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2565032" y="2856469"/>
                <a:ext cx="3348833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Direct Proof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2856469"/>
                <a:ext cx="3348833" cy="1200329"/>
              </a:xfrm>
              <a:prstGeom prst="rect">
                <a:avLst/>
              </a:prstGeom>
              <a:blipFill>
                <a:blip r:embed="rId6"/>
                <a:stretch>
                  <a:fillRect l="-2527" t="-2985" b="-945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Contradiction</a:t>
                </a:r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Get a contradiction</a:t>
                </a:r>
                <a:endParaRPr lang="el-G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blipFill>
                <a:blip r:embed="rId7"/>
                <a:stretch>
                  <a:fillRect l="-2037" t="-2475" b="-94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Induction</a:t>
                </a:r>
                <a:endParaRPr lang="en-US" sz="2400" dirty="0"/>
              </a:p>
              <a:p>
                <a:r>
                  <a:rPr lang="en-US" sz="2400" dirty="0"/>
                  <a:t>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also true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blipFill>
                <a:blip r:embed="rId8"/>
                <a:stretch>
                  <a:fillRect l="-2211" t="-2463" r="-510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737" t="-1667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Induction</a:t>
                </a:r>
                <a:endParaRPr lang="en-US" sz="2100" dirty="0"/>
              </a:p>
              <a:p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also true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502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blipFill>
                <a:blip r:embed="rId5"/>
                <a:stretch>
                  <a:fillRect t="-10526" r="-55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integers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are consecutive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708188" y="2239101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708188" y="3367732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708188" y="4519159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E63BA-1F17-BC05-A34A-1F923441C342}"/>
              </a:ext>
            </a:extLst>
          </p:cNvPr>
          <p:cNvSpPr txBox="1"/>
          <p:nvPr/>
        </p:nvSpPr>
        <p:spPr>
          <a:xfrm>
            <a:off x="2438120" y="1390019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1CA4-6432-6574-DDA9-DFF962BC063B}"/>
              </a:ext>
            </a:extLst>
          </p:cNvPr>
          <p:cNvSpPr txBox="1"/>
          <p:nvPr/>
        </p:nvSpPr>
        <p:spPr>
          <a:xfrm>
            <a:off x="2438120" y="1703342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statement above may not feel like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statement, but we can phrase it 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blipFill>
                <a:blip r:embed="rId4"/>
                <a:stretch>
                  <a:fillRect l="-896" t="-10667" r="-239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76CEB-90F5-822F-B41B-D6627DB72FF7}"/>
              </a:ext>
            </a:extLst>
          </p:cNvPr>
          <p:cNvSpPr txBox="1"/>
          <p:nvPr/>
        </p:nvSpPr>
        <p:spPr>
          <a:xfrm>
            <a:off x="3369527" y="3779078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25443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2818</TotalTime>
  <Words>1206</Words>
  <Application>Microsoft Office PowerPoint</Application>
  <PresentationFormat>Widescreen</PresentationFormat>
  <Paragraphs>180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Proof Techniques</vt:lpstr>
      <vt:lpstr>Proof Techniques</vt:lpstr>
      <vt:lpstr>Definitions</vt:lpstr>
      <vt:lpstr>Introduction to Proofs</vt:lpstr>
      <vt:lpstr>Direct Proofs</vt:lpstr>
      <vt:lpstr>Direct Proofs</vt:lpstr>
      <vt:lpstr>Proof by Contradiction</vt:lpstr>
      <vt:lpstr>Proof by Contradiction</vt:lpstr>
      <vt:lpstr>Proof by Induction</vt:lpstr>
      <vt:lpstr>Proof by Induction</vt:lpstr>
      <vt:lpstr>Proof by Contrapositive</vt:lpstr>
      <vt:lpstr>Proof by Contrapositive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330</cp:revision>
  <dcterms:created xsi:type="dcterms:W3CDTF">2022-05-11T03:47:05Z</dcterms:created>
  <dcterms:modified xsi:type="dcterms:W3CDTF">2024-04-17T19:22:13Z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