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366" r:id="rId6"/>
    <p:sldId id="389" r:id="rId7"/>
    <p:sldId id="390" r:id="rId8"/>
    <p:sldId id="391" r:id="rId9"/>
    <p:sldId id="392" r:id="rId10"/>
    <p:sldId id="397" r:id="rId11"/>
    <p:sldId id="394" r:id="rId12"/>
    <p:sldId id="395" r:id="rId13"/>
    <p:sldId id="393" r:id="rId14"/>
    <p:sldId id="398" r:id="rId15"/>
    <p:sldId id="399" r:id="rId16"/>
    <p:sldId id="400" r:id="rId17"/>
    <p:sldId id="3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7" autoAdjust="0"/>
    <p:restoredTop sz="94114" autoAdjust="0"/>
  </p:normalViewPr>
  <p:slideViewPr>
    <p:cSldViewPr snapToGrid="0">
      <p:cViewPr varScale="1">
        <p:scale>
          <a:sx n="88" d="100"/>
          <a:sy n="88" d="100"/>
        </p:scale>
        <p:origin x="90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22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8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065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793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51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84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997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94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30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59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25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Divide and Conquer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DEE2066-4EBD-F867-0F67-43B53972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1" y="324382"/>
            <a:ext cx="9465645" cy="5666617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47F0831D-AC28-DF68-F401-98CBE857EEF4}"/>
              </a:ext>
            </a:extLst>
          </p:cNvPr>
          <p:cNvSpPr/>
          <p:nvPr/>
        </p:nvSpPr>
        <p:spPr>
          <a:xfrm>
            <a:off x="4910880" y="4094503"/>
            <a:ext cx="487135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7CE626-A96A-015E-3BA4-DE508E42C96A}"/>
                  </a:ext>
                </a:extLst>
              </p:cNvPr>
              <p:cNvSpPr txBox="1"/>
              <p:nvPr/>
            </p:nvSpPr>
            <p:spPr>
              <a:xfrm>
                <a:off x="10147298" y="4184941"/>
                <a:ext cx="1358901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7CE626-A96A-015E-3BA4-DE508E42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98" y="4184941"/>
                <a:ext cx="1358901" cy="461665"/>
              </a:xfrm>
              <a:prstGeom prst="rect">
                <a:avLst/>
              </a:prstGeom>
              <a:blipFill>
                <a:blip r:embed="rId5"/>
                <a:stretch>
                  <a:fillRect l="-1316" b="-135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4840A60-362C-FA17-FF01-1CE738AA9601}"/>
              </a:ext>
            </a:extLst>
          </p:cNvPr>
          <p:cNvSpPr/>
          <p:nvPr/>
        </p:nvSpPr>
        <p:spPr>
          <a:xfrm>
            <a:off x="5589736" y="3700309"/>
            <a:ext cx="4678863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EA464F-ED85-75CB-B783-ACAE6444E596}"/>
                  </a:ext>
                </a:extLst>
              </p:cNvPr>
              <p:cNvSpPr txBox="1"/>
              <p:nvPr/>
            </p:nvSpPr>
            <p:spPr>
              <a:xfrm>
                <a:off x="10405578" y="3632838"/>
                <a:ext cx="421171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EA464F-ED85-75CB-B783-ACAE644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578" y="3632838"/>
                <a:ext cx="42117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DEE2066-4EBD-F867-0F67-43B53972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1" y="324382"/>
            <a:ext cx="9465645" cy="5666617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47F0831D-AC28-DF68-F401-98CBE857EEF4}"/>
              </a:ext>
            </a:extLst>
          </p:cNvPr>
          <p:cNvSpPr/>
          <p:nvPr/>
        </p:nvSpPr>
        <p:spPr>
          <a:xfrm>
            <a:off x="4910880" y="4094503"/>
            <a:ext cx="487135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7CE626-A96A-015E-3BA4-DE508E42C96A}"/>
                  </a:ext>
                </a:extLst>
              </p:cNvPr>
              <p:cNvSpPr txBox="1"/>
              <p:nvPr/>
            </p:nvSpPr>
            <p:spPr>
              <a:xfrm>
                <a:off x="10147298" y="4184941"/>
                <a:ext cx="1358901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7CE626-A96A-015E-3BA4-DE508E42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98" y="4184941"/>
                <a:ext cx="1358901" cy="461665"/>
              </a:xfrm>
              <a:prstGeom prst="rect">
                <a:avLst/>
              </a:prstGeom>
              <a:blipFill>
                <a:blip r:embed="rId5"/>
                <a:stretch>
                  <a:fillRect l="-1316" b="-135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4840A60-362C-FA17-FF01-1CE738AA9601}"/>
              </a:ext>
            </a:extLst>
          </p:cNvPr>
          <p:cNvSpPr/>
          <p:nvPr/>
        </p:nvSpPr>
        <p:spPr>
          <a:xfrm>
            <a:off x="5589736" y="3700309"/>
            <a:ext cx="4678863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EA464F-ED85-75CB-B783-ACAE6444E596}"/>
                  </a:ext>
                </a:extLst>
              </p:cNvPr>
              <p:cNvSpPr txBox="1"/>
              <p:nvPr/>
            </p:nvSpPr>
            <p:spPr>
              <a:xfrm>
                <a:off x="10405578" y="3632838"/>
                <a:ext cx="421171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EA464F-ED85-75CB-B783-ACAE644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578" y="3632838"/>
                <a:ext cx="42117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11A70-CACB-5A02-BBE5-928716F86E08}"/>
                  </a:ext>
                </a:extLst>
              </p:cNvPr>
              <p:cNvSpPr txBox="1"/>
              <p:nvPr/>
            </p:nvSpPr>
            <p:spPr>
              <a:xfrm>
                <a:off x="576943" y="1406156"/>
                <a:ext cx="5290456" cy="8238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PH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11A70-CACB-5A02-BBE5-928716F8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1406156"/>
                <a:ext cx="5290456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3AC35F4-A4E9-9CE3-1BDC-950891DF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Recurrence Relation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6774B9-9E5D-EF70-05E0-5541AC0F777B}"/>
                  </a:ext>
                </a:extLst>
              </p:cNvPr>
              <p:cNvSpPr txBox="1"/>
              <p:nvPr/>
            </p:nvSpPr>
            <p:spPr>
              <a:xfrm>
                <a:off x="424543" y="2633896"/>
                <a:ext cx="2351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Substitute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6774B9-9E5D-EF70-05E0-5541AC0F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2633896"/>
                <a:ext cx="235131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0CFD7-B39D-7367-2C4A-71E99C24E61A}"/>
                  </a:ext>
                </a:extLst>
              </p:cNvPr>
              <p:cNvSpPr txBox="1"/>
              <p:nvPr/>
            </p:nvSpPr>
            <p:spPr>
              <a:xfrm>
                <a:off x="522513" y="3602474"/>
                <a:ext cx="28302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 ] + 1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0CFD7-B39D-7367-2C4A-71E99C24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3602474"/>
                <a:ext cx="2830285" cy="369332"/>
              </a:xfrm>
              <a:prstGeom prst="rect">
                <a:avLst/>
              </a:prstGeom>
              <a:blipFill>
                <a:blip r:embed="rId6"/>
                <a:stretch>
                  <a:fillRect t="-9836" r="-1293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4E8FD6-A363-5EE7-BA4A-4B71699A3BB4}"/>
                  </a:ext>
                </a:extLst>
              </p:cNvPr>
              <p:cNvSpPr txBox="1"/>
              <p:nvPr/>
            </p:nvSpPr>
            <p:spPr>
              <a:xfrm>
                <a:off x="522513" y="4060468"/>
                <a:ext cx="2351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4E8FD6-A363-5EE7-BA4A-4B71699A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4060468"/>
                <a:ext cx="23513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956738-8360-B41B-8FAB-8AC478ACFA6F}"/>
                  </a:ext>
                </a:extLst>
              </p:cNvPr>
              <p:cNvSpPr txBox="1"/>
              <p:nvPr/>
            </p:nvSpPr>
            <p:spPr>
              <a:xfrm>
                <a:off x="533400" y="4573002"/>
                <a:ext cx="2721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1800" dirty="0"/>
                  <a:t> + 2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956738-8360-B41B-8FAB-8AC478AC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3002"/>
                <a:ext cx="2721429" cy="369332"/>
              </a:xfrm>
              <a:prstGeom prst="rect">
                <a:avLst/>
              </a:prstGeom>
              <a:blipFill>
                <a:blip r:embed="rId8"/>
                <a:stretch>
                  <a:fillRect t="-8197" r="-1570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39725-BF2A-D295-2228-EF7E58DDD5E7}"/>
                  </a:ext>
                </a:extLst>
              </p:cNvPr>
              <p:cNvSpPr txBox="1"/>
              <p:nvPr/>
            </p:nvSpPr>
            <p:spPr>
              <a:xfrm>
                <a:off x="489858" y="5058476"/>
                <a:ext cx="22424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sz="1800" dirty="0"/>
                  <a:t> + 3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39725-BF2A-D295-2228-EF7E58DDD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8" y="5058476"/>
                <a:ext cx="2242457" cy="369332"/>
              </a:xfrm>
              <a:prstGeom prst="rect">
                <a:avLst/>
              </a:prstGeom>
              <a:blipFill>
                <a:blip r:embed="rId9"/>
                <a:stretch>
                  <a:fillRect t="-10000" r="-272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9A1CEE-FD11-B2B1-CA8D-1D618135115D}"/>
                  </a:ext>
                </a:extLst>
              </p:cNvPr>
              <p:cNvSpPr txBox="1"/>
              <p:nvPr/>
            </p:nvSpPr>
            <p:spPr>
              <a:xfrm>
                <a:off x="7032171" y="1406156"/>
                <a:ext cx="2188029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/>
                  <a:t> + 1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9A1CEE-FD11-B2B1-CA8D-1D618135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71" y="1406156"/>
                <a:ext cx="2188029" cy="369332"/>
              </a:xfrm>
              <a:prstGeom prst="rect">
                <a:avLst/>
              </a:prstGeom>
              <a:blipFill>
                <a:blip r:embed="rId10"/>
                <a:stretch>
                  <a:fillRect t="-4545" r="-548" b="-1969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44AB82-23E7-6D9C-4990-ED5848A7F0EC}"/>
                  </a:ext>
                </a:extLst>
              </p:cNvPr>
              <p:cNvSpPr txBox="1"/>
              <p:nvPr/>
            </p:nvSpPr>
            <p:spPr>
              <a:xfrm>
                <a:off x="7032171" y="1950442"/>
                <a:ext cx="2601687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1800" dirty="0"/>
                  <a:t> + 1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44AB82-23E7-6D9C-4990-ED5848A7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71" y="1950442"/>
                <a:ext cx="2601687" cy="369332"/>
              </a:xfrm>
              <a:prstGeom prst="rect">
                <a:avLst/>
              </a:prstGeom>
              <a:blipFill>
                <a:blip r:embed="rId11"/>
                <a:stretch>
                  <a:fillRect t="-4478" r="-463" b="-1791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13B7E-0A4D-8829-97D6-2DB9418C8ECD}"/>
                  </a:ext>
                </a:extLst>
              </p:cNvPr>
              <p:cNvSpPr txBox="1"/>
              <p:nvPr/>
            </p:nvSpPr>
            <p:spPr>
              <a:xfrm>
                <a:off x="7032171" y="2483025"/>
                <a:ext cx="2601687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US" sz="1800" dirty="0"/>
                  <a:t> + 1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13B7E-0A4D-8829-97D6-2DB9418C8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71" y="2483025"/>
                <a:ext cx="2601687" cy="369332"/>
              </a:xfrm>
              <a:prstGeom prst="rect">
                <a:avLst/>
              </a:prstGeom>
              <a:blipFill>
                <a:blip r:embed="rId12"/>
                <a:stretch>
                  <a:fillRect t="-2985" r="-463" b="-1791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2B6B44-ABBD-44AA-0EAB-87BFE8F4ED33}"/>
                  </a:ext>
                </a:extLst>
              </p:cNvPr>
              <p:cNvSpPr txBox="1"/>
              <p:nvPr/>
            </p:nvSpPr>
            <p:spPr>
              <a:xfrm>
                <a:off x="478972" y="3133320"/>
                <a:ext cx="2351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/>
                  <a:t> + 1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2B6B44-ABBD-44AA-0EAB-87BFE8F4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" y="3133320"/>
                <a:ext cx="2351315" cy="369332"/>
              </a:xfrm>
              <a:prstGeom prst="rect">
                <a:avLst/>
              </a:prstGeom>
              <a:blipFill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E11A5C-B2BE-6E32-61F6-B6CC1C66EEED}"/>
                  </a:ext>
                </a:extLst>
              </p:cNvPr>
              <p:cNvSpPr txBox="1"/>
              <p:nvPr/>
            </p:nvSpPr>
            <p:spPr>
              <a:xfrm>
                <a:off x="576940" y="5747302"/>
                <a:ext cx="2242457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/>
                  <a:t> + k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E11A5C-B2BE-6E32-61F6-B6CC1C66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0" y="5747302"/>
                <a:ext cx="2242457" cy="369332"/>
              </a:xfrm>
              <a:prstGeom prst="rect">
                <a:avLst/>
              </a:prstGeom>
              <a:blipFill>
                <a:blip r:embed="rId14"/>
                <a:stretch>
                  <a:fillRect t="-4545" b="-1969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F11E08-3B83-172D-A423-677A9CE10840}"/>
                  </a:ext>
                </a:extLst>
              </p:cNvPr>
              <p:cNvSpPr txBox="1"/>
              <p:nvPr/>
            </p:nvSpPr>
            <p:spPr>
              <a:xfrm>
                <a:off x="1404256" y="5285637"/>
                <a:ext cx="5878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F11E08-3B83-172D-A423-677A9CE10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56" y="5285637"/>
                <a:ext cx="58782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2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11A70-CACB-5A02-BBE5-928716F86E08}"/>
                  </a:ext>
                </a:extLst>
              </p:cNvPr>
              <p:cNvSpPr txBox="1"/>
              <p:nvPr/>
            </p:nvSpPr>
            <p:spPr>
              <a:xfrm>
                <a:off x="576943" y="1406156"/>
                <a:ext cx="5290456" cy="8238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PH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  <m: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PH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11A70-CACB-5A02-BBE5-928716F8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1406156"/>
                <a:ext cx="5290456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3AC35F4-A4E9-9CE3-1BDC-950891DF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Recurrence Relation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E11A5C-B2BE-6E32-61F6-B6CC1C66EEED}"/>
                  </a:ext>
                </a:extLst>
              </p:cNvPr>
              <p:cNvSpPr txBox="1"/>
              <p:nvPr/>
            </p:nvSpPr>
            <p:spPr>
              <a:xfrm>
                <a:off x="576943" y="2706470"/>
                <a:ext cx="3385458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 + k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E11A5C-B2BE-6E32-61F6-B6CC1C66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2706470"/>
                <a:ext cx="3385458" cy="461665"/>
              </a:xfrm>
              <a:prstGeom prst="rect">
                <a:avLst/>
              </a:prstGeom>
              <a:blipFill>
                <a:blip r:embed="rId5"/>
                <a:stretch>
                  <a:fillRect t="-6098" b="-23171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2717D0-FF1E-CA0B-4A8F-F9980882A947}"/>
                  </a:ext>
                </a:extLst>
              </p:cNvPr>
              <p:cNvSpPr txBox="1"/>
              <p:nvPr/>
            </p:nvSpPr>
            <p:spPr>
              <a:xfrm>
                <a:off x="576943" y="3720832"/>
                <a:ext cx="2799701" cy="46166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2717D0-FF1E-CA0B-4A8F-F998088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3720832"/>
                <a:ext cx="2799701" cy="461665"/>
              </a:xfrm>
              <a:prstGeom prst="rect">
                <a:avLst/>
              </a:prstGeom>
              <a:blipFill>
                <a:blip r:embed="rId6"/>
                <a:stretch>
                  <a:fillRect l="-2603" t="-8974" b="-26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831FC2-C2C4-4265-8751-E8E74CA408D4}"/>
                  </a:ext>
                </a:extLst>
              </p:cNvPr>
              <p:cNvSpPr txBox="1"/>
              <p:nvPr/>
            </p:nvSpPr>
            <p:spPr>
              <a:xfrm>
                <a:off x="422470" y="4319546"/>
                <a:ext cx="2799701" cy="46166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831FC2-C2C4-4265-8751-E8E74CA4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0" y="4319546"/>
                <a:ext cx="27997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5705D-28B6-25E1-8D24-5A2D4D7E847E}"/>
                  </a:ext>
                </a:extLst>
              </p:cNvPr>
              <p:cNvSpPr txBox="1"/>
              <p:nvPr/>
            </p:nvSpPr>
            <p:spPr>
              <a:xfrm>
                <a:off x="215642" y="4905291"/>
                <a:ext cx="2799701" cy="46166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5705D-28B6-25E1-8D24-5A2D4D7E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2" y="4905291"/>
                <a:ext cx="27997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8226F7-0C51-CE63-EBAA-E4C796A9957A}"/>
                  </a:ext>
                </a:extLst>
              </p:cNvPr>
              <p:cNvSpPr txBox="1"/>
              <p:nvPr/>
            </p:nvSpPr>
            <p:spPr>
              <a:xfrm>
                <a:off x="576943" y="5442525"/>
                <a:ext cx="1036215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8226F7-0C51-CE63-EBAA-E4C796A9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5442525"/>
                <a:ext cx="1036215" cy="461665"/>
              </a:xfrm>
              <a:prstGeom prst="rect">
                <a:avLst/>
              </a:prstGeom>
              <a:blipFill>
                <a:blip r:embed="rId9"/>
                <a:stretch>
                  <a:fillRect b="-121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1A3A1-EAD4-4398-8C13-F82EA78B3907}"/>
              </a:ext>
            </a:extLst>
          </p:cNvPr>
          <p:cNvSpPr txBox="1"/>
          <p:nvPr/>
        </p:nvSpPr>
        <p:spPr>
          <a:xfrm>
            <a:off x="650421" y="1426419"/>
            <a:ext cx="698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https://www.programiz.com/dsa/divide-and-conquer</a:t>
            </a:r>
          </a:p>
        </p:txBody>
      </p:sp>
    </p:spTree>
    <p:extLst>
      <p:ext uri="{BB962C8B-B14F-4D97-AF65-F5344CB8AC3E}">
        <p14:creationId xmlns:p14="http://schemas.microsoft.com/office/powerpoint/2010/main" val="17714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Divide and Conquer Approach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4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24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Divide and Conquer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E245CD-27B5-075E-1A9D-25DDC4A6D64E}"/>
              </a:ext>
            </a:extLst>
          </p:cNvPr>
          <p:cNvGrpSpPr/>
          <p:nvPr/>
        </p:nvGrpSpPr>
        <p:grpSpPr>
          <a:xfrm>
            <a:off x="952499" y="2110476"/>
            <a:ext cx="2013857" cy="2927231"/>
            <a:chOff x="952499" y="2110476"/>
            <a:chExt cx="2013857" cy="292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50AA8F-9F45-9805-2509-7BDFF0B05BD9}"/>
                </a:ext>
              </a:extLst>
            </p:cNvPr>
            <p:cNvSpPr txBox="1"/>
            <p:nvPr/>
          </p:nvSpPr>
          <p:spPr>
            <a:xfrm>
              <a:off x="952499" y="2729383"/>
              <a:ext cx="2013857" cy="23083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Divide the given problem into sub-problems using recursion.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56DB86-ADEF-478D-5F2E-79DA8B8FDCF3}"/>
                </a:ext>
              </a:extLst>
            </p:cNvPr>
            <p:cNvSpPr txBox="1"/>
            <p:nvPr/>
          </p:nvSpPr>
          <p:spPr>
            <a:xfrm>
              <a:off x="952499" y="2110476"/>
              <a:ext cx="2013857" cy="46166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Divide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9DDEC1-D146-DC64-040E-59E6D4AC345B}"/>
              </a:ext>
            </a:extLst>
          </p:cNvPr>
          <p:cNvGrpSpPr/>
          <p:nvPr/>
        </p:nvGrpSpPr>
        <p:grpSpPr>
          <a:xfrm>
            <a:off x="4376056" y="2107913"/>
            <a:ext cx="2721429" cy="2935956"/>
            <a:chOff x="4376056" y="2107913"/>
            <a:chExt cx="2721429" cy="2935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FB9C7-527A-D872-808A-A914F1BFCC9A}"/>
                </a:ext>
              </a:extLst>
            </p:cNvPr>
            <p:cNvSpPr txBox="1"/>
            <p:nvPr/>
          </p:nvSpPr>
          <p:spPr>
            <a:xfrm>
              <a:off x="4376056" y="2735545"/>
              <a:ext cx="2721429" cy="23083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Solve the smaller sub-problems recursively. If the subproblem is small enough, then solve it directly.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A6E307-93CE-8787-1F79-EFAD340F6D20}"/>
                </a:ext>
              </a:extLst>
            </p:cNvPr>
            <p:cNvSpPr txBox="1"/>
            <p:nvPr/>
          </p:nvSpPr>
          <p:spPr>
            <a:xfrm>
              <a:off x="4376056" y="2107913"/>
              <a:ext cx="2721429" cy="461665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Conquer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0A8A2A-FD0D-3F23-98E9-A8D67D0E5EDE}"/>
              </a:ext>
            </a:extLst>
          </p:cNvPr>
          <p:cNvGrpSpPr/>
          <p:nvPr/>
        </p:nvGrpSpPr>
        <p:grpSpPr>
          <a:xfrm>
            <a:off x="7903028" y="2107914"/>
            <a:ext cx="3842658" cy="2197291"/>
            <a:chOff x="7903028" y="2107914"/>
            <a:chExt cx="3842658" cy="2197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FACC4F-2A2A-54B3-1426-3D5ECD7F314B}"/>
                </a:ext>
              </a:extLst>
            </p:cNvPr>
            <p:cNvSpPr txBox="1"/>
            <p:nvPr/>
          </p:nvSpPr>
          <p:spPr>
            <a:xfrm>
              <a:off x="7903028" y="2735545"/>
              <a:ext cx="3842658" cy="15696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Combine the solutions of the sub-problems that are part of the recursive process to solve the actual problem.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F26E20-65E3-AB75-B890-63015C4A02C6}"/>
                </a:ext>
              </a:extLst>
            </p:cNvPr>
            <p:cNvSpPr txBox="1"/>
            <p:nvPr/>
          </p:nvSpPr>
          <p:spPr>
            <a:xfrm>
              <a:off x="7903028" y="2107914"/>
              <a:ext cx="3842658" cy="461665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Combine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8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Divide and Conquer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A7750-7D51-1C3F-6862-887DC0A99062}"/>
              </a:ext>
            </a:extLst>
          </p:cNvPr>
          <p:cNvGrpSpPr/>
          <p:nvPr/>
        </p:nvGrpSpPr>
        <p:grpSpPr>
          <a:xfrm>
            <a:off x="2111827" y="1639872"/>
            <a:ext cx="3984173" cy="461666"/>
            <a:chOff x="2111827" y="1639872"/>
            <a:chExt cx="3984173" cy="4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FB9C7-527A-D872-808A-A914F1BFCC9A}"/>
                </a:ext>
              </a:extLst>
            </p:cNvPr>
            <p:cNvSpPr txBox="1"/>
            <p:nvPr/>
          </p:nvSpPr>
          <p:spPr>
            <a:xfrm>
              <a:off x="2111827" y="1639873"/>
              <a:ext cx="2721429" cy="4616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Given problem </a:t>
              </a:r>
              <a:r>
                <a:rPr lang="en-US" sz="2400" b="1" dirty="0"/>
                <a:t>P</a:t>
              </a:r>
              <a:r>
                <a:rPr lang="en-US" sz="2400" dirty="0"/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A6E307-93CE-8787-1F79-EFAD340F6D20}"/>
                </a:ext>
              </a:extLst>
            </p:cNvPr>
            <p:cNvSpPr txBox="1"/>
            <p:nvPr/>
          </p:nvSpPr>
          <p:spPr>
            <a:xfrm>
              <a:off x="5377542" y="1639872"/>
              <a:ext cx="718458" cy="461665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612ED8-3529-2A72-76AD-27B132B83E38}"/>
              </a:ext>
            </a:extLst>
          </p:cNvPr>
          <p:cNvGrpSpPr/>
          <p:nvPr/>
        </p:nvGrpSpPr>
        <p:grpSpPr>
          <a:xfrm>
            <a:off x="3619499" y="4332788"/>
            <a:ext cx="5236027" cy="1307284"/>
            <a:chOff x="3619499" y="4332788"/>
            <a:chExt cx="5236027" cy="13072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D1987C-F4B5-B1C0-F6CE-5299355160AB}"/>
                </a:ext>
              </a:extLst>
            </p:cNvPr>
            <p:cNvSpPr txBox="1"/>
            <p:nvPr/>
          </p:nvSpPr>
          <p:spPr>
            <a:xfrm>
              <a:off x="5377542" y="5178407"/>
              <a:ext cx="718458" cy="461665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011689E-456E-E5A3-97F7-1A614C57D8DC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3619499" y="4332789"/>
              <a:ext cx="2117272" cy="8456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68143B9-7657-E1DF-0254-55B99EDB440F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5018313" y="4332788"/>
              <a:ext cx="718458" cy="8456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D4E9BB9-24F7-3851-8A7E-C813A97DF04A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5736771" y="4332788"/>
              <a:ext cx="680356" cy="8456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68845-C182-F599-E416-7E911543CC3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5736771" y="4332788"/>
              <a:ext cx="3118755" cy="8456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472386-CBDB-A60F-B847-A4C073FF288D}"/>
              </a:ext>
            </a:extLst>
          </p:cNvPr>
          <p:cNvGrpSpPr/>
          <p:nvPr/>
        </p:nvGrpSpPr>
        <p:grpSpPr>
          <a:xfrm>
            <a:off x="3260270" y="2101537"/>
            <a:ext cx="5954485" cy="1396741"/>
            <a:chOff x="3260270" y="2101537"/>
            <a:chExt cx="5954485" cy="1396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97FF7E7-C03B-13E1-FD08-95AD70FC2145}"/>
                    </a:ext>
                  </a:extLst>
                </p:cNvPr>
                <p:cNvSpPr txBox="1"/>
                <p:nvPr/>
              </p:nvSpPr>
              <p:spPr>
                <a:xfrm>
                  <a:off x="3260270" y="2870916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97FF7E7-C03B-13E1-FD08-95AD70FC2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270" y="2870916"/>
                  <a:ext cx="71845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97225F6-9949-0473-BE91-E747405EA2D4}"/>
                    </a:ext>
                  </a:extLst>
                </p:cNvPr>
                <p:cNvSpPr txBox="1"/>
                <p:nvPr/>
              </p:nvSpPr>
              <p:spPr>
                <a:xfrm>
                  <a:off x="4659084" y="2870915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97225F6-9949-0473-BE91-E747405EA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084" y="2870915"/>
                  <a:ext cx="71845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9F935B-C511-7AC0-80A5-4509DFD404B4}"/>
                    </a:ext>
                  </a:extLst>
                </p:cNvPr>
                <p:cNvSpPr txBox="1"/>
                <p:nvPr/>
              </p:nvSpPr>
              <p:spPr>
                <a:xfrm>
                  <a:off x="6057898" y="2870915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9F935B-C511-7AC0-80A5-4509DFD40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98" y="2870915"/>
                  <a:ext cx="71845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04A5EE-8DF1-324F-4E5D-A54408B75FF4}"/>
                    </a:ext>
                  </a:extLst>
                </p:cNvPr>
                <p:cNvSpPr txBox="1"/>
                <p:nvPr/>
              </p:nvSpPr>
              <p:spPr>
                <a:xfrm>
                  <a:off x="8496297" y="2870915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04A5EE-8DF1-324F-4E5D-A54408B75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297" y="2870915"/>
                  <a:ext cx="71845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5CFF56-43D0-4DCB-3D56-8BC6098E9E58}"/>
                </a:ext>
              </a:extLst>
            </p:cNvPr>
            <p:cNvCxnSpPr>
              <a:cxnSpLocks/>
              <a:stCxn id="15" idx="2"/>
              <a:endCxn id="3" idx="0"/>
            </p:cNvCxnSpPr>
            <p:nvPr/>
          </p:nvCxnSpPr>
          <p:spPr>
            <a:xfrm flipH="1">
              <a:off x="3619499" y="2101537"/>
              <a:ext cx="2117272" cy="7693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4BB33B-89B6-43C5-2D38-5BF25BAD7973}"/>
                </a:ext>
              </a:extLst>
            </p:cNvPr>
            <p:cNvCxnSpPr>
              <a:cxnSpLocks/>
              <a:stCxn id="15" idx="2"/>
              <a:endCxn id="5" idx="0"/>
            </p:cNvCxnSpPr>
            <p:nvPr/>
          </p:nvCxnSpPr>
          <p:spPr>
            <a:xfrm flipH="1">
              <a:off x="5018313" y="2101537"/>
              <a:ext cx="718458" cy="7693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0BCBA5-11C8-E16F-5DAB-FAD0C1A9FF7E}"/>
                </a:ext>
              </a:extLst>
            </p:cNvPr>
            <p:cNvCxnSpPr>
              <a:cxnSpLocks/>
              <a:stCxn id="15" idx="2"/>
              <a:endCxn id="7" idx="0"/>
            </p:cNvCxnSpPr>
            <p:nvPr/>
          </p:nvCxnSpPr>
          <p:spPr>
            <a:xfrm>
              <a:off x="5736771" y="2101537"/>
              <a:ext cx="680356" cy="7693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22F1AE-066C-187C-2456-0AEBA86CDC21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>
              <a:off x="5736771" y="2101537"/>
              <a:ext cx="3118755" cy="7693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359DEE-53BC-3162-EC40-4841F95DC021}"/>
                </a:ext>
              </a:extLst>
            </p:cNvPr>
            <p:cNvSpPr txBox="1"/>
            <p:nvPr/>
          </p:nvSpPr>
          <p:spPr>
            <a:xfrm>
              <a:off x="7062103" y="2790392"/>
              <a:ext cx="1074965" cy="7078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…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965211-C04E-7135-A7E3-16553A4DB56A}"/>
              </a:ext>
            </a:extLst>
          </p:cNvPr>
          <p:cNvGrpSpPr/>
          <p:nvPr/>
        </p:nvGrpSpPr>
        <p:grpSpPr>
          <a:xfrm>
            <a:off x="3260270" y="3332580"/>
            <a:ext cx="5954485" cy="1064929"/>
            <a:chOff x="3260270" y="3332580"/>
            <a:chExt cx="5954485" cy="10649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D076C7-6CD3-1567-EF5C-D11571825F32}"/>
                    </a:ext>
                  </a:extLst>
                </p:cNvPr>
                <p:cNvSpPr txBox="1"/>
                <p:nvPr/>
              </p:nvSpPr>
              <p:spPr>
                <a:xfrm>
                  <a:off x="3260270" y="3871124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D076C7-6CD3-1567-EF5C-D11571825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270" y="3871124"/>
                  <a:ext cx="71845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384DBC9-B342-BC23-EED4-C928CE4C80BF}"/>
                    </a:ext>
                  </a:extLst>
                </p:cNvPr>
                <p:cNvSpPr txBox="1"/>
                <p:nvPr/>
              </p:nvSpPr>
              <p:spPr>
                <a:xfrm>
                  <a:off x="4659084" y="3871123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384DBC9-B342-BC23-EED4-C928CE4C8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084" y="3871123"/>
                  <a:ext cx="71845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856D741-6EF8-38F0-F322-F00E295B9D4D}"/>
                    </a:ext>
                  </a:extLst>
                </p:cNvPr>
                <p:cNvSpPr txBox="1"/>
                <p:nvPr/>
              </p:nvSpPr>
              <p:spPr>
                <a:xfrm>
                  <a:off x="6057898" y="3871123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856D741-6EF8-38F0-F322-F00E295B9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98" y="3871123"/>
                  <a:ext cx="71845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081671-A81D-BA9F-FBCB-94D7C278C3B7}"/>
                    </a:ext>
                  </a:extLst>
                </p:cNvPr>
                <p:cNvSpPr txBox="1"/>
                <p:nvPr/>
              </p:nvSpPr>
              <p:spPr>
                <a:xfrm>
                  <a:off x="8496297" y="3871123"/>
                  <a:ext cx="718458" cy="461665"/>
                </a:xfrm>
                <a:prstGeom prst="rect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081671-A81D-BA9F-FBCB-94D7C278C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297" y="3871123"/>
                  <a:ext cx="71845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618E98-6AA9-9151-5874-0CD182A2A640}"/>
                </a:ext>
              </a:extLst>
            </p:cNvPr>
            <p:cNvCxnSpPr>
              <a:cxnSpLocks/>
              <a:stCxn id="3" idx="2"/>
              <a:endCxn id="31" idx="0"/>
            </p:cNvCxnSpPr>
            <p:nvPr/>
          </p:nvCxnSpPr>
          <p:spPr>
            <a:xfrm>
              <a:off x="3619499" y="3332581"/>
              <a:ext cx="0" cy="5385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B0EAB7-C433-8F1B-7707-A1CCC64ADC79}"/>
                </a:ext>
              </a:extLst>
            </p:cNvPr>
            <p:cNvCxnSpPr>
              <a:cxnSpLocks/>
              <a:stCxn id="5" idx="2"/>
              <a:endCxn id="32" idx="0"/>
            </p:cNvCxnSpPr>
            <p:nvPr/>
          </p:nvCxnSpPr>
          <p:spPr>
            <a:xfrm>
              <a:off x="5018313" y="3332580"/>
              <a:ext cx="0" cy="5385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67F28C-2E79-3CE0-EB93-2380A7C1578C}"/>
                </a:ext>
              </a:extLst>
            </p:cNvPr>
            <p:cNvCxnSpPr>
              <a:cxnSpLocks/>
              <a:stCxn id="7" idx="2"/>
              <a:endCxn id="33" idx="0"/>
            </p:cNvCxnSpPr>
            <p:nvPr/>
          </p:nvCxnSpPr>
          <p:spPr>
            <a:xfrm>
              <a:off x="6417127" y="3332580"/>
              <a:ext cx="0" cy="5385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F6C8C8-8033-573B-8FB8-71E4146A4E09}"/>
                </a:ext>
              </a:extLst>
            </p:cNvPr>
            <p:cNvCxnSpPr>
              <a:cxnSpLocks/>
              <a:stCxn id="9" idx="2"/>
              <a:endCxn id="34" idx="0"/>
            </p:cNvCxnSpPr>
            <p:nvPr/>
          </p:nvCxnSpPr>
          <p:spPr>
            <a:xfrm>
              <a:off x="8855526" y="3332580"/>
              <a:ext cx="0" cy="5385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7B6BC2-466D-FEC2-CF41-64E8E977FAC5}"/>
                </a:ext>
              </a:extLst>
            </p:cNvPr>
            <p:cNvSpPr txBox="1"/>
            <p:nvPr/>
          </p:nvSpPr>
          <p:spPr>
            <a:xfrm>
              <a:off x="7062102" y="3689623"/>
              <a:ext cx="1074965" cy="7078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7244F2-ADED-44AF-7428-98F95C54CAFF}"/>
                  </a:ext>
                </a:extLst>
              </p:cNvPr>
              <p:cNvSpPr txBox="1"/>
              <p:nvPr/>
            </p:nvSpPr>
            <p:spPr>
              <a:xfrm>
                <a:off x="216353" y="2613420"/>
                <a:ext cx="2721429" cy="10618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002060"/>
                    </a:solidFill>
                  </a:rPr>
                  <a:t>Divide</a:t>
                </a:r>
                <a:r>
                  <a:rPr lang="en-US" sz="2100" dirty="0"/>
                  <a:t> the problem </a:t>
                </a:r>
                <a:r>
                  <a:rPr lang="en-US" sz="2100" b="1" dirty="0"/>
                  <a:t>P </a:t>
                </a:r>
                <a:r>
                  <a:rPr lang="en-US" sz="2100" dirty="0"/>
                  <a:t>into subproblems</a:t>
                </a:r>
                <a:r>
                  <a:rPr lang="en-US" sz="21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1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1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7244F2-ADED-44AF-7428-98F95C54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3" y="2613420"/>
                <a:ext cx="2721429" cy="1061829"/>
              </a:xfrm>
              <a:prstGeom prst="rect">
                <a:avLst/>
              </a:prstGeom>
              <a:blipFill>
                <a:blip r:embed="rId12"/>
                <a:stretch>
                  <a:fillRect t="-3409" r="-445" b="-96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247251-700A-8EEA-5248-4DA7BA705D87}"/>
                  </a:ext>
                </a:extLst>
              </p:cNvPr>
              <p:cNvSpPr txBox="1"/>
              <p:nvPr/>
            </p:nvSpPr>
            <p:spPr>
              <a:xfrm>
                <a:off x="163285" y="3801873"/>
                <a:ext cx="2721429" cy="138499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/>
                  <a:t>Solve or </a:t>
                </a:r>
                <a:r>
                  <a:rPr lang="en-US" sz="2100" b="1" dirty="0">
                    <a:solidFill>
                      <a:srgbClr val="002060"/>
                    </a:solidFill>
                  </a:rPr>
                  <a:t>Conquer</a:t>
                </a:r>
                <a:r>
                  <a:rPr lang="en-US" sz="2100" dirty="0"/>
                  <a:t> each subproblem </a:t>
                </a:r>
                <a:r>
                  <a:rPr lang="en-US" sz="2100" b="1" dirty="0">
                    <a:solidFill>
                      <a:srgbClr val="0070C0"/>
                    </a:solidFill>
                  </a:rPr>
                  <a:t>recursively</a:t>
                </a:r>
                <a:r>
                  <a:rPr lang="en-US" sz="2100" dirty="0"/>
                  <a:t> to get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247251-700A-8EEA-5248-4DA7BA70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" y="3801873"/>
                <a:ext cx="2721429" cy="1384995"/>
              </a:xfrm>
              <a:prstGeom prst="rect">
                <a:avLst/>
              </a:prstGeom>
              <a:blipFill>
                <a:blip r:embed="rId13"/>
                <a:stretch>
                  <a:fillRect l="-1116" t="-2620" r="-2902" b="-69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56A7F9-069E-EF7A-59B2-9DF025025298}"/>
                  </a:ext>
                </a:extLst>
              </p:cNvPr>
              <p:cNvSpPr txBox="1"/>
              <p:nvPr/>
            </p:nvSpPr>
            <p:spPr>
              <a:xfrm>
                <a:off x="6537656" y="5185804"/>
                <a:ext cx="3198821" cy="41549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002060"/>
                    </a:solidFill>
                  </a:rPr>
                  <a:t>Combine</a:t>
                </a:r>
                <a:r>
                  <a:rPr lang="en-US" sz="2100" dirty="0"/>
                  <a:t>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1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56A7F9-069E-EF7A-59B2-9DF02502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656" y="5185804"/>
                <a:ext cx="3198821" cy="415498"/>
              </a:xfrm>
              <a:prstGeom prst="rect">
                <a:avLst/>
              </a:prstGeom>
              <a:blipFill>
                <a:blip r:embed="rId14"/>
                <a:stretch>
                  <a:fillRect l="-1328" t="-8571" b="-2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4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Divide and Conquer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E245CD-27B5-075E-1A9D-25DDC4A6D64E}"/>
              </a:ext>
            </a:extLst>
          </p:cNvPr>
          <p:cNvGrpSpPr/>
          <p:nvPr/>
        </p:nvGrpSpPr>
        <p:grpSpPr>
          <a:xfrm>
            <a:off x="1111525" y="1577604"/>
            <a:ext cx="2013857" cy="2927231"/>
            <a:chOff x="952499" y="2110476"/>
            <a:chExt cx="2013857" cy="292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50AA8F-9F45-9805-2509-7BDFF0B05BD9}"/>
                </a:ext>
              </a:extLst>
            </p:cNvPr>
            <p:cNvSpPr txBox="1"/>
            <p:nvPr/>
          </p:nvSpPr>
          <p:spPr>
            <a:xfrm>
              <a:off x="952499" y="2729383"/>
              <a:ext cx="2013857" cy="23083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Divide the given problem into sub-problems using recursion.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56DB86-ADEF-478D-5F2E-79DA8B8FDCF3}"/>
                </a:ext>
              </a:extLst>
            </p:cNvPr>
            <p:cNvSpPr txBox="1"/>
            <p:nvPr/>
          </p:nvSpPr>
          <p:spPr>
            <a:xfrm>
              <a:off x="952499" y="2110476"/>
              <a:ext cx="2013857" cy="46166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Divide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9DDEC1-D146-DC64-040E-59E6D4AC345B}"/>
              </a:ext>
            </a:extLst>
          </p:cNvPr>
          <p:cNvGrpSpPr/>
          <p:nvPr/>
        </p:nvGrpSpPr>
        <p:grpSpPr>
          <a:xfrm>
            <a:off x="4430485" y="1577604"/>
            <a:ext cx="2721429" cy="2935956"/>
            <a:chOff x="4376056" y="2107913"/>
            <a:chExt cx="2721429" cy="2935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FB9C7-527A-D872-808A-A914F1BFCC9A}"/>
                </a:ext>
              </a:extLst>
            </p:cNvPr>
            <p:cNvSpPr txBox="1"/>
            <p:nvPr/>
          </p:nvSpPr>
          <p:spPr>
            <a:xfrm>
              <a:off x="4376056" y="2735545"/>
              <a:ext cx="2721429" cy="23083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Solve the smaller sub-problems recursively. If the subproblem is small enough, then solve it directly.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A6E307-93CE-8787-1F79-EFAD340F6D20}"/>
                </a:ext>
              </a:extLst>
            </p:cNvPr>
            <p:cNvSpPr txBox="1"/>
            <p:nvPr/>
          </p:nvSpPr>
          <p:spPr>
            <a:xfrm>
              <a:off x="4376056" y="2107913"/>
              <a:ext cx="2721429" cy="461665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Conquer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0A8A2A-FD0D-3F23-98E9-A8D67D0E5EDE}"/>
              </a:ext>
            </a:extLst>
          </p:cNvPr>
          <p:cNvGrpSpPr/>
          <p:nvPr/>
        </p:nvGrpSpPr>
        <p:grpSpPr>
          <a:xfrm>
            <a:off x="8022297" y="1577604"/>
            <a:ext cx="3842658" cy="2197291"/>
            <a:chOff x="7903028" y="2107914"/>
            <a:chExt cx="3842658" cy="2197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FACC4F-2A2A-54B3-1426-3D5ECD7F314B}"/>
                </a:ext>
              </a:extLst>
            </p:cNvPr>
            <p:cNvSpPr txBox="1"/>
            <p:nvPr/>
          </p:nvSpPr>
          <p:spPr>
            <a:xfrm>
              <a:off x="7903028" y="2735545"/>
              <a:ext cx="3842658" cy="15696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Combine the solutions of the sub-problems that are part of the recursive process to solve the actual problem.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F26E20-65E3-AB75-B890-63015C4A02C6}"/>
                </a:ext>
              </a:extLst>
            </p:cNvPr>
            <p:cNvSpPr txBox="1"/>
            <p:nvPr/>
          </p:nvSpPr>
          <p:spPr>
            <a:xfrm>
              <a:off x="7903028" y="2107914"/>
              <a:ext cx="3842658" cy="461665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Combine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FAF6B4-A26A-D297-030F-A6A1AAA9E824}"/>
              </a:ext>
            </a:extLst>
          </p:cNvPr>
          <p:cNvSpPr txBox="1"/>
          <p:nvPr/>
        </p:nvSpPr>
        <p:spPr>
          <a:xfrm>
            <a:off x="2458099" y="5131215"/>
            <a:ext cx="7275801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the divide and conquer approach, </a:t>
            </a:r>
            <a:r>
              <a:rPr lang="en-US" sz="2400" b="1" dirty="0">
                <a:solidFill>
                  <a:srgbClr val="00B050"/>
                </a:solidFill>
              </a:rPr>
              <a:t>recursion</a:t>
            </a:r>
            <a:r>
              <a:rPr lang="en-US" sz="2400" dirty="0"/>
              <a:t> is used. </a:t>
            </a:r>
          </a:p>
        </p:txBody>
      </p:sp>
    </p:spTree>
    <p:extLst>
      <p:ext uri="{BB962C8B-B14F-4D97-AF65-F5344CB8AC3E}">
        <p14:creationId xmlns:p14="http://schemas.microsoft.com/office/powerpoint/2010/main" val="499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</a:t>
            </a:r>
            <a:r>
              <a:rPr lang="en-PH" b="1" dirty="0" err="1"/>
              <a:t>ecursion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F6B4-A26A-D297-030F-A6A1AAA9E824}"/>
              </a:ext>
            </a:extLst>
          </p:cNvPr>
          <p:cNvSpPr txBox="1"/>
          <p:nvPr/>
        </p:nvSpPr>
        <p:spPr>
          <a:xfrm>
            <a:off x="725646" y="1533661"/>
            <a:ext cx="10740708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 programming, a method that calls itself is known as a recursive method. And, this process is known as </a:t>
            </a:r>
            <a:r>
              <a:rPr lang="en-US" sz="2400" b="1" dirty="0">
                <a:solidFill>
                  <a:srgbClr val="00B050"/>
                </a:solidFill>
              </a:rPr>
              <a:t>recursion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A close-up of a recursion&#10;&#10;Description automatically generated">
            <a:extLst>
              <a:ext uri="{FF2B5EF4-FFF2-40B4-BE49-F238E27FC236}">
                <a16:creationId xmlns:a16="http://schemas.microsoft.com/office/drawing/2014/main" id="{707DF9FA-3F08-10CE-8B6E-EFD52CA9C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72" y="2728546"/>
            <a:ext cx="5784055" cy="32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DEE2066-4EBD-F867-0F67-43B53972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7" y="232085"/>
            <a:ext cx="9465645" cy="566661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75DDF-B4F2-072D-0692-80D10DDD7896}"/>
              </a:ext>
            </a:extLst>
          </p:cNvPr>
          <p:cNvGrpSpPr/>
          <p:nvPr/>
        </p:nvGrpSpPr>
        <p:grpSpPr>
          <a:xfrm>
            <a:off x="2768199" y="4066974"/>
            <a:ext cx="1622384" cy="358815"/>
            <a:chOff x="3727049" y="4149524"/>
            <a:chExt cx="1622384" cy="35881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6E8C9D-DE5E-31F1-9F4D-ED65FA0F5D3E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49" y="4149524"/>
              <a:ext cx="0" cy="3588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20BCBA-D202-0A34-DE83-BBCC0F9AC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49433" y="4149524"/>
              <a:ext cx="0" cy="3588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574D2D-5766-8295-7CB1-FBB0633DE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49" y="4508339"/>
              <a:ext cx="16223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15C5D3-0CDA-20EA-5E89-53878CB5B9B5}"/>
                </a:ext>
              </a:extLst>
            </p:cNvPr>
            <p:cNvCxnSpPr>
              <a:cxnSpLocks/>
            </p:cNvCxnSpPr>
            <p:nvPr/>
          </p:nvCxnSpPr>
          <p:spPr>
            <a:xfrm>
              <a:off x="3727049" y="4149524"/>
              <a:ext cx="16223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7F0831D-AC28-DF68-F401-98CBE857EEF4}"/>
              </a:ext>
            </a:extLst>
          </p:cNvPr>
          <p:cNvSpPr/>
          <p:nvPr/>
        </p:nvSpPr>
        <p:spPr>
          <a:xfrm>
            <a:off x="5809808" y="4127068"/>
            <a:ext cx="450323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7CE626-A96A-015E-3BA4-DE508E42C96A}"/>
              </a:ext>
            </a:extLst>
          </p:cNvPr>
          <p:cNvSpPr txBox="1"/>
          <p:nvPr/>
        </p:nvSpPr>
        <p:spPr>
          <a:xfrm>
            <a:off x="10432571" y="4127068"/>
            <a:ext cx="1641791" cy="83099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Recursive call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4840A60-362C-FA17-FF01-1CE738AA9601}"/>
              </a:ext>
            </a:extLst>
          </p:cNvPr>
          <p:cNvSpPr/>
          <p:nvPr/>
        </p:nvSpPr>
        <p:spPr>
          <a:xfrm>
            <a:off x="5803868" y="3642436"/>
            <a:ext cx="450323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0A715-55CA-57AE-CA71-FDB2843CDC18}"/>
              </a:ext>
            </a:extLst>
          </p:cNvPr>
          <p:cNvSpPr txBox="1"/>
          <p:nvPr/>
        </p:nvSpPr>
        <p:spPr>
          <a:xfrm>
            <a:off x="10268599" y="2084379"/>
            <a:ext cx="1821801" cy="83099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Normal method call</a:t>
            </a:r>
          </a:p>
        </p:txBody>
      </p:sp>
    </p:spTree>
    <p:extLst>
      <p:ext uri="{BB962C8B-B14F-4D97-AF65-F5344CB8AC3E}">
        <p14:creationId xmlns:p14="http://schemas.microsoft.com/office/powerpoint/2010/main" val="27849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DEE2066-4EBD-F867-0F67-43B53972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51" y="531046"/>
            <a:ext cx="6125835" cy="3667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501EC9-DC59-C3C5-8CE3-0865E15BFE55}"/>
              </a:ext>
            </a:extLst>
          </p:cNvPr>
          <p:cNvSpPr txBox="1"/>
          <p:nvPr/>
        </p:nvSpPr>
        <p:spPr>
          <a:xfrm>
            <a:off x="1889352" y="762585"/>
            <a:ext cx="106135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test(3)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92B8D2-F92F-204F-B3A1-8B8791EBCC11}"/>
              </a:ext>
            </a:extLst>
          </p:cNvPr>
          <p:cNvGrpSpPr/>
          <p:nvPr/>
        </p:nvGrpSpPr>
        <p:grpSpPr>
          <a:xfrm>
            <a:off x="490539" y="1224250"/>
            <a:ext cx="3635830" cy="978593"/>
            <a:chOff x="490539" y="1224250"/>
            <a:chExt cx="3635830" cy="9785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0A226C-FB17-6FF8-6CAC-DA8472F513D3}"/>
                </a:ext>
              </a:extLst>
            </p:cNvPr>
            <p:cNvSpPr txBox="1"/>
            <p:nvPr/>
          </p:nvSpPr>
          <p:spPr>
            <a:xfrm>
              <a:off x="490539" y="1741178"/>
              <a:ext cx="718458" cy="461665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3F2C60-1415-6663-2906-9C16C85F3744}"/>
                    </a:ext>
                  </a:extLst>
                </p:cNvPr>
                <p:cNvSpPr txBox="1"/>
                <p:nvPr/>
              </p:nvSpPr>
              <p:spPr>
                <a:xfrm>
                  <a:off x="3154817" y="1734234"/>
                  <a:ext cx="971552" cy="461665"/>
                </a:xfrm>
                <a:prstGeom prst="rect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sz="2400" b="1"/>
                          <m:t>est</m:t>
                        </m:r>
                        <m:r>
                          <m:rPr>
                            <m:nor/>
                          </m:rPr>
                          <a:rPr lang="en-US" sz="2400" b="1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400" b="1" dirty="0"/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3F2C60-1415-6663-2906-9C16C85F3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17" y="1734234"/>
                  <a:ext cx="97155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848" r="-1212" b="-8537"/>
                  </a:stretch>
                </a:blipFill>
                <a:ln w="381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7B1730-CED3-926C-1475-E5EF0852D594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849768" y="1224250"/>
              <a:ext cx="1570264" cy="516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90BEC7-6059-2BDE-9C8A-7E91DE95DC4E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420032" y="1224250"/>
              <a:ext cx="1220561" cy="5099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BD03292-8631-734A-F91B-78BF555C357C}"/>
              </a:ext>
            </a:extLst>
          </p:cNvPr>
          <p:cNvGrpSpPr/>
          <p:nvPr/>
        </p:nvGrpSpPr>
        <p:grpSpPr>
          <a:xfrm>
            <a:off x="2028827" y="2195899"/>
            <a:ext cx="3286803" cy="1026258"/>
            <a:chOff x="2028827" y="2195899"/>
            <a:chExt cx="3286803" cy="10262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B2F8A4-5DE1-25E2-BF40-1C98FC521E40}"/>
                </a:ext>
              </a:extLst>
            </p:cNvPr>
            <p:cNvSpPr txBox="1"/>
            <p:nvPr/>
          </p:nvSpPr>
          <p:spPr>
            <a:xfrm>
              <a:off x="2028827" y="2760492"/>
              <a:ext cx="718458" cy="461665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E1FBCA-751D-ECD6-9F45-904756E6B784}"/>
                </a:ext>
              </a:extLst>
            </p:cNvPr>
            <p:cNvSpPr txBox="1"/>
            <p:nvPr/>
          </p:nvSpPr>
          <p:spPr>
            <a:xfrm>
              <a:off x="4176713" y="2760492"/>
              <a:ext cx="1138917" cy="461665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test(1)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9FEEA5C-B9CE-6E60-7305-7A44F93BECC5}"/>
                </a:ext>
              </a:extLst>
            </p:cNvPr>
            <p:cNvCxnSpPr>
              <a:cxnSpLocks/>
              <a:stCxn id="7" idx="2"/>
              <a:endCxn id="27" idx="0"/>
            </p:cNvCxnSpPr>
            <p:nvPr/>
          </p:nvCxnSpPr>
          <p:spPr>
            <a:xfrm flipH="1">
              <a:off x="2388056" y="2195899"/>
              <a:ext cx="1252537" cy="5645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DAEC06-4C75-0B0C-C924-F5D282D93C13}"/>
                </a:ext>
              </a:extLst>
            </p:cNvPr>
            <p:cNvCxnSpPr>
              <a:cxnSpLocks/>
              <a:stCxn id="7" idx="2"/>
              <a:endCxn id="28" idx="0"/>
            </p:cNvCxnSpPr>
            <p:nvPr/>
          </p:nvCxnSpPr>
          <p:spPr>
            <a:xfrm>
              <a:off x="3640593" y="2195899"/>
              <a:ext cx="1105579" cy="5645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5FBC4AD-642A-ED07-3DD4-3DE52BBFFDB6}"/>
              </a:ext>
            </a:extLst>
          </p:cNvPr>
          <p:cNvGrpSpPr/>
          <p:nvPr/>
        </p:nvGrpSpPr>
        <p:grpSpPr>
          <a:xfrm>
            <a:off x="2805794" y="3222157"/>
            <a:ext cx="2777896" cy="968057"/>
            <a:chOff x="2805794" y="3222157"/>
            <a:chExt cx="2777896" cy="968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17974D-708A-AC81-D34F-58B2D8F09EFB}"/>
                </a:ext>
              </a:extLst>
            </p:cNvPr>
            <p:cNvSpPr txBox="1"/>
            <p:nvPr/>
          </p:nvSpPr>
          <p:spPr>
            <a:xfrm>
              <a:off x="4444773" y="3728548"/>
              <a:ext cx="1138917" cy="461665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test(0)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1EC78C-17CB-2342-1D6F-ACFE684A46D0}"/>
                </a:ext>
              </a:extLst>
            </p:cNvPr>
            <p:cNvCxnSpPr>
              <a:cxnSpLocks/>
              <a:stCxn id="28" idx="2"/>
              <a:endCxn id="74" idx="0"/>
            </p:cNvCxnSpPr>
            <p:nvPr/>
          </p:nvCxnSpPr>
          <p:spPr>
            <a:xfrm>
              <a:off x="4746172" y="3222157"/>
              <a:ext cx="268060" cy="5063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C4978E-B265-1426-75DC-82279D4EA915}"/>
                </a:ext>
              </a:extLst>
            </p:cNvPr>
            <p:cNvSpPr txBox="1"/>
            <p:nvPr/>
          </p:nvSpPr>
          <p:spPr>
            <a:xfrm>
              <a:off x="2805794" y="3728549"/>
              <a:ext cx="718458" cy="461665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A457EE-411A-A9E8-23D1-099ADA1BC904}"/>
                </a:ext>
              </a:extLst>
            </p:cNvPr>
            <p:cNvCxnSpPr>
              <a:cxnSpLocks/>
              <a:stCxn id="28" idx="2"/>
              <a:endCxn id="78" idx="0"/>
            </p:cNvCxnSpPr>
            <p:nvPr/>
          </p:nvCxnSpPr>
          <p:spPr>
            <a:xfrm flipH="1">
              <a:off x="3165023" y="3222157"/>
              <a:ext cx="1581149" cy="506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Recurrence Relation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F6B4-A26A-D297-030F-A6A1AAA9E824}"/>
              </a:ext>
            </a:extLst>
          </p:cNvPr>
          <p:cNvSpPr txBox="1"/>
          <p:nvPr/>
        </p:nvSpPr>
        <p:spPr>
          <a:xfrm>
            <a:off x="725646" y="1533661"/>
            <a:ext cx="9060611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Recurrence relations describe the running times of recursive algorithms</a:t>
            </a:r>
          </a:p>
        </p:txBody>
      </p:sp>
      <p:pic>
        <p:nvPicPr>
          <p:cNvPr id="7" name="Picture 6" descr="A close-up of a recursion&#10;&#10;Description automatically generated">
            <a:extLst>
              <a:ext uri="{FF2B5EF4-FFF2-40B4-BE49-F238E27FC236}">
                <a16:creationId xmlns:a16="http://schemas.microsoft.com/office/drawing/2014/main" id="{707DF9FA-3F08-10CE-8B6E-EFD52CA9C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72" y="2728546"/>
            <a:ext cx="5784055" cy="32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2792</TotalTime>
  <Words>429</Words>
  <Application>Microsoft Office PowerPoint</Application>
  <PresentationFormat>Widescreen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Divide and Conquer</vt:lpstr>
      <vt:lpstr>Outline</vt:lpstr>
      <vt:lpstr>Divide and Conquer Approach</vt:lpstr>
      <vt:lpstr>Divide and Conquer Approach</vt:lpstr>
      <vt:lpstr>Divide and Conquer Approach</vt:lpstr>
      <vt:lpstr>Recursion</vt:lpstr>
      <vt:lpstr>PowerPoint Presentation</vt:lpstr>
      <vt:lpstr>PowerPoint Presentation</vt:lpstr>
      <vt:lpstr>Recurrence Relation</vt:lpstr>
      <vt:lpstr>PowerPoint Presentation</vt:lpstr>
      <vt:lpstr>PowerPoint Presentation</vt:lpstr>
      <vt:lpstr>Recurrence Relation</vt:lpstr>
      <vt:lpstr>Recurrence Relation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502</cp:revision>
  <dcterms:created xsi:type="dcterms:W3CDTF">2022-05-11T03:47:05Z</dcterms:created>
  <dcterms:modified xsi:type="dcterms:W3CDTF">2024-05-20T01:22:26Z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