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39"/>
  </p:notesMasterIdLst>
  <p:sldIdLst>
    <p:sldId id="256" r:id="rId14"/>
    <p:sldId id="286" r:id="rId15"/>
    <p:sldId id="288" r:id="rId16"/>
    <p:sldId id="285" r:id="rId17"/>
    <p:sldId id="287" r:id="rId18"/>
    <p:sldId id="289" r:id="rId19"/>
    <p:sldId id="291" r:id="rId20"/>
    <p:sldId id="290" r:id="rId21"/>
    <p:sldId id="292" r:id="rId22"/>
    <p:sldId id="297" r:id="rId23"/>
    <p:sldId id="309" r:id="rId24"/>
    <p:sldId id="298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293" r:id="rId34"/>
    <p:sldId id="294" r:id="rId35"/>
    <p:sldId id="295" r:id="rId36"/>
    <p:sldId id="296" r:id="rId37"/>
    <p:sldId id="30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3017" autoAdjust="0"/>
  </p:normalViewPr>
  <p:slideViewPr>
    <p:cSldViewPr snapToGrid="0">
      <p:cViewPr varScale="1">
        <p:scale>
          <a:sx n="62" d="100"/>
          <a:sy n="62" d="100"/>
        </p:scale>
        <p:origin x="7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7471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282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2808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3444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362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1683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5652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1173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0920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6549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992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2603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78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743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5095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0691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570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31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485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580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991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31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3548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594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3089761" y="1731953"/>
            <a:ext cx="587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chemeClr val="bg1"/>
                </a:solidFill>
                <a:latin typeface="Abadi" panose="020B0604020104020204" pitchFamily="34" charset="0"/>
              </a:rPr>
              <a:t>Algorithm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976580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Imperial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408720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280719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Time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026" name="Picture 2" descr="https://upload.wikimedia.org/wikipedia/commons/thumb/7/7e/Comparison_computational_complexity.svg/800px-Comparison_computational_complexity.svg.png">
            <a:extLst>
              <a:ext uri="{FF2B5EF4-FFF2-40B4-BE49-F238E27FC236}">
                <a16:creationId xmlns:a16="http://schemas.microsoft.com/office/drawing/2014/main" id="{0F3E875F-9D2D-4871-A142-E6F385E4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167" y="172461"/>
            <a:ext cx="6132073" cy="61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4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68177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b="1" dirty="0">
                <a:latin typeface="+mn-lt"/>
              </a:rPr>
              <a:t>Time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2" name="Picture 2" descr="https://miro.medium.com/max/1766/1*S8oaYCvQ7ZR_HGHQn7uYt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9"/>
          <a:stretch/>
        </p:blipFill>
        <p:spPr bwMode="auto">
          <a:xfrm>
            <a:off x="2135358" y="1236576"/>
            <a:ext cx="8188569" cy="50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4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The Big O or O(n)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>
                <a:latin typeface="Abadi" panose="020B0604020104020204" pitchFamily="34" charset="0"/>
              </a:rPr>
              <a:t>The Big O notation defines </a:t>
            </a:r>
            <a:r>
              <a:rPr lang="en-PH" b="1" dirty="0">
                <a:latin typeface="Abadi" panose="020B0604020104020204" pitchFamily="34" charset="0"/>
              </a:rPr>
              <a:t>how long it takes an algorithm to run</a:t>
            </a:r>
            <a:r>
              <a:rPr lang="en-PH" dirty="0">
                <a:latin typeface="Abadi" panose="020B0604020104020204" pitchFamily="34" charset="0"/>
              </a:rPr>
              <a:t>, also called time complexity. </a:t>
            </a:r>
          </a:p>
          <a:p>
            <a:pPr algn="just"/>
            <a:r>
              <a:rPr lang="en-PH" dirty="0">
                <a:latin typeface="Abadi" panose="020B0604020104020204" pitchFamily="34" charset="0"/>
              </a:rPr>
              <a:t>the asymptotic upper bound.</a:t>
            </a:r>
          </a:p>
          <a:p>
            <a:pPr algn="just"/>
            <a:r>
              <a:rPr lang="en-PH" dirty="0">
                <a:latin typeface="Abadi" panose="020B0604020104020204" pitchFamily="34" charset="0"/>
              </a:rPr>
              <a:t>the set of functions that grow slower than or at the same rate as expression. It indicates the </a:t>
            </a:r>
            <a:r>
              <a:rPr lang="en-PH" b="1" dirty="0">
                <a:latin typeface="Abadi" panose="020B0604020104020204" pitchFamily="34" charset="0"/>
              </a:rPr>
              <a:t>maximum time </a:t>
            </a:r>
            <a:r>
              <a:rPr lang="en-PH" dirty="0">
                <a:latin typeface="Abadi" panose="020B0604020104020204" pitchFamily="34" charset="0"/>
              </a:rPr>
              <a:t>required by an algorithm for all input values.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5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Analysis of loops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one commonly focuses on the </a:t>
            </a:r>
            <a:r>
              <a:rPr lang="en-PH" b="1" dirty="0">
                <a:latin typeface="Abadi" panose="020B0604020104020204" pitchFamily="34" charset="0"/>
              </a:rPr>
              <a:t>behavior </a:t>
            </a:r>
            <a:r>
              <a:rPr lang="en-PH" dirty="0">
                <a:latin typeface="Abadi" panose="020B0604020104020204" pitchFamily="34" charset="0"/>
              </a:rPr>
              <a:t>of the complexity (through graphs) when the input size increases—that is, the </a:t>
            </a:r>
            <a:r>
              <a:rPr lang="en-PH" b="1" dirty="0">
                <a:latin typeface="Abadi" panose="020B0604020104020204" pitchFamily="34" charset="0"/>
              </a:rPr>
              <a:t>asymptotic behavior</a:t>
            </a:r>
            <a:r>
              <a:rPr lang="en-PH" dirty="0">
                <a:latin typeface="Abadi" panose="020B0604020104020204" pitchFamily="34" charset="0"/>
              </a:rPr>
              <a:t> of the complexity.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1. Constant Complexity: O(1)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 </a:t>
            </a:r>
            <a:r>
              <a:rPr lang="en-PH" b="1" dirty="0">
                <a:latin typeface="Abadi" panose="020B0604020104020204" pitchFamily="34" charset="0"/>
              </a:rPr>
              <a:t>constant </a:t>
            </a:r>
            <a:r>
              <a:rPr lang="en-PH" dirty="0">
                <a:latin typeface="Abadi" panose="020B0604020104020204" pitchFamily="34" charset="0"/>
              </a:rPr>
              <a:t>task’s run time won’t change no matter what the input value is. </a:t>
            </a:r>
          </a:p>
          <a:p>
            <a:r>
              <a:rPr lang="en-PH" dirty="0">
                <a:latin typeface="Abadi" panose="020B0604020104020204" pitchFamily="34" charset="0"/>
              </a:rPr>
              <a:t>So we can say the function runs in O(1) time; its run-time does not increase. Its order of magnitude is always 1.</a:t>
            </a:r>
          </a:p>
          <a:p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Ex. swap(), print, return, initialize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2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2. Linear Complexity: O(n)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 linear task’s run time will vary depending on it’s input value.</a:t>
            </a:r>
          </a:p>
          <a:p>
            <a:r>
              <a:rPr lang="en-PH" dirty="0">
                <a:latin typeface="Abadi" panose="020B0604020104020204" pitchFamily="34" charset="0"/>
              </a:rPr>
              <a:t>Run time increases at an order of magnitude proportional to n.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Ex. single for loops, while loops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EF01B2-547E-4E93-A73D-50E60114C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099" y="3454630"/>
            <a:ext cx="4600575" cy="221853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&lt;= n;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c){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some O(1) expressions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&gt; 0;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-= c)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some O(1) expressions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9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3. Quadratic Complexity: O(N²)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 quadratic task requires a number of steps equal to the </a:t>
            </a:r>
            <a:r>
              <a:rPr lang="en-PH" dirty="0" err="1">
                <a:latin typeface="Abadi" panose="020B0604020104020204" pitchFamily="34" charset="0"/>
              </a:rPr>
              <a:t>squaure</a:t>
            </a:r>
            <a:r>
              <a:rPr lang="en-PH" dirty="0">
                <a:latin typeface="Abadi" panose="020B0604020104020204" pitchFamily="34" charset="0"/>
              </a:rPr>
              <a:t> of it’s input value.</a:t>
            </a:r>
          </a:p>
          <a:p>
            <a:r>
              <a:rPr lang="en-PH" dirty="0">
                <a:latin typeface="Abadi" panose="020B0604020104020204" pitchFamily="34" charset="0"/>
              </a:rPr>
              <a:t>Time complexity of nested loops is equal to the number of times the innermost statement is executed. </a:t>
            </a:r>
          </a:p>
          <a:p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Ex. Nested for loops, while loops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1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3. Quadratic Complexity: O(N²)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5CE796-DBE5-44F4-9F7F-5FDE8602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2075443"/>
            <a:ext cx="5600700" cy="344964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&lt;=n;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c)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j = 1; j &lt;=k; j += c) { 	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some O(1) expressions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&gt; 0;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-= c)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j = i+1; j &lt;=k; j += c){ 	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some O(1) expressions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nsolas" panose="020B06090202040302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4. </a:t>
            </a:r>
            <a:r>
              <a:rPr lang="pt-BR" dirty="0">
                <a:latin typeface="Abadi" panose="020B0604020104020204" pitchFamily="34" charset="0"/>
              </a:rPr>
              <a:t>Logarithmic Complexity: O(log n)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This is the type of algorithm that makes computation blazingly fast. </a:t>
            </a:r>
          </a:p>
          <a:p>
            <a:r>
              <a:rPr lang="en-PH" dirty="0">
                <a:latin typeface="Abadi" panose="020B0604020104020204" pitchFamily="34" charset="0"/>
              </a:rPr>
              <a:t>Instead of increasing the time it takes to perform each subsequent step, the time is decreased at magnitude inversely proportional to N.</a:t>
            </a:r>
          </a:p>
          <a:p>
            <a:r>
              <a:rPr lang="en-PH" dirty="0">
                <a:latin typeface="Abadi" panose="020B0604020104020204" pitchFamily="34" charset="0"/>
              </a:rPr>
              <a:t>if the loop variables are divided / multiplied by a constant amount.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0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4. </a:t>
            </a:r>
            <a:r>
              <a:rPr lang="pt-BR" dirty="0">
                <a:latin typeface="Abadi" panose="020B0604020104020204" pitchFamily="34" charset="0"/>
              </a:rPr>
              <a:t>Logarithmic Complexity: O(log n)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5CE796-DBE5-44F4-9F7F-5FDE8602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699" y="2469929"/>
            <a:ext cx="6086475" cy="228009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for (int </a:t>
            </a:r>
            <a:r>
              <a:rPr lang="en-US" altLang="en-US" sz="2400" b="1" dirty="0" err="1"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latin typeface="Consolas" panose="020B0609020204030204" pitchFamily="49" charset="0"/>
              </a:rPr>
              <a:t> = 1; </a:t>
            </a:r>
            <a:r>
              <a:rPr lang="en-US" altLang="en-US" sz="2400" b="1" dirty="0" err="1"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latin typeface="Consolas" panose="020B0609020204030204" pitchFamily="49" charset="0"/>
              </a:rPr>
              <a:t> &lt;=n; </a:t>
            </a:r>
            <a:r>
              <a:rPr lang="en-US" altLang="en-US" sz="2400" b="1" dirty="0" err="1"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latin typeface="Consolas" panose="020B0609020204030204" pitchFamily="49" charset="0"/>
              </a:rPr>
              <a:t> *= c)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     </a:t>
            </a:r>
            <a:r>
              <a:rPr lang="en-US" altLang="en-US" sz="2400" dirty="0">
                <a:latin typeface="Consolas" panose="020B0609020204030204" pitchFamily="49" charset="0"/>
              </a:rPr>
              <a:t>// some O(1) expressions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for (int </a:t>
            </a:r>
            <a:r>
              <a:rPr lang="en-US" altLang="en-US" sz="2400" b="1" dirty="0" err="1"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latin typeface="Consolas" panose="020B0609020204030204" pitchFamily="49" charset="0"/>
              </a:rPr>
              <a:t> = n; </a:t>
            </a:r>
            <a:r>
              <a:rPr lang="en-US" altLang="en-US" sz="2400" b="1" dirty="0" err="1"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latin typeface="Consolas" panose="020B0609020204030204" pitchFamily="49" charset="0"/>
              </a:rPr>
              <a:t> &gt; 0; </a:t>
            </a:r>
            <a:r>
              <a:rPr lang="en-US" altLang="en-US" sz="2400" b="1" dirty="0" err="1"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latin typeface="Consolas" panose="020B0609020204030204" pitchFamily="49" charset="0"/>
              </a:rPr>
              <a:t> /= c)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     </a:t>
            </a:r>
            <a:r>
              <a:rPr lang="en-US" altLang="en-US" sz="2400" dirty="0">
                <a:latin typeface="Consolas" panose="020B0609020204030204" pitchFamily="49" charset="0"/>
              </a:rPr>
              <a:t>// some O(1) expressions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}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731962"/>
            <a:ext cx="10515600" cy="1325563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771775"/>
            <a:ext cx="10515600" cy="16033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>
                <a:latin typeface="Abadi" panose="020B0604020104020204" pitchFamily="34" charset="0"/>
              </a:rPr>
              <a:t>A set of (mathematical) instructions to be followed in a fixed order to solve a problem.</a:t>
            </a: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5. </a:t>
            </a:r>
            <a:r>
              <a:rPr lang="pt-BR" dirty="0">
                <a:latin typeface="Abadi" panose="020B0604020104020204" pitchFamily="34" charset="0"/>
              </a:rPr>
              <a:t>Exponential: O(2^N)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Time complexity at an exponential rate means that with each step the function performs, it’s subsequent step will take longer by an order of magnitude equivalent to a factor of 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2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31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PH" sz="3200" dirty="0">
                <a:latin typeface="Abadi" panose="020B0604020104020204" pitchFamily="34" charset="0"/>
              </a:rPr>
              <a:t>Let’s analyze have certain </a:t>
            </a:r>
            <a:r>
              <a:rPr lang="en-PH" sz="3200" b="1" dirty="0">
                <a:latin typeface="Abadi" panose="020B0604020104020204" pitchFamily="34" charset="0"/>
              </a:rPr>
              <a:t>problem </a:t>
            </a:r>
            <a:r>
              <a:rPr lang="en-PH" sz="3200" dirty="0">
                <a:latin typeface="Abadi" panose="020B0604020104020204" pitchFamily="34" charset="0"/>
              </a:rPr>
              <a:t>and create a simple </a:t>
            </a:r>
            <a:r>
              <a:rPr lang="en-PH" sz="3200" b="1" dirty="0">
                <a:latin typeface="Abadi" panose="020B0604020104020204" pitchFamily="34" charset="0"/>
              </a:rPr>
              <a:t>algorithm</a:t>
            </a:r>
            <a:r>
              <a:rPr lang="en-PH" sz="3200" dirty="0">
                <a:latin typeface="Abadi" panose="020B0604020104020204" pitchFamily="34" charset="0"/>
              </a:rPr>
              <a:t> to solve the said problem and analyze both elements.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3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>
                <a:latin typeface="Abadi" panose="020B0604020104020204" pitchFamily="34" charset="0"/>
              </a:rPr>
              <a:t>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0E9FB2-ACCC-4084-8224-7F28B6D1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2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Suppose you have a set of random, unique numbers in an array of fixed size N. Try to search for an element k from the array.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Take note of the frequency count or how many times an element of the array is compared to the searched value k.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Assume 3 cases:</a:t>
            </a:r>
          </a:p>
          <a:p>
            <a:pPr marL="514350" indent="-514350"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k is at the beginning</a:t>
            </a:r>
          </a:p>
          <a:p>
            <a:pPr marL="514350" indent="-514350"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k is at the middle</a:t>
            </a:r>
          </a:p>
          <a:p>
            <a:pPr marL="514350" indent="-514350"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k is not present</a:t>
            </a:r>
          </a:p>
          <a:p>
            <a:pPr marL="514350" indent="-514350"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k is at random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99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>
                <a:latin typeface="Abadi" panose="020B0604020104020204" pitchFamily="34" charset="0"/>
              </a:rPr>
              <a:t>Linear Search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0E9FB2-ACCC-4084-8224-7F28B6D1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4818481"/>
            <a:ext cx="10515600" cy="1203325"/>
          </a:xfrm>
        </p:spPr>
        <p:txBody>
          <a:bodyPr/>
          <a:lstStyle/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The simplest of search algorithms. Visits every element of the array/list and compares it with the search value.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026" name="Picture 2" descr="https://www.geeksforgeeks.org/wp-content/uploads/Linear-Search.png">
            <a:extLst>
              <a:ext uri="{FF2B5EF4-FFF2-40B4-BE49-F238E27FC236}">
                <a16:creationId xmlns:a16="http://schemas.microsoft.com/office/drawing/2014/main" id="{DEC81E63-886A-490F-ABF5-3200864A6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6641"/>
            <a:ext cx="762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27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>
                <a:latin typeface="Abadi" panose="020B0604020104020204" pitchFamily="34" charset="0"/>
              </a:rPr>
              <a:t>Linear Search Pseudocode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0458A6-74AF-4CD8-806D-1AA7DC531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719238"/>
            <a:ext cx="6302326" cy="4038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procedure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linear_search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(list, value)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for each item in the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if match item == value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return the item's location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 procedure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>
                <a:latin typeface="Abadi" panose="020B0604020104020204" pitchFamily="34" charset="0"/>
              </a:rPr>
              <a:t>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0E9FB2-ACCC-4084-8224-7F28B6D1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576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Suppose you have a set of random, unique numbers in an array of fixed size N. Try to search for an element k from the array. 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Additional: suppose it is already sorted ascendingly. Is there a difference in the performance?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Assume 3 cases:</a:t>
            </a:r>
          </a:p>
          <a:p>
            <a:pPr marL="514350" indent="-514350"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k is at the beginning</a:t>
            </a:r>
          </a:p>
          <a:p>
            <a:pPr marL="514350" indent="-514350"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k is at the middle</a:t>
            </a:r>
          </a:p>
          <a:p>
            <a:pPr marL="514350" indent="-514350"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k is not present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k is at random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9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2247521"/>
            <a:ext cx="10515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An algorithm is any well-defined computational procedure that takes some value, or set of values, as input and produces some value, or set of values, as output. 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An algorithm is thus a sequence of computational steps that transform the input into the output.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157654"/>
            <a:ext cx="10515600" cy="1325563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Algorithms (a more formal definition)</a:t>
            </a:r>
          </a:p>
        </p:txBody>
      </p:sp>
    </p:spTree>
    <p:extLst>
      <p:ext uri="{BB962C8B-B14F-4D97-AF65-F5344CB8AC3E}">
        <p14:creationId xmlns:p14="http://schemas.microsoft.com/office/powerpoint/2010/main" val="119528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741"/>
            <a:ext cx="10515600" cy="1325563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Why do we need to analyze algorithms?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1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Why do we need to analyze algorithms?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To understand its complexity</a:t>
            </a:r>
          </a:p>
          <a:p>
            <a:r>
              <a:rPr lang="en-PH" dirty="0">
                <a:latin typeface="Abadi" panose="020B0604020104020204" pitchFamily="34" charset="0"/>
              </a:rPr>
              <a:t>To find more optimized solutions to problems</a:t>
            </a:r>
          </a:p>
          <a:p>
            <a:r>
              <a:rPr lang="en-PH" dirty="0">
                <a:latin typeface="Abadi" panose="020B0604020104020204" pitchFamily="34" charset="0"/>
              </a:rPr>
              <a:t>To understand </a:t>
            </a:r>
            <a:r>
              <a:rPr lang="en-PH">
                <a:latin typeface="Abadi" panose="020B0604020104020204" pitchFamily="34" charset="0"/>
              </a:rPr>
              <a:t>the problem </a:t>
            </a:r>
            <a:r>
              <a:rPr lang="en-PH" dirty="0">
                <a:latin typeface="Abadi" panose="020B0604020104020204" pitchFamily="34" charset="0"/>
              </a:rPr>
              <a:t>it’s trying to solve</a:t>
            </a:r>
          </a:p>
          <a:p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0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Elements we consider when creating an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60B9C-1FB2-4F54-BC31-C288C652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275"/>
            <a:ext cx="10515600" cy="39766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Elements we don’t consider when creating an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60B9C-1FB2-4F54-BC31-C288C652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275"/>
            <a:ext cx="10515600" cy="39766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Type of machine /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Speed of computer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7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Time Complexity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the computational complexity that describes the amount of time it takes to run an algorithm (through various data)</a:t>
            </a:r>
          </a:p>
          <a:p>
            <a:r>
              <a:rPr lang="en-PH" dirty="0">
                <a:latin typeface="Abadi" panose="020B0604020104020204" pitchFamily="34" charset="0"/>
              </a:rPr>
              <a:t>an algorithm's running time may vary among different inputs of the same size.</a:t>
            </a:r>
          </a:p>
          <a:p>
            <a:r>
              <a:rPr lang="en-PH" dirty="0">
                <a:latin typeface="Abadi" panose="020B0604020104020204" pitchFamily="34" charset="0"/>
              </a:rPr>
              <a:t>time complexity is generally expressed as a </a:t>
            </a:r>
            <a:r>
              <a:rPr lang="en-PH" b="1" dirty="0">
                <a:latin typeface="Abadi" panose="020B0604020104020204" pitchFamily="34" charset="0"/>
              </a:rPr>
              <a:t>function</a:t>
            </a:r>
            <a:r>
              <a:rPr lang="en-PH" dirty="0">
                <a:latin typeface="Abadi" panose="020B0604020104020204" pitchFamily="34" charset="0"/>
              </a:rPr>
              <a:t> of the size of the input.</a:t>
            </a:r>
          </a:p>
          <a:p>
            <a:r>
              <a:rPr lang="en-PH" dirty="0">
                <a:latin typeface="Abadi" panose="020B0604020104020204" pitchFamily="34" charset="0"/>
              </a:rPr>
              <a:t>commonly estimated by counting the number of elementary operations performed by the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4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Time Complexity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one commonly focuses on the </a:t>
            </a:r>
            <a:r>
              <a:rPr lang="en-PH" b="1" dirty="0">
                <a:latin typeface="Abadi" panose="020B0604020104020204" pitchFamily="34" charset="0"/>
              </a:rPr>
              <a:t>behavior </a:t>
            </a:r>
            <a:r>
              <a:rPr lang="en-PH" dirty="0">
                <a:latin typeface="Abadi" panose="020B0604020104020204" pitchFamily="34" charset="0"/>
              </a:rPr>
              <a:t>of the complexity (through graphs) </a:t>
            </a:r>
            <a:r>
              <a:rPr lang="en-PH" b="1" dirty="0">
                <a:latin typeface="Abadi" panose="020B0604020104020204" pitchFamily="34" charset="0"/>
              </a:rPr>
              <a:t>when the input size increases</a:t>
            </a:r>
            <a:r>
              <a:rPr lang="en-PH" dirty="0">
                <a:latin typeface="Abadi" panose="020B0604020104020204" pitchFamily="34" charset="0"/>
              </a:rPr>
              <a:t>—that is, the </a:t>
            </a:r>
            <a:r>
              <a:rPr lang="en-PH" b="1" dirty="0">
                <a:latin typeface="Abadi" panose="020B0604020104020204" pitchFamily="34" charset="0"/>
              </a:rPr>
              <a:t>asymptotic behavior</a:t>
            </a:r>
            <a:r>
              <a:rPr lang="en-PH" dirty="0">
                <a:latin typeface="Abadi" panose="020B0604020104020204" pitchFamily="34" charset="0"/>
              </a:rPr>
              <a:t> of the complexity.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3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7152859C8014E97EC9B577D7A1330" ma:contentTypeVersion="12" ma:contentTypeDescription="Create a new document." ma:contentTypeScope="" ma:versionID="52d09823e0087feae297551e9dbda0a9">
  <xsd:schema xmlns:xsd="http://www.w3.org/2001/XMLSchema" xmlns:xs="http://www.w3.org/2001/XMLSchema" xmlns:p="http://schemas.microsoft.com/office/2006/metadata/properties" xmlns:ns2="d8f4194d-84ab-46b7-ab9a-ae336d6d7a46" targetNamespace="http://schemas.microsoft.com/office/2006/metadata/properties" ma:root="true" ma:fieldsID="9dcf8d2f8904ed4674c63cd7be38c229" ns2:_="">
    <xsd:import namespace="d8f4194d-84ab-46b7-ab9a-ae336d6d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194d-84ab-46b7-ab9a-ae336d6d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CB4BED58-E457-48A6-832D-EBDB88B77FE7}"/>
</file>

<file path=customXml/itemProps10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C3CACB1-8298-4134-A015-C9601C56D2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059770E-01DC-4FDB-86F6-E534434C14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1084</Words>
  <Application>Microsoft Office PowerPoint</Application>
  <PresentationFormat>Widescreen</PresentationFormat>
  <Paragraphs>194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Abadi</vt:lpstr>
      <vt:lpstr>Arial</vt:lpstr>
      <vt:lpstr>Book Antiqua</vt:lpstr>
      <vt:lpstr>Calibri</vt:lpstr>
      <vt:lpstr>Calibri Light</vt:lpstr>
      <vt:lpstr>Consolas</vt:lpstr>
      <vt:lpstr>Menlo</vt:lpstr>
      <vt:lpstr>Office Theme</vt:lpstr>
      <vt:lpstr>Storyboard Layouts</vt:lpstr>
      <vt:lpstr>PowerPoint Presentation</vt:lpstr>
      <vt:lpstr>Algorithms</vt:lpstr>
      <vt:lpstr>Algorithms (a more formal definition)</vt:lpstr>
      <vt:lpstr>Why do we need to analyze algorithms?</vt:lpstr>
      <vt:lpstr>Why do we need to analyze algorithms?</vt:lpstr>
      <vt:lpstr>Elements we consider when creating an algorithm</vt:lpstr>
      <vt:lpstr>Elements we don’t consider when creating an algorithm</vt:lpstr>
      <vt:lpstr>Time Complexity</vt:lpstr>
      <vt:lpstr>Time Complexity</vt:lpstr>
      <vt:lpstr>Time Complexity</vt:lpstr>
      <vt:lpstr>Time Complexity</vt:lpstr>
      <vt:lpstr>The Big O or O(n)</vt:lpstr>
      <vt:lpstr>Analysis of loops</vt:lpstr>
      <vt:lpstr>1. Constant Complexity: O(1)</vt:lpstr>
      <vt:lpstr>2. Linear Complexity: O(n)</vt:lpstr>
      <vt:lpstr>3. Quadratic Complexity: O(N²)</vt:lpstr>
      <vt:lpstr>3. Quadratic Complexity: O(N²)</vt:lpstr>
      <vt:lpstr>4. Logarithmic Complexity: O(log n)</vt:lpstr>
      <vt:lpstr>4. Logarithmic Complexity: O(log n)</vt:lpstr>
      <vt:lpstr>5. Exponential: O(2^N)</vt:lpstr>
      <vt:lpstr>Let’s analyze have certain problem and create a simple algorithm to solve the said problem and analyze both elements.</vt:lpstr>
      <vt:lpstr>Problem</vt:lpstr>
      <vt:lpstr>Linear Search</vt:lpstr>
      <vt:lpstr>Linear Search Pseudocode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Marvin R. Imperial</cp:lastModifiedBy>
  <cp:revision>230</cp:revision>
  <dcterms:created xsi:type="dcterms:W3CDTF">2018-06-03T15:07:43Z</dcterms:created>
  <dcterms:modified xsi:type="dcterms:W3CDTF">2021-04-28T00:59:36Z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0x010100E447152859C8014E97EC9B577D7A1330</vt:lpwstr>
  </property>
</Properties>
</file>