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29"/>
  </p:notesMasterIdLst>
  <p:sldIdLst>
    <p:sldId id="256" r:id="rId14"/>
    <p:sldId id="285" r:id="rId15"/>
    <p:sldId id="300" r:id="rId16"/>
    <p:sldId id="287" r:id="rId17"/>
    <p:sldId id="288" r:id="rId18"/>
    <p:sldId id="298" r:id="rId19"/>
    <p:sldId id="291" r:id="rId20"/>
    <p:sldId id="292" r:id="rId21"/>
    <p:sldId id="299" r:id="rId22"/>
    <p:sldId id="297" r:id="rId23"/>
    <p:sldId id="289" r:id="rId24"/>
    <p:sldId id="294" r:id="rId25"/>
    <p:sldId id="295" r:id="rId26"/>
    <p:sldId id="296"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BE907-E24A-4327-B960-1F6C0C12A560}" v="4" dt="2021-04-15T00:15:12.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3017" autoAdjust="0"/>
  </p:normalViewPr>
  <p:slideViewPr>
    <p:cSldViewPr snapToGrid="0">
      <p:cViewPr varScale="1">
        <p:scale>
          <a:sx n="62" d="100"/>
          <a:sy n="62" d="100"/>
        </p:scale>
        <p:origin x="78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microsoft.com/office/2016/11/relationships/changesInfo" Target="changesInfos/changesInfo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91CBE907-E24A-4327-B960-1F6C0C12A560}"/>
    <pc:docChg chg="custSel addSld delSld modSld">
      <pc:chgData name="Joseph Marvin R. Imperial" userId="c5118018-74d5-4421-be4d-7197191e5b08" providerId="ADAL" clId="{91CBE907-E24A-4327-B960-1F6C0C12A560}" dt="2021-04-15T00:15:20.053" v="68" actId="20577"/>
      <pc:docMkLst>
        <pc:docMk/>
      </pc:docMkLst>
      <pc:sldChg chg="addSp delSp modSp">
        <pc:chgData name="Joseph Marvin R. Imperial" userId="c5118018-74d5-4421-be4d-7197191e5b08" providerId="ADAL" clId="{91CBE907-E24A-4327-B960-1F6C0C12A560}" dt="2021-04-15T00:15:20.053" v="68" actId="20577"/>
        <pc:sldMkLst>
          <pc:docMk/>
          <pc:sldMk cId="3067314482" sldId="285"/>
        </pc:sldMkLst>
        <pc:spChg chg="mod">
          <ac:chgData name="Joseph Marvin R. Imperial" userId="c5118018-74d5-4421-be4d-7197191e5b08" providerId="ADAL" clId="{91CBE907-E24A-4327-B960-1F6C0C12A560}" dt="2021-04-15T00:15:20.053" v="68" actId="20577"/>
          <ac:spMkLst>
            <pc:docMk/>
            <pc:sldMk cId="3067314482" sldId="285"/>
            <ac:spMk id="3" creationId="{AD9F742D-9860-4FFD-A9A9-AD7ED374A4BE}"/>
          </ac:spMkLst>
        </pc:spChg>
        <pc:spChg chg="add del">
          <ac:chgData name="Joseph Marvin R. Imperial" userId="c5118018-74d5-4421-be4d-7197191e5b08" providerId="ADAL" clId="{91CBE907-E24A-4327-B960-1F6C0C12A560}" dt="2021-04-15T00:15:08.997" v="64"/>
          <ac:spMkLst>
            <pc:docMk/>
            <pc:sldMk cId="3067314482" sldId="285"/>
            <ac:spMk id="5" creationId="{CCA67938-6B61-4C52-B339-D5BFB4F7E460}"/>
          </ac:spMkLst>
        </pc:spChg>
        <pc:picChg chg="del">
          <ac:chgData name="Joseph Marvin R. Imperial" userId="c5118018-74d5-4421-be4d-7197191e5b08" providerId="ADAL" clId="{91CBE907-E24A-4327-B960-1F6C0C12A560}" dt="2021-04-15T00:15:05.424" v="61" actId="478"/>
          <ac:picMkLst>
            <pc:docMk/>
            <pc:sldMk cId="3067314482" sldId="285"/>
            <ac:picMk id="2" creationId="{00000000-0000-0000-0000-000000000000}"/>
          </ac:picMkLst>
        </pc:picChg>
        <pc:picChg chg="del">
          <ac:chgData name="Joseph Marvin R. Imperial" userId="c5118018-74d5-4421-be4d-7197191e5b08" providerId="ADAL" clId="{91CBE907-E24A-4327-B960-1F6C0C12A560}" dt="2021-04-15T00:15:06.554" v="62" actId="478"/>
          <ac:picMkLst>
            <pc:docMk/>
            <pc:sldMk cId="3067314482" sldId="285"/>
            <ac:picMk id="4" creationId="{00000000-0000-0000-0000-000000000000}"/>
          </ac:picMkLst>
        </pc:picChg>
      </pc:sldChg>
      <pc:sldChg chg="del">
        <pc:chgData name="Joseph Marvin R. Imperial" userId="c5118018-74d5-4421-be4d-7197191e5b08" providerId="ADAL" clId="{91CBE907-E24A-4327-B960-1F6C0C12A560}" dt="2021-04-15T00:02:35.244" v="2" actId="47"/>
        <pc:sldMkLst>
          <pc:docMk/>
          <pc:sldMk cId="3387493546" sldId="290"/>
        </pc:sldMkLst>
      </pc:sldChg>
      <pc:sldChg chg="modSp">
        <pc:chgData name="Joseph Marvin R. Imperial" userId="c5118018-74d5-4421-be4d-7197191e5b08" providerId="ADAL" clId="{91CBE907-E24A-4327-B960-1F6C0C12A560}" dt="2021-04-15T00:03:05.722" v="58" actId="20577"/>
        <pc:sldMkLst>
          <pc:docMk/>
          <pc:sldMk cId="95805090" sldId="292"/>
        </pc:sldMkLst>
        <pc:spChg chg="mod">
          <ac:chgData name="Joseph Marvin R. Imperial" userId="c5118018-74d5-4421-be4d-7197191e5b08" providerId="ADAL" clId="{91CBE907-E24A-4327-B960-1F6C0C12A560}" dt="2021-04-15T00:03:05.722" v="58" actId="20577"/>
          <ac:spMkLst>
            <pc:docMk/>
            <pc:sldMk cId="95805090" sldId="292"/>
            <ac:spMk id="3" creationId="{AD9F742D-9860-4FFD-A9A9-AD7ED374A4BE}"/>
          </ac:spMkLst>
        </pc:spChg>
        <pc:spChg chg="mod">
          <ac:chgData name="Joseph Marvin R. Imperial" userId="c5118018-74d5-4421-be4d-7197191e5b08" providerId="ADAL" clId="{91CBE907-E24A-4327-B960-1F6C0C12A560}" dt="2021-04-15T00:03:02.982" v="57" actId="20577"/>
          <ac:spMkLst>
            <pc:docMk/>
            <pc:sldMk cId="95805090" sldId="292"/>
            <ac:spMk id="10" creationId="{AA24DB5F-2CEA-4BBE-AEAD-979D12D76DE0}"/>
          </ac:spMkLst>
        </pc:spChg>
      </pc:sldChg>
      <pc:sldChg chg="add">
        <pc:chgData name="Joseph Marvin R. Imperial" userId="c5118018-74d5-4421-be4d-7197191e5b08" providerId="ADAL" clId="{91CBE907-E24A-4327-B960-1F6C0C12A560}" dt="2021-04-15T00:02:30.925" v="1"/>
        <pc:sldMkLst>
          <pc:docMk/>
          <pc:sldMk cId="678635146" sldId="298"/>
        </pc:sldMkLst>
      </pc:sldChg>
      <pc:sldChg chg="add">
        <pc:chgData name="Joseph Marvin R. Imperial" userId="c5118018-74d5-4421-be4d-7197191e5b08" providerId="ADAL" clId="{91CBE907-E24A-4327-B960-1F6C0C12A560}" dt="2021-04-15T00:02:44.453" v="4"/>
        <pc:sldMkLst>
          <pc:docMk/>
          <pc:sldMk cId="2553172278" sldId="299"/>
        </pc:sldMkLst>
      </pc:sldChg>
      <pc:sldChg chg="add">
        <pc:chgData name="Joseph Marvin R. Imperial" userId="c5118018-74d5-4421-be4d-7197191e5b08" providerId="ADAL" clId="{91CBE907-E24A-4327-B960-1F6C0C12A560}" dt="2021-04-15T00:14:55.312" v="60"/>
        <pc:sldMkLst>
          <pc:docMk/>
          <pc:sldMk cId="2424437453"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15/04/2021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a:t>
            </a:fld>
            <a:endParaRPr lang="en-PH"/>
          </a:p>
        </p:txBody>
      </p:sp>
    </p:spTree>
    <p:extLst>
      <p:ext uri="{BB962C8B-B14F-4D97-AF65-F5344CB8AC3E}">
        <p14:creationId xmlns:p14="http://schemas.microsoft.com/office/powerpoint/2010/main" val="258311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11</a:t>
            </a:fld>
            <a:endParaRPr lang="en-PH"/>
          </a:p>
        </p:txBody>
      </p:sp>
    </p:spTree>
    <p:extLst>
      <p:ext uri="{BB962C8B-B14F-4D97-AF65-F5344CB8AC3E}">
        <p14:creationId xmlns:p14="http://schemas.microsoft.com/office/powerpoint/2010/main" val="321997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12</a:t>
            </a:fld>
            <a:endParaRPr lang="en-PH"/>
          </a:p>
        </p:txBody>
      </p:sp>
    </p:spTree>
    <p:extLst>
      <p:ext uri="{BB962C8B-B14F-4D97-AF65-F5344CB8AC3E}">
        <p14:creationId xmlns:p14="http://schemas.microsoft.com/office/powerpoint/2010/main" val="3717606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13</a:t>
            </a:fld>
            <a:endParaRPr lang="en-PH"/>
          </a:p>
        </p:txBody>
      </p:sp>
    </p:spTree>
    <p:extLst>
      <p:ext uri="{BB962C8B-B14F-4D97-AF65-F5344CB8AC3E}">
        <p14:creationId xmlns:p14="http://schemas.microsoft.com/office/powerpoint/2010/main" val="1894502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14</a:t>
            </a:fld>
            <a:endParaRPr lang="en-PH"/>
          </a:p>
        </p:txBody>
      </p:sp>
    </p:spTree>
    <p:extLst>
      <p:ext uri="{BB962C8B-B14F-4D97-AF65-F5344CB8AC3E}">
        <p14:creationId xmlns:p14="http://schemas.microsoft.com/office/powerpoint/2010/main" val="2334366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15</a:t>
            </a:fld>
            <a:endParaRPr lang="en-PH"/>
          </a:p>
        </p:txBody>
      </p:sp>
    </p:spTree>
    <p:extLst>
      <p:ext uri="{BB962C8B-B14F-4D97-AF65-F5344CB8AC3E}">
        <p14:creationId xmlns:p14="http://schemas.microsoft.com/office/powerpoint/2010/main" val="348239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a:t>
            </a:fld>
            <a:endParaRPr lang="en-PH"/>
          </a:p>
        </p:txBody>
      </p:sp>
    </p:spTree>
    <p:extLst>
      <p:ext uri="{BB962C8B-B14F-4D97-AF65-F5344CB8AC3E}">
        <p14:creationId xmlns:p14="http://schemas.microsoft.com/office/powerpoint/2010/main" val="934769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4</a:t>
            </a:fld>
            <a:endParaRPr lang="en-PH"/>
          </a:p>
        </p:txBody>
      </p:sp>
    </p:spTree>
    <p:extLst>
      <p:ext uri="{BB962C8B-B14F-4D97-AF65-F5344CB8AC3E}">
        <p14:creationId xmlns:p14="http://schemas.microsoft.com/office/powerpoint/2010/main" val="802365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5</a:t>
            </a:fld>
            <a:endParaRPr lang="en-PH"/>
          </a:p>
        </p:txBody>
      </p:sp>
    </p:spTree>
    <p:extLst>
      <p:ext uri="{BB962C8B-B14F-4D97-AF65-F5344CB8AC3E}">
        <p14:creationId xmlns:p14="http://schemas.microsoft.com/office/powerpoint/2010/main" val="222731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6</a:t>
            </a:fld>
            <a:endParaRPr lang="en-PH"/>
          </a:p>
        </p:txBody>
      </p:sp>
    </p:spTree>
    <p:extLst>
      <p:ext uri="{BB962C8B-B14F-4D97-AF65-F5344CB8AC3E}">
        <p14:creationId xmlns:p14="http://schemas.microsoft.com/office/powerpoint/2010/main" val="410786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7</a:t>
            </a:fld>
            <a:endParaRPr lang="en-PH"/>
          </a:p>
        </p:txBody>
      </p:sp>
    </p:spTree>
    <p:extLst>
      <p:ext uri="{BB962C8B-B14F-4D97-AF65-F5344CB8AC3E}">
        <p14:creationId xmlns:p14="http://schemas.microsoft.com/office/powerpoint/2010/main" val="315189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8</a:t>
            </a:fld>
            <a:endParaRPr lang="en-PH"/>
          </a:p>
        </p:txBody>
      </p:sp>
    </p:spTree>
    <p:extLst>
      <p:ext uri="{BB962C8B-B14F-4D97-AF65-F5344CB8AC3E}">
        <p14:creationId xmlns:p14="http://schemas.microsoft.com/office/powerpoint/2010/main" val="357867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9</a:t>
            </a:fld>
            <a:endParaRPr lang="en-PH"/>
          </a:p>
        </p:txBody>
      </p:sp>
    </p:spTree>
    <p:extLst>
      <p:ext uri="{BB962C8B-B14F-4D97-AF65-F5344CB8AC3E}">
        <p14:creationId xmlns:p14="http://schemas.microsoft.com/office/powerpoint/2010/main" val="759074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10</a:t>
            </a:fld>
            <a:endParaRPr lang="en-PH"/>
          </a:p>
        </p:txBody>
      </p:sp>
    </p:spTree>
    <p:extLst>
      <p:ext uri="{BB962C8B-B14F-4D97-AF65-F5344CB8AC3E}">
        <p14:creationId xmlns:p14="http://schemas.microsoft.com/office/powerpoint/2010/main" val="166745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15/04/2021</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15/04/2021</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3089761" y="1788138"/>
            <a:ext cx="5876191" cy="523220"/>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Data Structures Review</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972201"/>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Imperial</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408720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4000" b="1" dirty="0">
                <a:latin typeface="+mn-lt"/>
              </a:rPr>
              <a:t>Why do we need to analyze algorithms?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51464"/>
            <a:ext cx="10515600" cy="4351338"/>
          </a:xfrm>
        </p:spPr>
        <p:txBody>
          <a:bodyPr>
            <a:normAutofit/>
          </a:bodyPr>
          <a:lstStyle/>
          <a:p>
            <a:pPr marL="514350" indent="-514350" algn="just">
              <a:buFont typeface="+mj-lt"/>
              <a:buAutoNum type="arabicPeriod"/>
            </a:pPr>
            <a:r>
              <a:rPr lang="en-PH" dirty="0"/>
              <a:t>To understand its complexity</a:t>
            </a:r>
          </a:p>
          <a:p>
            <a:pPr marL="514350" indent="-514350" algn="just">
              <a:buFont typeface="+mj-lt"/>
              <a:buAutoNum type="arabicPeriod"/>
            </a:pPr>
            <a:r>
              <a:rPr lang="en-PH" dirty="0"/>
              <a:t>To find more optimized solutions to problems</a:t>
            </a:r>
          </a:p>
          <a:p>
            <a:pPr marL="514350" indent="-514350" algn="just">
              <a:buFont typeface="+mj-lt"/>
              <a:buAutoNum type="arabicPeriod"/>
            </a:pPr>
            <a:r>
              <a:rPr lang="en-PH" dirty="0"/>
              <a:t>To understand the problem it’s trying to solve</a:t>
            </a:r>
          </a:p>
          <a:p>
            <a:pPr marL="514350" indent="-514350" algn="just">
              <a:buFont typeface="+mj-lt"/>
              <a:buAutoNum type="arabicPeriod"/>
            </a:pPr>
            <a:endParaRPr lang="en-PH"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428913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a:xfrm>
            <a:off x="759509" y="2444885"/>
            <a:ext cx="10515600" cy="1325563"/>
          </a:xfrm>
        </p:spPr>
        <p:txBody>
          <a:bodyPr>
            <a:normAutofit/>
          </a:bodyPr>
          <a:lstStyle/>
          <a:p>
            <a:r>
              <a:rPr lang="en-PH" sz="3600" dirty="0">
                <a:latin typeface="Abadi" panose="020B0604020104020204" pitchFamily="34" charset="0"/>
              </a:rPr>
              <a:t>Breakthroughs of Algorithms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594779"/>
            <a:ext cx="10515600" cy="4351338"/>
          </a:xfrm>
        </p:spPr>
        <p:txBody>
          <a:bodyPr>
            <a:normAutofit/>
          </a:bodyPr>
          <a:lstStyle/>
          <a:p>
            <a:pPr marL="0" indent="0" algn="just">
              <a:buNone/>
            </a:pPr>
            <a:endParaRPr lang="en-PH" sz="3200" dirty="0"/>
          </a:p>
          <a:p>
            <a:pPr marL="0" indent="0" algn="just">
              <a:buNone/>
            </a:pPr>
            <a:endParaRPr lang="en-PH" sz="3200" dirty="0"/>
          </a:p>
          <a:p>
            <a:pPr marL="0" indent="0" algn="just">
              <a:buNone/>
            </a:pPr>
            <a:endParaRPr lang="en-PH" sz="32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111497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3600" b="1" dirty="0">
                <a:latin typeface="+mn-lt"/>
              </a:rPr>
              <a:t>The Human Genome Project</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24013"/>
            <a:ext cx="10515600" cy="4351338"/>
          </a:xfrm>
        </p:spPr>
        <p:txBody>
          <a:bodyPr>
            <a:normAutofit/>
          </a:bodyPr>
          <a:lstStyle/>
          <a:p>
            <a:pPr marL="0" indent="0" algn="just">
              <a:buNone/>
            </a:pPr>
            <a:r>
              <a:rPr lang="en-PH" sz="3200" dirty="0"/>
              <a:t>The Human Genome Project has made great progress toward the goals of identifying all the 100,000 genes in human DNA, determining the sequences of the 3 billion chemical base pairs that make up human DNA, storing this information in databases, and developing tools for </a:t>
            </a:r>
            <a:r>
              <a:rPr lang="en-PH" sz="3200" b="1" dirty="0"/>
              <a:t>data analysis</a:t>
            </a:r>
            <a:r>
              <a:rPr lang="en-PH" sz="3200" dirty="0"/>
              <a:t>. Each of these steps requires sophisticated algorithms.</a:t>
            </a:r>
          </a:p>
          <a:p>
            <a:pPr marL="0" indent="0" algn="just">
              <a:buNone/>
            </a:pPr>
            <a:endParaRPr lang="en-PH" sz="3200" dirty="0"/>
          </a:p>
          <a:p>
            <a:pPr marL="0" indent="0" algn="just">
              <a:buNone/>
            </a:pPr>
            <a:r>
              <a:rPr lang="en-PH" dirty="0"/>
              <a:t>CS concepts: string manipulation, pattern search, pattern matching</a:t>
            </a:r>
          </a:p>
          <a:p>
            <a:pPr marL="0" indent="0" algn="just">
              <a:buNone/>
            </a:pPr>
            <a:endParaRPr lang="en-PH" sz="3200" dirty="0"/>
          </a:p>
          <a:p>
            <a:pPr marL="0" indent="0" algn="just">
              <a:buNone/>
            </a:pPr>
            <a:endParaRPr lang="en-PH" sz="32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13635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3600" b="1" dirty="0">
                <a:latin typeface="+mn-lt"/>
              </a:rPr>
              <a:t>The Internet</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24013"/>
            <a:ext cx="10515600" cy="4351338"/>
          </a:xfrm>
        </p:spPr>
        <p:txBody>
          <a:bodyPr>
            <a:normAutofit/>
          </a:bodyPr>
          <a:lstStyle/>
          <a:p>
            <a:pPr marL="0" indent="0" algn="just">
              <a:buNone/>
            </a:pPr>
            <a:r>
              <a:rPr lang="en-PH" sz="3200" dirty="0"/>
              <a:t>The Internet enables people all around the world to quickly access and retrieve large amounts of information. With the aid of clever algorithms, sites on the Internet are able to manage and manipulate this large volume of data. </a:t>
            </a:r>
          </a:p>
          <a:p>
            <a:pPr marL="0" indent="0" algn="just">
              <a:buNone/>
            </a:pPr>
            <a:r>
              <a:rPr lang="en-PH" sz="3200" dirty="0"/>
              <a:t>Examples of problems that make essential use of algorithms include finding good routes on which the data will travel.</a:t>
            </a:r>
          </a:p>
          <a:p>
            <a:pPr marL="0" indent="0" algn="just">
              <a:buNone/>
            </a:pPr>
            <a:endParaRPr lang="en-PH" sz="3200" dirty="0"/>
          </a:p>
          <a:p>
            <a:pPr marL="0" indent="0" algn="just">
              <a:buNone/>
            </a:pPr>
            <a:r>
              <a:rPr lang="en-PH" sz="3200" dirty="0"/>
              <a:t>CS concepts: shortest path finding, graph theory</a:t>
            </a:r>
          </a:p>
          <a:p>
            <a:pPr marL="0" indent="0" algn="just">
              <a:buNone/>
            </a:pPr>
            <a:endParaRPr lang="en-PH" sz="32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287880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3600" b="1" dirty="0">
                <a:latin typeface="+mn-lt"/>
              </a:rPr>
              <a:t>Optimizing Resources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485900"/>
            <a:ext cx="10515600" cy="4489451"/>
          </a:xfrm>
        </p:spPr>
        <p:txBody>
          <a:bodyPr>
            <a:normAutofit/>
          </a:bodyPr>
          <a:lstStyle/>
          <a:p>
            <a:pPr marL="0" indent="0" algn="just">
              <a:buNone/>
            </a:pPr>
            <a:r>
              <a:rPr lang="en-PH" dirty="0"/>
              <a:t>Manufacturing and other commercial enterprises often need to allocate scarce resources in the most beneficial way. </a:t>
            </a:r>
          </a:p>
          <a:p>
            <a:pPr marL="514350" indent="-514350" algn="just">
              <a:buAutoNum type="arabicPeriod"/>
            </a:pPr>
            <a:r>
              <a:rPr lang="en-PH" dirty="0"/>
              <a:t>An oil company may wish to know where to place its wells in order to maximize its expected profit. </a:t>
            </a:r>
          </a:p>
          <a:p>
            <a:pPr marL="514350" indent="-514350" algn="just">
              <a:buAutoNum type="arabicPeriod"/>
            </a:pPr>
            <a:r>
              <a:rPr lang="en-PH" dirty="0"/>
              <a:t>A political candidate may want to determine where to spend money buying campaign advertising in order to maximize the chances of winning an election. </a:t>
            </a:r>
          </a:p>
          <a:p>
            <a:pPr marL="514350" indent="-514350" algn="just">
              <a:buAutoNum type="arabicPeriod"/>
            </a:pPr>
            <a:r>
              <a:rPr lang="en-PH" dirty="0"/>
              <a:t>An airline may wish to assign crews to flights in the least expensive way possible, making sure that each flight is covered and that government regulations regarding crew scheduling are met.</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264413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3600" dirty="0">
                <a:latin typeface="Abadi" panose="020B0604020104020204" pitchFamily="34" charset="0"/>
              </a:rPr>
              <a:t>References: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463675"/>
            <a:ext cx="10515600" cy="4351338"/>
          </a:xfrm>
        </p:spPr>
        <p:txBody>
          <a:bodyPr>
            <a:normAutofit/>
          </a:bodyPr>
          <a:lstStyle/>
          <a:p>
            <a:r>
              <a:rPr lang="en-US"/>
              <a:t>T. H. Cormen, C. E. Leiserson, R. L. Rivest, and C. Stein	1989         Introduction to Algorithms</a:t>
            </a:r>
            <a:endParaRPr lang="en-PH"/>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36527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3600" dirty="0">
                <a:latin typeface="+mn-lt"/>
              </a:rPr>
              <a:t>Overview of Data Structures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p:txBody>
          <a:bodyPr>
            <a:normAutofit/>
          </a:bodyPr>
          <a:lstStyle/>
          <a:p>
            <a:pPr marL="0" indent="0" algn="just">
              <a:buNone/>
            </a:pPr>
            <a:r>
              <a:rPr lang="en-US" dirty="0"/>
              <a:t>A data structure is a way to </a:t>
            </a:r>
            <a:r>
              <a:rPr lang="en-US" b="1" dirty="0"/>
              <a:t>store and organize data </a:t>
            </a:r>
            <a:r>
              <a:rPr lang="en-US" dirty="0"/>
              <a:t>in order to facilitate access and modifications. </a:t>
            </a:r>
          </a:p>
          <a:p>
            <a:pPr marL="0" indent="0" algn="just">
              <a:buNone/>
            </a:pPr>
            <a:r>
              <a:rPr lang="en-US" dirty="0"/>
              <a:t>No single data structure works well for all purposes, and so it is important to know the strengths and limitations of several of them.</a:t>
            </a:r>
            <a:endParaRPr lang="en-PH"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06731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a:xfrm>
            <a:off x="303627" y="184785"/>
            <a:ext cx="10515600" cy="799953"/>
          </a:xfrm>
        </p:spPr>
        <p:txBody>
          <a:bodyPr>
            <a:normAutofit/>
          </a:bodyPr>
          <a:lstStyle/>
          <a:p>
            <a:r>
              <a:rPr lang="en-PH" sz="3600" dirty="0">
                <a:latin typeface="+mn-lt"/>
              </a:rPr>
              <a:t>Overview of Data Structures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633046" y="1195754"/>
            <a:ext cx="10720754" cy="4874822"/>
          </a:xfrm>
        </p:spPr>
        <p:txBody>
          <a:bodyPr>
            <a:normAutofit/>
          </a:bodyPr>
          <a:lstStyle/>
          <a:p>
            <a:pPr marL="0" indent="0" algn="just">
              <a:buNone/>
            </a:pPr>
            <a:endParaRPr lang="en-PH" sz="3200" dirty="0"/>
          </a:p>
          <a:p>
            <a:pPr marL="0" indent="0" algn="just">
              <a:buNone/>
            </a:pPr>
            <a:endParaRPr lang="en-PH" sz="3200" dirty="0"/>
          </a:p>
          <a:p>
            <a:pPr marL="0" indent="0" algn="just">
              <a:buNone/>
            </a:pPr>
            <a:endParaRPr lang="en-PH" sz="32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2" name="Picture 1"/>
          <p:cNvPicPr>
            <a:picLocks noChangeAspect="1"/>
          </p:cNvPicPr>
          <p:nvPr/>
        </p:nvPicPr>
        <p:blipFill>
          <a:blip r:embed="rId3"/>
          <a:stretch>
            <a:fillRect/>
          </a:stretch>
        </p:blipFill>
        <p:spPr>
          <a:xfrm>
            <a:off x="1661662" y="984738"/>
            <a:ext cx="9056161" cy="2535087"/>
          </a:xfrm>
          <a:prstGeom prst="rect">
            <a:avLst/>
          </a:prstGeom>
        </p:spPr>
      </p:pic>
      <p:pic>
        <p:nvPicPr>
          <p:cNvPr id="4" name="Picture 3"/>
          <p:cNvPicPr>
            <a:picLocks noChangeAspect="1"/>
          </p:cNvPicPr>
          <p:nvPr/>
        </p:nvPicPr>
        <p:blipFill>
          <a:blip r:embed="rId4"/>
          <a:stretch>
            <a:fillRect/>
          </a:stretch>
        </p:blipFill>
        <p:spPr>
          <a:xfrm>
            <a:off x="1338104" y="3423174"/>
            <a:ext cx="9379719" cy="2858418"/>
          </a:xfrm>
          <a:prstGeom prst="rect">
            <a:avLst/>
          </a:prstGeom>
        </p:spPr>
      </p:pic>
    </p:spTree>
    <p:extLst>
      <p:ext uri="{BB962C8B-B14F-4D97-AF65-F5344CB8AC3E}">
        <p14:creationId xmlns:p14="http://schemas.microsoft.com/office/powerpoint/2010/main" val="242443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a:xfrm>
            <a:off x="633046" y="693496"/>
            <a:ext cx="10515600" cy="799953"/>
          </a:xfrm>
        </p:spPr>
        <p:txBody>
          <a:bodyPr>
            <a:normAutofit/>
          </a:bodyPr>
          <a:lstStyle/>
          <a:p>
            <a:r>
              <a:rPr lang="en-PH" sz="3600" dirty="0">
                <a:latin typeface="+mn-lt"/>
              </a:rPr>
              <a:t>Overview of Data Structures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633046" y="1195754"/>
            <a:ext cx="10720754" cy="4874822"/>
          </a:xfrm>
        </p:spPr>
        <p:txBody>
          <a:bodyPr>
            <a:normAutofit/>
          </a:bodyPr>
          <a:lstStyle/>
          <a:p>
            <a:pPr marL="0" indent="0" algn="just">
              <a:buNone/>
            </a:pPr>
            <a:endParaRPr lang="en-PH" sz="3200" dirty="0"/>
          </a:p>
          <a:p>
            <a:pPr marL="0" indent="0" algn="just">
              <a:buNone/>
            </a:pPr>
            <a:endParaRPr lang="en-PH" sz="3200" dirty="0"/>
          </a:p>
          <a:p>
            <a:pPr marL="0" indent="0" algn="just">
              <a:buNone/>
            </a:pPr>
            <a:endParaRPr lang="en-PH" sz="32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5" name="Picture 4"/>
          <p:cNvPicPr>
            <a:picLocks noChangeAspect="1"/>
          </p:cNvPicPr>
          <p:nvPr/>
        </p:nvPicPr>
        <p:blipFill>
          <a:blip r:embed="rId3"/>
          <a:stretch>
            <a:fillRect/>
          </a:stretch>
        </p:blipFill>
        <p:spPr>
          <a:xfrm>
            <a:off x="1195139" y="2149937"/>
            <a:ext cx="9243089" cy="2623276"/>
          </a:xfrm>
          <a:prstGeom prst="rect">
            <a:avLst/>
          </a:prstGeom>
        </p:spPr>
      </p:pic>
    </p:spTree>
    <p:extLst>
      <p:ext uri="{BB962C8B-B14F-4D97-AF65-F5344CB8AC3E}">
        <p14:creationId xmlns:p14="http://schemas.microsoft.com/office/powerpoint/2010/main" val="148246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a:xfrm>
            <a:off x="838200" y="2148742"/>
            <a:ext cx="10515600" cy="1325563"/>
          </a:xfrm>
        </p:spPr>
        <p:txBody>
          <a:bodyPr>
            <a:normAutofit/>
          </a:bodyPr>
          <a:lstStyle/>
          <a:p>
            <a:r>
              <a:rPr lang="en-PH" sz="3600" b="1" dirty="0">
                <a:latin typeface="+mn-lt"/>
              </a:rPr>
              <a:t>Roles of Algorithms in Computing</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3235569"/>
            <a:ext cx="10515600" cy="1477108"/>
          </a:xfrm>
        </p:spPr>
        <p:txBody>
          <a:bodyPr>
            <a:normAutofit/>
          </a:bodyPr>
          <a:lstStyle/>
          <a:p>
            <a:pPr marL="0" indent="0" algn="just">
              <a:buNone/>
            </a:pPr>
            <a:r>
              <a:rPr lang="en-PH" sz="2400" dirty="0"/>
              <a:t>What are algorithms? </a:t>
            </a:r>
          </a:p>
          <a:p>
            <a:pPr marL="0" indent="0" algn="just">
              <a:buNone/>
            </a:pPr>
            <a:r>
              <a:rPr lang="en-PH" sz="2400" dirty="0"/>
              <a:t>Why is the study of algorithms worthwhile? </a:t>
            </a:r>
          </a:p>
          <a:p>
            <a:pPr marL="0" indent="0" algn="just">
              <a:buNone/>
            </a:pPr>
            <a:r>
              <a:rPr lang="en-PH" sz="2400" dirty="0"/>
              <a:t>What is the role of algorithms relative to other technologies used in computers?</a:t>
            </a:r>
          </a:p>
          <a:p>
            <a:pPr marL="0" indent="0" algn="just">
              <a:buNone/>
            </a:pPr>
            <a:endParaRPr lang="en-PH" sz="2400" dirty="0"/>
          </a:p>
          <a:p>
            <a:pPr marL="0" indent="0" algn="just">
              <a:buNone/>
            </a:pPr>
            <a:endParaRPr lang="en-PH" sz="2400"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353422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4000" b="1" dirty="0">
                <a:latin typeface="+mn-lt"/>
              </a:rPr>
              <a:t>Algorithms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51464"/>
            <a:ext cx="10515600" cy="4351338"/>
          </a:xfrm>
        </p:spPr>
        <p:txBody>
          <a:bodyPr>
            <a:normAutofit/>
          </a:bodyPr>
          <a:lstStyle/>
          <a:p>
            <a:pPr marL="0" indent="0" algn="just">
              <a:buNone/>
            </a:pPr>
            <a:r>
              <a:rPr lang="en-PH" dirty="0"/>
              <a:t>An algorithm is any well-defined </a:t>
            </a:r>
            <a:r>
              <a:rPr lang="en-PH" b="1" dirty="0"/>
              <a:t>computational procedure </a:t>
            </a:r>
            <a:r>
              <a:rPr lang="en-PH" dirty="0"/>
              <a:t>that </a:t>
            </a:r>
            <a:r>
              <a:rPr lang="en-PH" b="1" dirty="0"/>
              <a:t>takes some value</a:t>
            </a:r>
            <a:r>
              <a:rPr lang="en-PH" dirty="0"/>
              <a:t>, or set of values, as input and </a:t>
            </a:r>
            <a:r>
              <a:rPr lang="en-PH" b="1" dirty="0"/>
              <a:t>produces some value</a:t>
            </a:r>
            <a:r>
              <a:rPr lang="en-PH" dirty="0"/>
              <a:t>, or set of values, as output. </a:t>
            </a:r>
          </a:p>
          <a:p>
            <a:pPr marL="0" indent="0" algn="just">
              <a:buNone/>
            </a:pPr>
            <a:r>
              <a:rPr lang="en-PH" dirty="0"/>
              <a:t>An algorithm is thus a sequence of computational steps that transform the input into the output </a:t>
            </a:r>
            <a:r>
              <a:rPr lang="en-PH" b="1" dirty="0"/>
              <a:t>to solve a problem</a:t>
            </a:r>
            <a:r>
              <a:rPr lang="en-PH" dirty="0"/>
              <a:t>.</a:t>
            </a:r>
          </a:p>
          <a:p>
            <a:pPr marL="0" indent="0" algn="just">
              <a:buNone/>
            </a:pPr>
            <a:endParaRPr lang="en-PH" dirty="0"/>
          </a:p>
          <a:p>
            <a:pPr marL="0" indent="0" algn="just">
              <a:buNone/>
            </a:pPr>
            <a:r>
              <a:rPr lang="en-PH" dirty="0"/>
              <a:t>Ex. sorting</a:t>
            </a:r>
          </a:p>
          <a:p>
            <a:pPr marL="0" indent="0" algn="just">
              <a:buNone/>
            </a:pPr>
            <a:endParaRPr lang="en-PH"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67863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4000" b="1" dirty="0">
                <a:latin typeface="+mn-lt"/>
              </a:rPr>
              <a:t>The sorting problem</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3502854"/>
            <a:ext cx="10515600" cy="2499947"/>
          </a:xfrm>
        </p:spPr>
        <p:txBody>
          <a:bodyPr>
            <a:normAutofit/>
          </a:bodyPr>
          <a:lstStyle/>
          <a:p>
            <a:pPr marL="0" indent="0" algn="just">
              <a:buNone/>
            </a:pPr>
            <a:r>
              <a:rPr lang="en-PH" dirty="0"/>
              <a:t>Sorting is a fundamental operation in computer science. As a result, we have a large number of good sorting algorithms at our disposal.</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pic>
        <p:nvPicPr>
          <p:cNvPr id="2" name="Picture 1"/>
          <p:cNvPicPr>
            <a:picLocks noChangeAspect="1"/>
          </p:cNvPicPr>
          <p:nvPr/>
        </p:nvPicPr>
        <p:blipFill>
          <a:blip r:embed="rId3"/>
          <a:stretch>
            <a:fillRect/>
          </a:stretch>
        </p:blipFill>
        <p:spPr>
          <a:xfrm>
            <a:off x="838200" y="1719238"/>
            <a:ext cx="10103170" cy="1474128"/>
          </a:xfrm>
          <a:prstGeom prst="rect">
            <a:avLst/>
          </a:prstGeom>
        </p:spPr>
      </p:pic>
    </p:spTree>
    <p:extLst>
      <p:ext uri="{BB962C8B-B14F-4D97-AF65-F5344CB8AC3E}">
        <p14:creationId xmlns:p14="http://schemas.microsoft.com/office/powerpoint/2010/main" val="31110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4000" b="1" dirty="0">
                <a:latin typeface="+mn-lt"/>
              </a:rPr>
              <a:t>How do you evaluate algorithms?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51464"/>
            <a:ext cx="10515600" cy="4351338"/>
          </a:xfrm>
        </p:spPr>
        <p:txBody>
          <a:bodyPr>
            <a:normAutofit/>
          </a:bodyPr>
          <a:lstStyle/>
          <a:p>
            <a:pPr marL="0" indent="0" algn="just">
              <a:buNone/>
            </a:pPr>
            <a:endParaRPr lang="en-PH" dirty="0"/>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9580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A24DB5F-2CEA-4BBE-AEAD-979D12D76DE0}"/>
              </a:ext>
            </a:extLst>
          </p:cNvPr>
          <p:cNvSpPr>
            <a:spLocks noGrp="1"/>
          </p:cNvSpPr>
          <p:nvPr>
            <p:ph type="title"/>
          </p:nvPr>
        </p:nvSpPr>
        <p:spPr/>
        <p:txBody>
          <a:bodyPr>
            <a:normAutofit/>
          </a:bodyPr>
          <a:lstStyle/>
          <a:p>
            <a:r>
              <a:rPr lang="en-PH" sz="4000" b="1" dirty="0">
                <a:latin typeface="+mn-lt"/>
              </a:rPr>
              <a:t>Algorithms</a:t>
            </a:r>
          </a:p>
        </p:txBody>
      </p:sp>
      <p:sp>
        <p:nvSpPr>
          <p:cNvPr id="3" name="Content Placeholder 2">
            <a:extLst>
              <a:ext uri="{FF2B5EF4-FFF2-40B4-BE49-F238E27FC236}">
                <a16:creationId xmlns:a16="http://schemas.microsoft.com/office/drawing/2014/main" id="{AD9F742D-9860-4FFD-A9A9-AD7ED374A4BE}"/>
              </a:ext>
            </a:extLst>
          </p:cNvPr>
          <p:cNvSpPr>
            <a:spLocks noGrp="1"/>
          </p:cNvSpPr>
          <p:nvPr>
            <p:ph idx="1"/>
          </p:nvPr>
        </p:nvSpPr>
        <p:spPr>
          <a:xfrm>
            <a:off x="838200" y="1651464"/>
            <a:ext cx="10515600" cy="4351338"/>
          </a:xfrm>
        </p:spPr>
        <p:txBody>
          <a:bodyPr>
            <a:normAutofit/>
          </a:bodyPr>
          <a:lstStyle/>
          <a:p>
            <a:pPr marL="0" indent="0" algn="just">
              <a:buNone/>
            </a:pPr>
            <a:r>
              <a:rPr lang="en-PH" dirty="0"/>
              <a:t>An algorithm is said to be </a:t>
            </a:r>
            <a:r>
              <a:rPr lang="en-PH" b="1" i="1" dirty="0"/>
              <a:t>correct</a:t>
            </a:r>
            <a:r>
              <a:rPr lang="en-PH" dirty="0"/>
              <a:t> if, for every input instance, it </a:t>
            </a:r>
            <a:r>
              <a:rPr lang="en-PH" b="1" i="1" dirty="0"/>
              <a:t>halts</a:t>
            </a:r>
            <a:r>
              <a:rPr lang="en-PH" dirty="0"/>
              <a:t> with the correct output.</a:t>
            </a:r>
          </a:p>
          <a:p>
            <a:pPr marL="0" indent="0" algn="just">
              <a:buNone/>
            </a:pPr>
            <a:r>
              <a:rPr lang="en-PH" dirty="0"/>
              <a:t>We say that a correct algorithm </a:t>
            </a:r>
            <a:r>
              <a:rPr lang="en-PH" b="1" i="1" dirty="0"/>
              <a:t>solves</a:t>
            </a:r>
            <a:r>
              <a:rPr lang="en-PH" dirty="0"/>
              <a:t> the given computational problem. </a:t>
            </a:r>
          </a:p>
          <a:p>
            <a:pPr marL="0" indent="0" algn="just">
              <a:buNone/>
            </a:pPr>
            <a:r>
              <a:rPr lang="en-PH" dirty="0"/>
              <a:t>An incorrect algorithm might not halt at all on some input instances, or it might halt with an incorrect answer.</a:t>
            </a:r>
          </a:p>
        </p:txBody>
      </p:sp>
      <p:sp>
        <p:nvSpPr>
          <p:cNvPr id="7" name="Rectangle 6">
            <a:extLst>
              <a:ext uri="{FF2B5EF4-FFF2-40B4-BE49-F238E27FC236}">
                <a16:creationId xmlns:a16="http://schemas.microsoft.com/office/drawing/2014/main" id="{49CD5B01-35FB-4F2A-A787-9C3EBDFC5F6C}"/>
              </a:ext>
            </a:extLst>
          </p:cNvPr>
          <p:cNvSpPr/>
          <p:nvPr/>
        </p:nvSpPr>
        <p:spPr>
          <a:xfrm>
            <a:off x="0" y="6462346"/>
            <a:ext cx="12192000" cy="395654"/>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0D34447-F7CE-48F6-AD8D-E7E1C18EEEBD}"/>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ALGORITHMS AND COMPLEXITY</a:t>
            </a:r>
          </a:p>
        </p:txBody>
      </p:sp>
      <p:sp>
        <p:nvSpPr>
          <p:cNvPr id="14" name="TextBox 13">
            <a:extLst>
              <a:ext uri="{FF2B5EF4-FFF2-40B4-BE49-F238E27FC236}">
                <a16:creationId xmlns:a16="http://schemas.microsoft.com/office/drawing/2014/main" id="{069ADD68-5F01-4BE9-847C-C8B7A6BD81A8}"/>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rPr>
              <a:t>Course Code: ALGOCOM</a:t>
            </a:r>
            <a:endParaRPr lang="en-PH" sz="1600" dirty="0">
              <a:solidFill>
                <a:schemeClr val="bg1"/>
              </a:solidFill>
              <a:latin typeface="Abadi" panose="020B0604020202020204" pitchFamily="34" charset="0"/>
            </a:endParaRPr>
          </a:p>
        </p:txBody>
      </p:sp>
    </p:spTree>
    <p:extLst>
      <p:ext uri="{BB962C8B-B14F-4D97-AF65-F5344CB8AC3E}">
        <p14:creationId xmlns:p14="http://schemas.microsoft.com/office/powerpoint/2010/main" val="255317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12" ma:contentTypeDescription="Create a new document." ma:contentTypeScope="" ma:versionID="52d09823e0087feae297551e9dbda0a9">
  <xsd:schema xmlns:xsd="http://www.w3.org/2001/XMLSchema" xmlns:xs="http://www.w3.org/2001/XMLSchema" xmlns:p="http://schemas.microsoft.com/office/2006/metadata/properties" xmlns:ns2="d8f4194d-84ab-46b7-ab9a-ae336d6d7a46" targetNamespace="http://schemas.microsoft.com/office/2006/metadata/properties" ma:root="true" ma:fieldsID="9dcf8d2f8904ed4674c63cd7be38c229"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949E552-086B-4DA8-9E01-CA196F3C99BF}">
  <ds:schemaRefs>
    <ds:schemaRef ds:uri="http://www.w3.org/XML/1998/namespac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dcmitype/"/>
    <ds:schemaRef ds:uri="http://purl.org/dc/terms/"/>
  </ds:schemaRefs>
</ds:datastoreItem>
</file>

<file path=customXml/itemProps10.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1.xml><?xml version="1.0" encoding="utf-8"?>
<ds:datastoreItem xmlns:ds="http://schemas.openxmlformats.org/officeDocument/2006/customXml" ds:itemID="{B2536F37-530C-411C-8F18-B0A7B28F558C}">
  <ds:schemaRefs>
    <ds:schemaRef ds:uri="http://schemas.microsoft.com/sharepoint/v3/contenttype/forms"/>
  </ds:schemaRefs>
</ds:datastoreItem>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4.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5.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6.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7.xml><?xml version="1.0" encoding="utf-8"?>
<ds:datastoreItem xmlns:ds="http://schemas.openxmlformats.org/officeDocument/2006/customXml" ds:itemID="{F5853942-C8ED-4953-A539-B666C12E5ADE}"/>
</file>

<file path=customXml/itemProps8.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9.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1157</TotalTime>
  <Words>696</Words>
  <Application>Microsoft Office PowerPoint</Application>
  <PresentationFormat>Widescreen</PresentationFormat>
  <Paragraphs>99</Paragraphs>
  <Slides>15</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Abadi</vt:lpstr>
      <vt:lpstr>Arial</vt:lpstr>
      <vt:lpstr>Book Antiqua</vt:lpstr>
      <vt:lpstr>Calibri</vt:lpstr>
      <vt:lpstr>Calibri Light</vt:lpstr>
      <vt:lpstr>Office Theme</vt:lpstr>
      <vt:lpstr>Storyboard Layouts</vt:lpstr>
      <vt:lpstr>PowerPoint Presentation</vt:lpstr>
      <vt:lpstr>Overview of Data Structures</vt:lpstr>
      <vt:lpstr>Overview of Data Structures</vt:lpstr>
      <vt:lpstr>Overview of Data Structures</vt:lpstr>
      <vt:lpstr>Roles of Algorithms in Computing</vt:lpstr>
      <vt:lpstr>Algorithms</vt:lpstr>
      <vt:lpstr>The sorting problem</vt:lpstr>
      <vt:lpstr>How do you evaluate algorithms?</vt:lpstr>
      <vt:lpstr>Algorithms</vt:lpstr>
      <vt:lpstr>Why do we need to analyze algorithms?</vt:lpstr>
      <vt:lpstr>Breakthroughs of Algorithms</vt:lpstr>
      <vt:lpstr>The Human Genome Project</vt:lpstr>
      <vt:lpstr>The Internet</vt:lpstr>
      <vt:lpstr>Optimizing Resources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Marvin R. Imperial</cp:lastModifiedBy>
  <cp:revision>142</cp:revision>
  <dcterms:created xsi:type="dcterms:W3CDTF">2018-06-03T15:07:43Z</dcterms:created>
  <dcterms:modified xsi:type="dcterms:W3CDTF">2021-04-15T00:15:22Z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0x010100E447152859C8014E97EC9B577D7A1330</vt:lpwstr>
  </property>
</Properties>
</file>