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8.xml" ContentType="application/vnd.openxmlformats-officedocument.customXmlProperties+xml"/>
  <Override PartName="/customXml/itemProps7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1.xml" ContentType="application/vnd.openxmlformats-officedocument.customXmlProperties+xml"/>
  <Override PartName="/customXml/itemProps10.xml" ContentType="application/vnd.openxmlformats-officedocument.customXmlProperties+xml"/>
  <Override PartName="/customXml/itemProps9.xml" ContentType="application/vnd.openxmlformats-officedocument.customXmlProperties+xml"/>
  <Override PartName="/customXml/itemProps1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  <p:sldMasterId id="2147483660" r:id="rId10"/>
  </p:sldMasterIdLst>
  <p:notesMasterIdLst>
    <p:notesMasterId r:id="rId24"/>
  </p:notesMasterIdLst>
  <p:sldIdLst>
    <p:sldId id="256" r:id="rId11"/>
    <p:sldId id="290" r:id="rId12"/>
    <p:sldId id="292" r:id="rId13"/>
    <p:sldId id="297" r:id="rId14"/>
    <p:sldId id="291" r:id="rId15"/>
    <p:sldId id="293" r:id="rId16"/>
    <p:sldId id="294" r:id="rId17"/>
    <p:sldId id="295" r:id="rId18"/>
    <p:sldId id="296" r:id="rId19"/>
    <p:sldId id="299" r:id="rId20"/>
    <p:sldId id="300" r:id="rId21"/>
    <p:sldId id="301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017" autoAdjust="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customXml" Target="../customXml/item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31" Type="http://schemas.openxmlformats.org/officeDocument/2006/relationships/customXml" Target="../customXml/item1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Relationship Id="rId30" Type="http://schemas.openxmlformats.org/officeDocument/2006/relationships/customXml" Target="../customXml/item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312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931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0638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313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533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138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3312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9023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724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164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364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731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18/01/2020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3089761" y="1811450"/>
            <a:ext cx="587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badi" panose="020B0604020104020204" pitchFamily="34" charset="0"/>
              </a:rPr>
              <a:t>Greedy 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Imperial</a:t>
            </a:r>
          </a:p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Manolito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V. </a:t>
            </a:r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Octaviano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Jr.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308DC-C66F-47F8-B59D-4406A814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>
                <a:latin typeface="Abadi" panose="020B0604020104020204" pitchFamily="34" charset="0"/>
              </a:rPr>
              <a:t>The </a:t>
            </a:r>
            <a:r>
              <a:rPr lang="en-PH" sz="4000" dirty="0" smtClean="0">
                <a:latin typeface="Abadi" panose="020B0604020104020204" pitchFamily="34" charset="0"/>
              </a:rPr>
              <a:t>Fractional Knapsack Problem</a:t>
            </a:r>
            <a:endParaRPr lang="en-PH" sz="4000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3E9137-4586-4881-A0FF-15DB5450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100843"/>
            <a:ext cx="8894392" cy="33820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PH" sz="32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PH" sz="3200" dirty="0">
              <a:latin typeface="Abadi" panose="020B0604020104020204" pitchFamily="34" charset="0"/>
            </a:endParaRPr>
          </a:p>
        </p:txBody>
      </p:sp>
      <p:pic>
        <p:nvPicPr>
          <p:cNvPr id="1026" name="Picture 2" descr="https://media.geeksforgeeks.org/wp-content/cdn-uploads/Fractional-Knapsackexample-min-1024x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0" y="1652546"/>
            <a:ext cx="8249871" cy="412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7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308DC-C66F-47F8-B59D-4406A814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 smtClean="0">
                <a:latin typeface="Abadi" panose="020B0604020104020204" pitchFamily="34" charset="0"/>
              </a:rPr>
              <a:t>Activities Selection Problem</a:t>
            </a:r>
            <a:endParaRPr lang="en-PH" sz="4000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3E9137-4586-4881-A0FF-15DB5450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PH" dirty="0" smtClean="0"/>
              <a:t>You are given </a:t>
            </a:r>
            <a:r>
              <a:rPr lang="en-PH" i="1" dirty="0" smtClean="0"/>
              <a:t>n</a:t>
            </a:r>
            <a:r>
              <a:rPr lang="en-PH" dirty="0" smtClean="0"/>
              <a:t> activities with their start and finish times. Select the maximum number of activities that can be performed by a single person, assuming that a person can only work on a single activity at a time.</a:t>
            </a:r>
          </a:p>
          <a:p>
            <a:pPr marL="0" indent="0" algn="just">
              <a:buNone/>
            </a:pPr>
            <a:endParaRPr lang="en-PH" sz="32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n-PH" sz="2400" dirty="0" smtClean="0">
                <a:latin typeface="Abadi" panose="020B0604020104020204" pitchFamily="34" charset="0"/>
              </a:rPr>
              <a:t>Activity A = {10, 20}</a:t>
            </a:r>
          </a:p>
          <a:p>
            <a:pPr marL="0" indent="0" algn="just">
              <a:buNone/>
            </a:pPr>
            <a:r>
              <a:rPr lang="en-PH" sz="2400" dirty="0">
                <a:latin typeface="Abadi" panose="020B0604020104020204" pitchFamily="34" charset="0"/>
              </a:rPr>
              <a:t>Activity </a:t>
            </a:r>
            <a:r>
              <a:rPr lang="en-PH" sz="2400" dirty="0" smtClean="0">
                <a:latin typeface="Abadi" panose="020B0604020104020204" pitchFamily="34" charset="0"/>
              </a:rPr>
              <a:t>B </a:t>
            </a:r>
            <a:r>
              <a:rPr lang="en-PH" sz="2400" dirty="0">
                <a:latin typeface="Abadi" panose="020B0604020104020204" pitchFamily="34" charset="0"/>
              </a:rPr>
              <a:t>= </a:t>
            </a:r>
            <a:r>
              <a:rPr lang="en-PH" sz="2400" dirty="0" smtClean="0">
                <a:latin typeface="Abadi" panose="020B0604020104020204" pitchFamily="34" charset="0"/>
              </a:rPr>
              <a:t>{12, 25}</a:t>
            </a:r>
            <a:endParaRPr lang="en-PH" sz="24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n-PH" sz="2400" dirty="0">
                <a:latin typeface="Abadi" panose="020B0604020104020204" pitchFamily="34" charset="0"/>
              </a:rPr>
              <a:t>Activity </a:t>
            </a:r>
            <a:r>
              <a:rPr lang="en-PH" sz="2400" dirty="0" smtClean="0">
                <a:latin typeface="Abadi" panose="020B0604020104020204" pitchFamily="34" charset="0"/>
              </a:rPr>
              <a:t>C </a:t>
            </a:r>
            <a:r>
              <a:rPr lang="en-PH" sz="2400" dirty="0">
                <a:latin typeface="Abadi" panose="020B0604020104020204" pitchFamily="34" charset="0"/>
              </a:rPr>
              <a:t>= </a:t>
            </a:r>
            <a:r>
              <a:rPr lang="en-PH" sz="2400" dirty="0" smtClean="0">
                <a:latin typeface="Abadi" panose="020B0604020104020204" pitchFamily="34" charset="0"/>
              </a:rPr>
              <a:t>{20, 30}</a:t>
            </a:r>
          </a:p>
          <a:p>
            <a:pPr marL="0" indent="0" algn="just">
              <a:buNone/>
            </a:pPr>
            <a:endParaRPr lang="en-PH" sz="24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n-PH" sz="2400" dirty="0" smtClean="0">
                <a:latin typeface="Abadi" panose="020B0604020104020204" pitchFamily="34" charset="0"/>
              </a:rPr>
              <a:t>Say you are only allowed to participate to 2 activities maximum. How will you identify which activities to participate in?</a:t>
            </a:r>
            <a:endParaRPr lang="en-PH" sz="24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PH" sz="2400" dirty="0" smtClean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308DC-C66F-47F8-B59D-4406A814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 smtClean="0">
                <a:latin typeface="Abadi" panose="020B0604020104020204" pitchFamily="34" charset="0"/>
              </a:rPr>
              <a:t>Activities Selection Problem (Greedy Solution)</a:t>
            </a:r>
            <a:endParaRPr lang="en-PH" sz="3600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3E9137-4586-4881-A0FF-15DB5450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8"/>
            <a:ext cx="10515600" cy="46435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dirty="0"/>
              <a:t>The greedy choice is to </a:t>
            </a:r>
            <a:r>
              <a:rPr lang="en-PH" b="1" dirty="0"/>
              <a:t>always pick the next activity whose finish time is least</a:t>
            </a:r>
            <a:r>
              <a:rPr lang="en-PH" dirty="0"/>
              <a:t> among the remaining activities and </a:t>
            </a:r>
            <a:r>
              <a:rPr lang="en-PH" b="1" dirty="0"/>
              <a:t>the start time is more than or equal to the finish time</a:t>
            </a:r>
            <a:r>
              <a:rPr lang="en-PH" dirty="0"/>
              <a:t> of previously selected activity. </a:t>
            </a:r>
            <a:endParaRPr lang="en-PH" dirty="0" smtClean="0"/>
          </a:p>
          <a:p>
            <a:pPr marL="0" indent="0" algn="just">
              <a:buNone/>
            </a:pPr>
            <a:endParaRPr lang="en-PH" b="1" dirty="0" smtClean="0"/>
          </a:p>
          <a:p>
            <a:pPr marL="0" indent="0" algn="just">
              <a:buNone/>
            </a:pPr>
            <a:r>
              <a:rPr lang="en-PH" b="1" dirty="0" smtClean="0"/>
              <a:t>Possible Rule of Thumb: </a:t>
            </a:r>
            <a:r>
              <a:rPr lang="en-PH" dirty="0" smtClean="0"/>
              <a:t>We </a:t>
            </a:r>
            <a:r>
              <a:rPr lang="en-PH" dirty="0"/>
              <a:t>can sort the activities according to their finishing time so that we always consider the next activity as minimum finishing time activity.</a:t>
            </a:r>
            <a:endParaRPr lang="en-PH" sz="2400" dirty="0" smtClean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6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745" y="667190"/>
            <a:ext cx="10503356" cy="546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3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Greedy Algorithms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PH" sz="3200" dirty="0">
                <a:latin typeface="Abadi" panose="020B0604020104020204" pitchFamily="34" charset="0"/>
              </a:rPr>
              <a:t>take the best solution you can get right now, without thinking of past record or future consequences. Hence the word ‘greedy’.</a:t>
            </a:r>
          </a:p>
          <a:p>
            <a:pPr algn="just"/>
            <a:r>
              <a:rPr lang="en-PH" sz="3200" dirty="0">
                <a:latin typeface="Abadi" panose="020B0604020104020204" pitchFamily="34" charset="0"/>
              </a:rPr>
              <a:t>hope that by choosing a </a:t>
            </a:r>
            <a:r>
              <a:rPr lang="en-PH" sz="3200" b="1" dirty="0">
                <a:latin typeface="Abadi" panose="020B0604020104020204" pitchFamily="34" charset="0"/>
              </a:rPr>
              <a:t>local optimum </a:t>
            </a:r>
            <a:r>
              <a:rPr lang="en-PH" sz="3200" dirty="0">
                <a:latin typeface="Abadi" panose="020B0604020104020204" pitchFamily="34" charset="0"/>
              </a:rPr>
              <a:t>(local solution) at each step, you will end up at a </a:t>
            </a:r>
            <a:r>
              <a:rPr lang="en-PH" sz="3200" b="1" dirty="0">
                <a:latin typeface="Abadi" panose="020B0604020104020204" pitchFamily="34" charset="0"/>
              </a:rPr>
              <a:t>global optimum </a:t>
            </a:r>
            <a:r>
              <a:rPr lang="en-PH" sz="3200" dirty="0">
                <a:latin typeface="Abadi" panose="020B0604020104020204" pitchFamily="34" charset="0"/>
              </a:rPr>
              <a:t>(overall solution).</a:t>
            </a:r>
          </a:p>
          <a:p>
            <a:pPr algn="just"/>
            <a:r>
              <a:rPr lang="en-PH" sz="3200" dirty="0">
                <a:latin typeface="Abadi" panose="020B0604020104020204" pitchFamily="34" charset="0"/>
              </a:rPr>
              <a:t>not always guaranteed to produce the optimal solution</a:t>
            </a:r>
            <a:r>
              <a:rPr lang="en-PH" sz="3200" dirty="0" smtClean="0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n-PH" sz="3200" dirty="0" smtClean="0">
                <a:latin typeface="Abadi" panose="020B0604020104020204" pitchFamily="34" charset="0"/>
              </a:rPr>
              <a:t>faster than divide-and-conquer and DP</a:t>
            </a:r>
            <a:endParaRPr lang="en-PH" sz="3200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04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PH" dirty="0">
                <a:latin typeface="Abadi" panose="020B0604020104020204" pitchFamily="34" charset="0"/>
              </a:rPr>
              <a:t>If both of the properties are true, a greedy algorithm can be used to solve the problem.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0251"/>
            <a:ext cx="10515600" cy="4176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3200" b="1" dirty="0">
                <a:latin typeface="Abadi" panose="020B0604020104020204" pitchFamily="34" charset="0"/>
              </a:rPr>
              <a:t>Greedy choice property </a:t>
            </a:r>
          </a:p>
          <a:p>
            <a:pPr marL="457200" lvl="1" indent="0">
              <a:buNone/>
            </a:pPr>
            <a:r>
              <a:rPr lang="en-PH" sz="2800" dirty="0">
                <a:latin typeface="Abadi" panose="020B0604020104020204" pitchFamily="34" charset="0"/>
              </a:rPr>
              <a:t>A global (overall) optimal solution can be reached by choosing the optimal choice at each step.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3200" b="1" dirty="0">
                <a:latin typeface="Abadi" panose="020B0604020104020204" pitchFamily="34" charset="0"/>
              </a:rPr>
              <a:t>Optimal substructure </a:t>
            </a:r>
          </a:p>
          <a:p>
            <a:pPr marL="457200" lvl="1" indent="0">
              <a:buNone/>
            </a:pPr>
            <a:r>
              <a:rPr lang="en-PH" sz="2800" dirty="0">
                <a:latin typeface="Abadi" panose="020B0604020104020204" pitchFamily="34" charset="0"/>
              </a:rPr>
              <a:t>A problem has an optimal substructure if an optimal solution to the entire problem contains the optimal solutions to the sub-problems.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2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H" sz="3600" dirty="0" smtClean="0">
                <a:latin typeface="Abadi" panose="020B0604020104020204" pitchFamily="34" charset="0"/>
              </a:rPr>
              <a:t>Example problems for greedy algorithms</a:t>
            </a:r>
            <a:endParaRPr lang="en-PH" sz="3600" dirty="0">
              <a:latin typeface="Abadi" panose="020B0604020104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sz="2400" dirty="0" smtClean="0">
                <a:latin typeface="Abadi" panose="020B0604020104020204" pitchFamily="34" charset="0"/>
              </a:rPr>
              <a:t>Traveling one place to another weighing cost and travel time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 smtClean="0">
                <a:latin typeface="Abadi" panose="020B0604020104020204" pitchFamily="34" charset="0"/>
              </a:rPr>
              <a:t>Best car selection based on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 smtClean="0">
                <a:latin typeface="Abadi" panose="020B0604020104020204" pitchFamily="34" charset="0"/>
              </a:rPr>
              <a:t>Shortest path down a tree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 smtClean="0">
                <a:latin typeface="Abadi" panose="020B0604020104020204" pitchFamily="34" charset="0"/>
              </a:rPr>
              <a:t>The change number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 smtClean="0">
                <a:latin typeface="Abadi" panose="020B0604020104020204" pitchFamily="34" charset="0"/>
              </a:rPr>
              <a:t>Knapsack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 smtClean="0">
                <a:latin typeface="Abadi" panose="020B0604020104020204" pitchFamily="34" charset="0"/>
              </a:rPr>
              <a:t>Fractional knapsack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 smtClean="0">
                <a:latin typeface="Abadi" panose="020B0604020104020204" pitchFamily="34" charset="0"/>
              </a:rPr>
              <a:t>Activities selection problem</a:t>
            </a:r>
          </a:p>
          <a:p>
            <a:pPr marL="514350" indent="-514350">
              <a:buFont typeface="+mj-lt"/>
              <a:buAutoNum type="arabicPeriod"/>
            </a:pPr>
            <a:endParaRPr lang="en-PH" sz="2400" dirty="0" smtClean="0">
              <a:latin typeface="Abadi" panose="020B06040201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PH" sz="2400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8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55uzetaobb.cloudfront.net/brioche/uploads/hpeg0p02oh-greedy.png?width=1200">
            <a:extLst>
              <a:ext uri="{FF2B5EF4-FFF2-40B4-BE49-F238E27FC236}">
                <a16:creationId xmlns:a16="http://schemas.microsoft.com/office/drawing/2014/main" id="{00367A86-70E9-489E-B3C9-43D88E31D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407" y="1263029"/>
            <a:ext cx="7243761" cy="49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308DC-C66F-47F8-B59D-4406A814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244601"/>
          </a:xfrm>
        </p:spPr>
        <p:txBody>
          <a:bodyPr>
            <a:normAutofit/>
          </a:bodyPr>
          <a:lstStyle/>
          <a:p>
            <a:r>
              <a:rPr lang="en-PH" sz="3200" dirty="0">
                <a:latin typeface="Abadi" panose="020B0604020104020204" pitchFamily="34" charset="0"/>
              </a:rPr>
              <a:t>What is the greedy approach to get the largest sum by traversing the tree?</a:t>
            </a:r>
          </a:p>
        </p:txBody>
      </p:sp>
    </p:spTree>
    <p:extLst>
      <p:ext uri="{BB962C8B-B14F-4D97-AF65-F5344CB8AC3E}">
        <p14:creationId xmlns:p14="http://schemas.microsoft.com/office/powerpoint/2010/main" val="35021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308DC-C66F-47F8-B59D-4406A814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>
                <a:latin typeface="Abadi" panose="020B0604020104020204" pitchFamily="34" charset="0"/>
              </a:rPr>
              <a:t>The Change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3E9137-4586-4881-A0FF-15DB5450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3200" dirty="0">
                <a:latin typeface="Abadi" panose="020B0604020104020204" pitchFamily="34" charset="0"/>
              </a:rPr>
              <a:t>Instruction: </a:t>
            </a:r>
          </a:p>
          <a:p>
            <a:pPr marL="0" indent="0" algn="just">
              <a:buNone/>
            </a:pPr>
            <a:r>
              <a:rPr lang="en-PH" sz="3200" dirty="0">
                <a:latin typeface="Abadi" panose="020B0604020104020204" pitchFamily="34" charset="0"/>
              </a:rPr>
              <a:t>Return/represent an amount of money, using the fewest possible bills and coins.</a:t>
            </a:r>
          </a:p>
          <a:p>
            <a:pPr marL="0" indent="0" algn="just">
              <a:buNone/>
            </a:pPr>
            <a:endParaRPr lang="en-PH" sz="32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n-PH" sz="3200" dirty="0">
                <a:latin typeface="Abadi" panose="020B0604020104020204" pitchFamily="34" charset="0"/>
              </a:rPr>
              <a:t>Assume that you have only have coins of values {1, 5, 10, 20}, what would be the greedy approach to represent 36 with the fewest possible coins?</a:t>
            </a:r>
          </a:p>
        </p:txBody>
      </p:sp>
    </p:spTree>
    <p:extLst>
      <p:ext uri="{BB962C8B-B14F-4D97-AF65-F5344CB8AC3E}">
        <p14:creationId xmlns:p14="http://schemas.microsoft.com/office/powerpoint/2010/main" val="360216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308DC-C66F-47F8-B59D-4406A814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>
                <a:latin typeface="Abadi" panose="020B0604020104020204" pitchFamily="34" charset="0"/>
              </a:rPr>
              <a:t>The Change Problem</a:t>
            </a:r>
          </a:p>
        </p:txBody>
      </p:sp>
      <p:pic>
        <p:nvPicPr>
          <p:cNvPr id="2050" name="Picture 2" descr="https://upload.wikimedia.org/wikipedia/commons/thumb/d/da/Greedy_algorithm_36_cents.svg/1280px-Greedy_algorithm_36_cents.svg.png">
            <a:extLst>
              <a:ext uri="{FF2B5EF4-FFF2-40B4-BE49-F238E27FC236}">
                <a16:creationId xmlns:a16="http://schemas.microsoft.com/office/drawing/2014/main" id="{4D97E072-D9AE-4C31-AB90-1EF137B04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9" y="1719238"/>
            <a:ext cx="5973762" cy="439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47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308DC-C66F-47F8-B59D-4406A814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>
                <a:latin typeface="Abadi" panose="020B0604020104020204" pitchFamily="34" charset="0"/>
              </a:rPr>
              <a:t>The Knapsack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3E9137-4586-4881-A0FF-15DB5450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2641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3200" dirty="0">
                <a:latin typeface="Abadi" panose="020B0604020104020204" pitchFamily="34" charset="0"/>
              </a:rPr>
              <a:t>Instruction: </a:t>
            </a:r>
          </a:p>
          <a:p>
            <a:pPr marL="0" indent="0" algn="just">
              <a:buNone/>
            </a:pPr>
            <a:r>
              <a:rPr lang="en-PH" sz="3200" dirty="0">
                <a:latin typeface="Abadi" panose="020B0604020104020204" pitchFamily="34" charset="0"/>
              </a:rPr>
              <a:t>Given weights and values of n items, put these items in a knapsack of capacity W to get the maximum total value in the knapsack. </a:t>
            </a:r>
          </a:p>
          <a:p>
            <a:pPr marL="0" indent="0" algn="just">
              <a:buNone/>
            </a:pPr>
            <a:endParaRPr lang="en-PH" sz="32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PH" sz="3200" dirty="0">
              <a:latin typeface="Abadi" panose="020B0604020104020204" pitchFamily="34" charset="0"/>
            </a:endParaRPr>
          </a:p>
        </p:txBody>
      </p:sp>
      <p:pic>
        <p:nvPicPr>
          <p:cNvPr id="4098" name="Picture 2" descr="Image result for 0-1 knapsack problem">
            <a:extLst>
              <a:ext uri="{FF2B5EF4-FFF2-40B4-BE49-F238E27FC236}">
                <a16:creationId xmlns:a16="http://schemas.microsoft.com/office/drawing/2014/main" id="{414C3EA9-CF59-4CFA-B8D3-5A81A2129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64" y="1702214"/>
            <a:ext cx="4938014" cy="427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89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7308DC-C66F-47F8-B59D-4406A814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>
                <a:latin typeface="Abadi" panose="020B0604020104020204" pitchFamily="34" charset="0"/>
              </a:rPr>
              <a:t>The Knapsack Problem (Greedy Solutions)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3E9137-4586-4881-A0FF-15DB54502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PH" sz="3200" dirty="0">
                <a:latin typeface="Abadi" panose="020B0604020104020204" pitchFamily="34" charset="0"/>
              </a:rPr>
              <a:t>Version #1:</a:t>
            </a:r>
          </a:p>
          <a:p>
            <a:pPr marL="0" indent="0" algn="just">
              <a:buNone/>
            </a:pPr>
            <a:r>
              <a:rPr lang="en-PH" sz="3200" dirty="0">
                <a:latin typeface="Abadi" panose="020B0604020104020204" pitchFamily="34" charset="0"/>
              </a:rPr>
              <a:t>Among the remaining items, grab the item with largest </a:t>
            </a:r>
            <a:r>
              <a:rPr lang="en-PH" sz="3200" b="1" dirty="0">
                <a:latin typeface="Abadi" panose="020B0604020104020204" pitchFamily="34" charset="0"/>
              </a:rPr>
              <a:t>profit value </a:t>
            </a:r>
            <a:r>
              <a:rPr lang="en-PH" sz="3200" dirty="0">
                <a:latin typeface="Abadi" panose="020B0604020104020204" pitchFamily="34" charset="0"/>
              </a:rPr>
              <a:t>that would fit in the knapsack.</a:t>
            </a:r>
          </a:p>
          <a:p>
            <a:pPr marL="0" indent="0" algn="just">
              <a:buNone/>
            </a:pPr>
            <a:endParaRPr lang="en-PH" sz="32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n-PH" sz="3200" dirty="0">
                <a:latin typeface="Abadi" panose="020B0604020104020204" pitchFamily="34" charset="0"/>
              </a:rPr>
              <a:t>Version #2:</a:t>
            </a:r>
          </a:p>
          <a:p>
            <a:pPr marL="0" indent="0" algn="just">
              <a:buNone/>
            </a:pPr>
            <a:r>
              <a:rPr lang="en-PH" sz="3200" dirty="0">
                <a:latin typeface="Abadi" panose="020B0604020104020204" pitchFamily="34" charset="0"/>
              </a:rPr>
              <a:t>Among the remaining items, grab the item with the largest </a:t>
            </a:r>
            <a:r>
              <a:rPr lang="en-PH" sz="3200" b="1" dirty="0">
                <a:latin typeface="Abadi" panose="020B0604020104020204" pitchFamily="34" charset="0"/>
              </a:rPr>
              <a:t>value-for-weight</a:t>
            </a:r>
            <a:r>
              <a:rPr lang="en-PH" sz="3200" dirty="0">
                <a:latin typeface="Abadi" panose="020B0604020104020204" pitchFamily="34" charset="0"/>
              </a:rPr>
              <a:t> that would fit in the knapsack</a:t>
            </a:r>
          </a:p>
          <a:p>
            <a:pPr marL="0" indent="0" algn="just">
              <a:buNone/>
            </a:pPr>
            <a:endParaRPr lang="en-PH" sz="32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endParaRPr lang="en-PH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0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96386600-B810-4E71-984C-DFB0FA0501C3}"/>
</file>

<file path=customXml/itemProps11.xml><?xml version="1.0" encoding="utf-8"?>
<ds:datastoreItem xmlns:ds="http://schemas.openxmlformats.org/officeDocument/2006/customXml" ds:itemID="{957F3A20-FB51-462F-8C8C-CC7D3BA09E97}"/>
</file>

<file path=customXml/itemProps2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7AA78DF4-2655-448D-88DF-FF0B4C600BB6}"/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643</Words>
  <Application>Microsoft Office PowerPoint</Application>
  <PresentationFormat>Widescreen</PresentationFormat>
  <Paragraphs>96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</vt:lpstr>
      <vt:lpstr>Aharoni</vt:lpstr>
      <vt:lpstr>Arial</vt:lpstr>
      <vt:lpstr>Book Antiqua</vt:lpstr>
      <vt:lpstr>Calibri</vt:lpstr>
      <vt:lpstr>Calibri Light</vt:lpstr>
      <vt:lpstr>Office Theme</vt:lpstr>
      <vt:lpstr>Storyboard Layouts</vt:lpstr>
      <vt:lpstr>PowerPoint Presentation</vt:lpstr>
      <vt:lpstr>Greedy Algorithms</vt:lpstr>
      <vt:lpstr>If both of the properties are true, a greedy algorithm can be used to solve the problem.</vt:lpstr>
      <vt:lpstr>Example problems for greedy algorithms</vt:lpstr>
      <vt:lpstr>What is the greedy approach to get the largest sum by traversing the tree?</vt:lpstr>
      <vt:lpstr>The Change Problem</vt:lpstr>
      <vt:lpstr>The Change Problem</vt:lpstr>
      <vt:lpstr>The Knapsack Problem</vt:lpstr>
      <vt:lpstr>The Knapsack Problem (Greedy Solutions)</vt:lpstr>
      <vt:lpstr>The Fractional Knapsack Problem</vt:lpstr>
      <vt:lpstr>Activities Selection Problem</vt:lpstr>
      <vt:lpstr>Activities Selection Problem (Greedy Solution)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300</cp:revision>
  <dcterms:created xsi:type="dcterms:W3CDTF">2018-06-03T15:07:43Z</dcterms:created>
  <dcterms:modified xsi:type="dcterms:W3CDTF">2020-01-18T00:07:25Z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