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29"/>
  </p:notesMasterIdLst>
  <p:sldIdLst>
    <p:sldId id="256" r:id="rId14"/>
    <p:sldId id="292" r:id="rId15"/>
    <p:sldId id="294" r:id="rId16"/>
    <p:sldId id="290" r:id="rId17"/>
    <p:sldId id="295" r:id="rId18"/>
    <p:sldId id="291" r:id="rId19"/>
    <p:sldId id="293" r:id="rId20"/>
    <p:sldId id="296" r:id="rId21"/>
    <p:sldId id="297" r:id="rId22"/>
    <p:sldId id="298" r:id="rId23"/>
    <p:sldId id="299" r:id="rId24"/>
    <p:sldId id="302" r:id="rId25"/>
    <p:sldId id="300" r:id="rId26"/>
    <p:sldId id="301" r:id="rId27"/>
    <p:sldId id="3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3017" autoAdjust="0"/>
  </p:normalViewPr>
  <p:slideViewPr>
    <p:cSldViewPr snapToGrid="0">
      <p:cViewPr varScale="1">
        <p:scale>
          <a:sx n="68" d="100"/>
          <a:sy n="68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presProps" Target="presProps.xml"/><Relationship Id="rId8" Type="http://schemas.openxmlformats.org/officeDocument/2006/relationships/customXml" Target="../customXml/item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08/11/2019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0053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236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3517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2346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3751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707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1446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729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4213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0210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9578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4275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8877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559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08/11/2019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08/11/2019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08/11/2019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08/11/2019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08/11/2019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08/11/2019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08/11/2019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08/11/2019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08/11/2019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08/11/2019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08/11/2019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08/11/2019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3089761" y="1788138"/>
            <a:ext cx="587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 smtClean="0">
                <a:solidFill>
                  <a:schemeClr val="bg1"/>
                </a:solidFill>
                <a:latin typeface="Abadi" panose="020B0604020104020204" pitchFamily="34" charset="0"/>
              </a:rPr>
              <a:t>Proofs</a:t>
            </a:r>
            <a:endParaRPr lang="en-PH" sz="2800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972201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Joseph </a:t>
            </a:r>
            <a:r>
              <a:rPr lang="en-PH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Marvin R. Imperial</a:t>
            </a:r>
          </a:p>
          <a:p>
            <a:pPr algn="ctr"/>
            <a:r>
              <a:rPr lang="en-PH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</a:t>
            </a:r>
            <a:endParaRPr lang="en-PH" sz="16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408720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475" y="-7217"/>
            <a:ext cx="8493956" cy="64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68792"/>
            <a:ext cx="10515600" cy="4351338"/>
          </a:xfrm>
        </p:spPr>
        <p:txBody>
          <a:bodyPr/>
          <a:lstStyle/>
          <a:p>
            <a:r>
              <a:rPr lang="en-PH" dirty="0" smtClean="0"/>
              <a:t>A direct </a:t>
            </a:r>
            <a:r>
              <a:rPr lang="en-PH" dirty="0"/>
              <a:t>proof </a:t>
            </a:r>
            <a:r>
              <a:rPr lang="en-PH" dirty="0" smtClean="0"/>
              <a:t>does </a:t>
            </a:r>
            <a:r>
              <a:rPr lang="en-PH" dirty="0"/>
              <a:t>not </a:t>
            </a:r>
            <a:r>
              <a:rPr lang="en-PH" dirty="0" smtClean="0"/>
              <a:t>require knowledge </a:t>
            </a:r>
            <a:r>
              <a:rPr lang="en-PH" dirty="0"/>
              <a:t>of any special techniques</a:t>
            </a:r>
            <a:r>
              <a:rPr lang="en-PH" dirty="0" smtClean="0"/>
              <a:t>.</a:t>
            </a:r>
          </a:p>
          <a:p>
            <a:r>
              <a:rPr lang="en-PH" dirty="0"/>
              <a:t>The argument is constructed using a series of simple </a:t>
            </a:r>
            <a:r>
              <a:rPr lang="en-PH" dirty="0" smtClean="0"/>
              <a:t>statements, where </a:t>
            </a:r>
            <a:r>
              <a:rPr lang="en-PH" dirty="0"/>
              <a:t>each one should follow directly from the previous one</a:t>
            </a:r>
            <a:r>
              <a:rPr lang="en-PH" dirty="0" smtClean="0"/>
              <a:t>.</a:t>
            </a:r>
          </a:p>
          <a:p>
            <a:r>
              <a:rPr lang="en-US" dirty="0"/>
              <a:t>Propositions of the </a:t>
            </a:r>
            <a:r>
              <a:rPr lang="en-US" dirty="0" smtClean="0"/>
              <a:t>form</a:t>
            </a:r>
          </a:p>
          <a:p>
            <a:endParaRPr lang="en-US" dirty="0"/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r>
              <a:rPr lang="en-PH" dirty="0" smtClean="0"/>
              <a:t>are </a:t>
            </a:r>
            <a:r>
              <a:rPr lang="en-PH" dirty="0"/>
              <a:t>shown to be valid by starting at </a:t>
            </a:r>
            <a:r>
              <a:rPr lang="en-PH" i="1" dirty="0"/>
              <a:t>A</a:t>
            </a:r>
            <a:r>
              <a:rPr lang="en-PH" dirty="0"/>
              <a:t> by writing down what the hypothesis means and </a:t>
            </a:r>
            <a:r>
              <a:rPr lang="en-PH" dirty="0" smtClean="0"/>
              <a:t>consequently approaching </a:t>
            </a:r>
            <a:r>
              <a:rPr lang="en-PH" i="1" dirty="0"/>
              <a:t>B</a:t>
            </a:r>
            <a:r>
              <a:rPr lang="en-PH" dirty="0"/>
              <a:t> using correct implications.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1467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Direct Proof</a:t>
            </a:r>
            <a:endParaRPr lang="en-US" sz="40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191" y="3501011"/>
            <a:ext cx="3054887" cy="104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7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29FC8BD-9A45-4296-ABF4-4C607F91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075"/>
            <a:ext cx="10515600" cy="55768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3200" b="1" i="1" dirty="0" smtClean="0"/>
              <a:t>“The </a:t>
            </a:r>
            <a:r>
              <a:rPr lang="en-PH" sz="3200" b="1" i="1" dirty="0"/>
              <a:t>square of an odd number is also </a:t>
            </a:r>
            <a:r>
              <a:rPr lang="en-PH" sz="3200" b="1" i="1" dirty="0" smtClean="0"/>
              <a:t>odd.”</a:t>
            </a:r>
            <a:endParaRPr lang="en-PH" sz="3200" b="1" i="1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By definition, if n is an odd integer, it can be expressed as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for some integer k. Thus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/>
            </a:r>
            <a:br>
              <a:rPr lang="en-PH" dirty="0"/>
            </a:br>
            <a:r>
              <a:rPr lang="en-PH" dirty="0"/>
              <a:t>Since 2(k</a:t>
            </a:r>
            <a:r>
              <a:rPr lang="en-PH" baseline="30000" dirty="0"/>
              <a:t>2</a:t>
            </a:r>
            <a:r>
              <a:rPr lang="en-PH" dirty="0"/>
              <a:t>+ 2k) is an integer, n</a:t>
            </a:r>
            <a:r>
              <a:rPr lang="en-PH" baseline="30000" dirty="0"/>
              <a:t>2</a:t>
            </a:r>
            <a:r>
              <a:rPr lang="en-PH" dirty="0"/>
              <a:t> is also odd. ∎</a:t>
            </a: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DDB46B20-D4BE-4985-9022-6A0589D59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00650" y="2095500"/>
            <a:ext cx="1724026" cy="371329"/>
          </a:xfrm>
          <a:prstGeom prst="rect">
            <a:avLst/>
          </a:prstGeom>
        </p:spPr>
      </p:pic>
      <p:pic>
        <p:nvPicPr>
          <p:cNvPr id="11" name="Graphic 16">
            <a:extLst>
              <a:ext uri="{FF2B5EF4-FFF2-40B4-BE49-F238E27FC236}">
                <a16:creationId xmlns:a16="http://schemas.microsoft.com/office/drawing/2014/main" id="{2986ADBE-4AB5-4F29-9CA0-638EE1C228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305215" y="2956633"/>
            <a:ext cx="3810086" cy="254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5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100" y="1690688"/>
            <a:ext cx="113538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 smtClean="0"/>
              <a:t>1. If </a:t>
            </a:r>
            <a:r>
              <a:rPr lang="en-PH" sz="3200" i="1" dirty="0"/>
              <a:t>n</a:t>
            </a:r>
            <a:r>
              <a:rPr lang="en-PH" sz="3200" dirty="0"/>
              <a:t> and </a:t>
            </a:r>
            <a:r>
              <a:rPr lang="en-PH" sz="3200" i="1" dirty="0"/>
              <a:t>m</a:t>
            </a:r>
            <a:r>
              <a:rPr lang="en-PH" sz="3200" dirty="0"/>
              <a:t> are both even, then </a:t>
            </a:r>
            <a:r>
              <a:rPr lang="en-PH" sz="3200" i="1" dirty="0"/>
              <a:t>n</a:t>
            </a:r>
            <a:r>
              <a:rPr lang="en-PH" sz="3200" dirty="0"/>
              <a:t> + </a:t>
            </a:r>
            <a:r>
              <a:rPr lang="en-PH" sz="3200" i="1" dirty="0"/>
              <a:t>m</a:t>
            </a:r>
            <a:r>
              <a:rPr lang="en-PH" sz="3200" dirty="0"/>
              <a:t> is even,</a:t>
            </a:r>
          </a:p>
          <a:p>
            <a:pPr marL="0" indent="0">
              <a:buNone/>
            </a:pPr>
            <a:r>
              <a:rPr lang="en-PH" sz="3200" dirty="0" smtClean="0"/>
              <a:t>2. If </a:t>
            </a:r>
            <a:r>
              <a:rPr lang="en-PH" sz="3200" i="1" dirty="0"/>
              <a:t>n</a:t>
            </a:r>
            <a:r>
              <a:rPr lang="en-PH" sz="3200" dirty="0"/>
              <a:t> and </a:t>
            </a:r>
            <a:r>
              <a:rPr lang="en-PH" sz="3200" i="1" dirty="0"/>
              <a:t>m</a:t>
            </a:r>
            <a:r>
              <a:rPr lang="en-PH" sz="3200" dirty="0"/>
              <a:t> are both odd, then </a:t>
            </a:r>
            <a:r>
              <a:rPr lang="en-PH" sz="3200" i="1" dirty="0"/>
              <a:t>n</a:t>
            </a:r>
            <a:r>
              <a:rPr lang="en-PH" sz="3200" dirty="0"/>
              <a:t> + </a:t>
            </a:r>
            <a:r>
              <a:rPr lang="en-PH" sz="3200" i="1" dirty="0"/>
              <a:t>m</a:t>
            </a:r>
            <a:r>
              <a:rPr lang="en-PH" sz="3200" dirty="0"/>
              <a:t> is even,</a:t>
            </a:r>
          </a:p>
          <a:p>
            <a:pPr marL="0" indent="0">
              <a:buNone/>
            </a:pPr>
            <a:r>
              <a:rPr lang="en-PH" sz="3200" dirty="0"/>
              <a:t>3</a:t>
            </a:r>
            <a:r>
              <a:rPr lang="en-PH" sz="3200" dirty="0" smtClean="0"/>
              <a:t>. If </a:t>
            </a:r>
            <a:r>
              <a:rPr lang="en-PH" sz="3200" dirty="0"/>
              <a:t>one of </a:t>
            </a:r>
            <a:r>
              <a:rPr lang="en-PH" sz="3200" i="1" dirty="0"/>
              <a:t>n</a:t>
            </a:r>
            <a:r>
              <a:rPr lang="en-PH" sz="3200" dirty="0"/>
              <a:t> and </a:t>
            </a:r>
            <a:r>
              <a:rPr lang="en-PH" sz="3200" i="1" dirty="0"/>
              <a:t>m</a:t>
            </a:r>
            <a:r>
              <a:rPr lang="en-PH" sz="3200" dirty="0"/>
              <a:t> is even and the other is odd, then </a:t>
            </a:r>
            <a:r>
              <a:rPr lang="en-PH" sz="3200" i="1" dirty="0"/>
              <a:t>n </a:t>
            </a:r>
            <a:r>
              <a:rPr lang="en-PH" sz="3200" dirty="0"/>
              <a:t>+ </a:t>
            </a:r>
            <a:r>
              <a:rPr lang="en-PH" sz="3200" i="1" dirty="0"/>
              <a:t>m</a:t>
            </a:r>
            <a:r>
              <a:rPr lang="en-PH" sz="3200" dirty="0"/>
              <a:t> is odd.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46359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Try using Direct Proof</a:t>
            </a:r>
            <a:endParaRPr lang="en-US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654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19238"/>
            <a:ext cx="10134600" cy="445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Let P(n) be a statement about the positive integer n. </a:t>
            </a:r>
            <a:endParaRPr lang="en-PH" dirty="0" smtClean="0"/>
          </a:p>
          <a:p>
            <a:pPr marL="0" indent="0">
              <a:buNone/>
            </a:pPr>
            <a:r>
              <a:rPr lang="en-PH" dirty="0" smtClean="0"/>
              <a:t>For example:</a:t>
            </a:r>
            <a:endParaRPr lang="en-PH" dirty="0"/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r>
              <a:rPr lang="en-PH" dirty="0" smtClean="0"/>
              <a:t>P(n</a:t>
            </a:r>
            <a:r>
              <a:rPr lang="en-PH" dirty="0"/>
              <a:t>) = “If n is even, then </a:t>
            </a:r>
            <a:r>
              <a:rPr lang="en-PH" dirty="0" smtClean="0"/>
              <a:t>n</a:t>
            </a:r>
            <a:r>
              <a:rPr lang="en-PH" baseline="30000" dirty="0" smtClean="0"/>
              <a:t>2</a:t>
            </a:r>
            <a:r>
              <a:rPr lang="en-PH" dirty="0" smtClean="0"/>
              <a:t> is </a:t>
            </a:r>
            <a:r>
              <a:rPr lang="en-PH" dirty="0"/>
              <a:t>divisible by 4</a:t>
            </a:r>
            <a:r>
              <a:rPr lang="en-PH" dirty="0" smtClean="0"/>
              <a:t>.”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b="1" dirty="0"/>
              <a:t>Suppose we want to show that P(n) is true for every positive integer n. </a:t>
            </a:r>
            <a:r>
              <a:rPr lang="en-PH" dirty="0" smtClean="0"/>
              <a:t>How can </a:t>
            </a:r>
            <a:r>
              <a:rPr lang="en-PH" dirty="0"/>
              <a:t>we do this?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Proof of Induction</a:t>
            </a:r>
            <a:endParaRPr lang="en-US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416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100" y="1665118"/>
            <a:ext cx="11353800" cy="445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just have to do two things. Prove that: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PH" dirty="0" smtClean="0"/>
              <a:t>1. </a:t>
            </a:r>
            <a:r>
              <a:rPr lang="en-PH" b="1" dirty="0"/>
              <a:t>P(1) is true</a:t>
            </a:r>
            <a:r>
              <a:rPr lang="en-PH" dirty="0"/>
              <a:t>.</a:t>
            </a:r>
          </a:p>
          <a:p>
            <a:pPr marL="0" indent="0">
              <a:buNone/>
            </a:pPr>
            <a:r>
              <a:rPr lang="en-PH" dirty="0" smtClean="0"/>
              <a:t>2. </a:t>
            </a:r>
            <a:r>
              <a:rPr lang="en-PH" dirty="0"/>
              <a:t>For every n ∈ </a:t>
            </a:r>
            <a:r>
              <a:rPr lang="en-PH" dirty="0" smtClean="0"/>
              <a:t>Z</a:t>
            </a:r>
            <a:r>
              <a:rPr lang="en-PH" baseline="30000" dirty="0" smtClean="0"/>
              <a:t>+</a:t>
            </a:r>
            <a:r>
              <a:rPr lang="en-PH" dirty="0" smtClean="0"/>
              <a:t>, </a:t>
            </a:r>
            <a:r>
              <a:rPr lang="en-PH" b="1" dirty="0" smtClean="0"/>
              <a:t>assume that </a:t>
            </a:r>
            <a:r>
              <a:rPr lang="en-PH" b="1" dirty="0"/>
              <a:t>P(n) is true</a:t>
            </a:r>
            <a:r>
              <a:rPr lang="en-PH" dirty="0"/>
              <a:t>, </a:t>
            </a:r>
            <a:r>
              <a:rPr lang="en-PH" b="1" dirty="0"/>
              <a:t>then </a:t>
            </a:r>
            <a:r>
              <a:rPr lang="en-PH" b="1" dirty="0" smtClean="0"/>
              <a:t>prove that  P(n </a:t>
            </a:r>
            <a:r>
              <a:rPr lang="en-PH" b="1" dirty="0"/>
              <a:t>+ 1) is </a:t>
            </a:r>
            <a:r>
              <a:rPr lang="en-PH" b="1" dirty="0" smtClean="0"/>
              <a:t>true based on P(n)</a:t>
            </a:r>
            <a:r>
              <a:rPr lang="en-PH" dirty="0" smtClean="0"/>
              <a:t>.</a:t>
            </a:r>
            <a:endParaRPr lang="en-PH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PH" sz="2400" dirty="0"/>
              <a:t>Why is this sufficient? Well, suppose we have proved 1</a:t>
            </a:r>
            <a:r>
              <a:rPr lang="en-PH" sz="2400" dirty="0" smtClean="0"/>
              <a:t> </a:t>
            </a:r>
            <a:r>
              <a:rPr lang="en-PH" sz="2400" dirty="0"/>
              <a:t>and 2</a:t>
            </a:r>
            <a:r>
              <a:rPr lang="en-PH" sz="2400" dirty="0" smtClean="0"/>
              <a:t> above. Then </a:t>
            </a:r>
            <a:r>
              <a:rPr lang="en-PH" sz="2400" dirty="0"/>
              <a:t>we know that P(1) is true. Since P(1) ⇒ P(2), we know that P(2) </a:t>
            </a:r>
            <a:r>
              <a:rPr lang="en-PH" sz="2400" dirty="0" smtClean="0"/>
              <a:t>is true</a:t>
            </a:r>
            <a:r>
              <a:rPr lang="en-PH" sz="2400" dirty="0"/>
              <a:t>. </a:t>
            </a:r>
            <a:r>
              <a:rPr lang="en-PH" sz="2400" dirty="0" smtClean="0"/>
              <a:t>Since </a:t>
            </a:r>
            <a:r>
              <a:rPr lang="en-PH" sz="2400" dirty="0"/>
              <a:t>P(2) ⇒ P(3), we know that P(3) is true. Since P(3) ⇒ P(4</a:t>
            </a:r>
            <a:r>
              <a:rPr lang="en-PH" sz="2400" dirty="0" smtClean="0"/>
              <a:t>), we </a:t>
            </a:r>
            <a:r>
              <a:rPr lang="en-PH" sz="2400" dirty="0"/>
              <a:t>know that P(4) is </a:t>
            </a:r>
            <a:r>
              <a:rPr lang="en-PH" sz="2400" dirty="0" smtClean="0"/>
              <a:t>true and so on…similar to a </a:t>
            </a:r>
            <a:r>
              <a:rPr lang="en-PH" sz="2400" b="1" dirty="0" smtClean="0"/>
              <a:t>domino effect</a:t>
            </a:r>
            <a:r>
              <a:rPr lang="en-PH" sz="2400" dirty="0" smtClean="0"/>
              <a:t>.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477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Proof of Induction</a:t>
            </a:r>
            <a:endParaRPr lang="en-US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756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464"/>
            <a:ext cx="10515600" cy="4351338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PH" dirty="0" smtClean="0"/>
              <a:t>The </a:t>
            </a:r>
            <a:r>
              <a:rPr lang="en-PH" dirty="0"/>
              <a:t>square of an odd number is also </a:t>
            </a:r>
            <a:r>
              <a:rPr lang="en-PH" dirty="0" smtClean="0"/>
              <a:t>odd.</a:t>
            </a:r>
          </a:p>
          <a:p>
            <a:pPr marL="514350" indent="-514350" algn="just">
              <a:buAutoNum type="arabicPeriod"/>
            </a:pPr>
            <a:r>
              <a:rPr lang="en-PH" dirty="0"/>
              <a:t>If a and b are consecutive integers, the sum of a + b must be an odd </a:t>
            </a:r>
            <a:r>
              <a:rPr lang="en-PH" dirty="0" smtClean="0"/>
              <a:t>number.</a:t>
            </a:r>
          </a:p>
          <a:p>
            <a:pPr marL="514350" indent="-514350" algn="just">
              <a:buAutoNum type="arabicPeriod"/>
            </a:pPr>
            <a:r>
              <a:rPr lang="en-PH" dirty="0"/>
              <a:t>If a and b </a:t>
            </a:r>
            <a:r>
              <a:rPr lang="en-PH" dirty="0" smtClean="0"/>
              <a:t>are even, then ab is also an </a:t>
            </a:r>
            <a:r>
              <a:rPr lang="en-PH" dirty="0"/>
              <a:t>even </a:t>
            </a:r>
            <a:r>
              <a:rPr lang="en-PH" dirty="0" smtClean="0"/>
              <a:t>number</a:t>
            </a:r>
            <a:r>
              <a:rPr lang="en-PH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Prove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562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29FC8BD-9A45-4296-ABF4-4C607F91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075"/>
            <a:ext cx="10515600" cy="55768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3200" b="1" i="1" dirty="0" smtClean="0"/>
              <a:t>“The </a:t>
            </a:r>
            <a:r>
              <a:rPr lang="en-PH" sz="3200" b="1" i="1" dirty="0"/>
              <a:t>square of an odd number is also </a:t>
            </a:r>
            <a:r>
              <a:rPr lang="en-PH" sz="3200" b="1" i="1" dirty="0" smtClean="0"/>
              <a:t>odd.”</a:t>
            </a:r>
            <a:endParaRPr lang="en-PH" sz="3200" b="1" i="1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By definition, if n is an odd integer, it can be expressed as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for some integer k. Thus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/>
            </a:r>
            <a:br>
              <a:rPr lang="en-PH" dirty="0"/>
            </a:br>
            <a:r>
              <a:rPr lang="en-PH" dirty="0"/>
              <a:t>Since 2(k</a:t>
            </a:r>
            <a:r>
              <a:rPr lang="en-PH" baseline="30000" dirty="0"/>
              <a:t>2</a:t>
            </a:r>
            <a:r>
              <a:rPr lang="en-PH" dirty="0"/>
              <a:t>+ 2k) is an integer, n</a:t>
            </a:r>
            <a:r>
              <a:rPr lang="en-PH" baseline="30000" dirty="0"/>
              <a:t>2</a:t>
            </a:r>
            <a:r>
              <a:rPr lang="en-PH" dirty="0"/>
              <a:t> is also odd. ∎</a:t>
            </a: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DDB46B20-D4BE-4985-9022-6A0589D59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00650" y="2095500"/>
            <a:ext cx="1724026" cy="371329"/>
          </a:xfrm>
          <a:prstGeom prst="rect">
            <a:avLst/>
          </a:prstGeom>
        </p:spPr>
      </p:pic>
      <p:pic>
        <p:nvPicPr>
          <p:cNvPr id="11" name="Graphic 16">
            <a:extLst>
              <a:ext uri="{FF2B5EF4-FFF2-40B4-BE49-F238E27FC236}">
                <a16:creationId xmlns:a16="http://schemas.microsoft.com/office/drawing/2014/main" id="{2986ADBE-4AB5-4F29-9CA0-638EE1C228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305215" y="2956633"/>
            <a:ext cx="3810086" cy="254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b="1" dirty="0" smtClean="0">
                <a:latin typeface="+mn-lt"/>
              </a:rPr>
              <a:t>Why do we need to prove things?</a:t>
            </a:r>
            <a:endParaRPr lang="en-PH" sz="4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464"/>
            <a:ext cx="1051560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PH" dirty="0" smtClean="0"/>
              <a:t>Being </a:t>
            </a:r>
            <a:r>
              <a:rPr lang="en-PH" dirty="0"/>
              <a:t>able to write down a valid proof may indicate that </a:t>
            </a:r>
            <a:r>
              <a:rPr lang="en-PH" dirty="0" smtClean="0"/>
              <a:t>you </a:t>
            </a:r>
            <a:r>
              <a:rPr lang="en-PH" b="1" dirty="0" smtClean="0"/>
              <a:t>have </a:t>
            </a:r>
            <a:r>
              <a:rPr lang="en-PH" b="1" dirty="0"/>
              <a:t>a thorough understanding of the </a:t>
            </a:r>
            <a:r>
              <a:rPr lang="en-PH" b="1" dirty="0" smtClean="0"/>
              <a:t>problem</a:t>
            </a:r>
            <a:r>
              <a:rPr lang="en-PH" dirty="0" smtClean="0"/>
              <a:t>.</a:t>
            </a:r>
          </a:p>
          <a:p>
            <a:pPr marL="457200" lvl="1" indent="0" algn="just">
              <a:buNone/>
            </a:pPr>
            <a:r>
              <a:rPr lang="en-PH" i="1" dirty="0"/>
              <a:t>A mathematician that tries to prove something may gain a great deal of understanding and knowledge, even if his/her efforts to prove that conjecture will end with failure. </a:t>
            </a:r>
            <a:endParaRPr lang="en-PH" i="1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PH" dirty="0"/>
              <a:t>Mathematics is about understanding </a:t>
            </a:r>
            <a:r>
              <a:rPr lang="en-PH" dirty="0" smtClean="0"/>
              <a:t>the laws </a:t>
            </a:r>
            <a:r>
              <a:rPr lang="en-PH" dirty="0"/>
              <a:t>behind numbers, </a:t>
            </a:r>
            <a:r>
              <a:rPr lang="en-PH" dirty="0" smtClean="0"/>
              <a:t> algebra </a:t>
            </a:r>
            <a:r>
              <a:rPr lang="en-PH" dirty="0"/>
              <a:t>and geometry. It is about finding </a:t>
            </a:r>
            <a:r>
              <a:rPr lang="en-PH" dirty="0" smtClean="0"/>
              <a:t>new and </a:t>
            </a:r>
            <a:r>
              <a:rPr lang="en-PH" dirty="0"/>
              <a:t>non routine ways to look at these systems and </a:t>
            </a:r>
            <a:r>
              <a:rPr lang="en-PH" b="1" dirty="0"/>
              <a:t>to explain </a:t>
            </a:r>
            <a:r>
              <a:rPr lang="en-PH" b="1" dirty="0" smtClean="0"/>
              <a:t>strange phenomena </a:t>
            </a:r>
            <a:r>
              <a:rPr lang="en-PH" b="1" dirty="0"/>
              <a:t>that we may encounter</a:t>
            </a:r>
            <a:r>
              <a:rPr lang="en-PH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PH" dirty="0" smtClean="0"/>
          </a:p>
          <a:p>
            <a:pPr marL="514350" indent="-514350" algn="just">
              <a:buFont typeface="+mj-lt"/>
              <a:buAutoNum type="arabicPeriod"/>
            </a:pPr>
            <a:endParaRPr lang="en-PH" dirty="0" smtClean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9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b="1" dirty="0" smtClean="0">
                <a:latin typeface="+mn-lt"/>
              </a:rPr>
              <a:t>Why do we need to prove things?</a:t>
            </a:r>
            <a:endParaRPr lang="en-PH" sz="4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464"/>
            <a:ext cx="1051560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PH" dirty="0" smtClean="0"/>
              <a:t>There may other viable proofs </a:t>
            </a:r>
            <a:r>
              <a:rPr lang="en-PH" dirty="0"/>
              <a:t>to the same </a:t>
            </a:r>
            <a:r>
              <a:rPr lang="en-PH" dirty="0" smtClean="0"/>
              <a:t>theorem/  problem each </a:t>
            </a:r>
            <a:r>
              <a:rPr lang="en-PH" dirty="0"/>
              <a:t>coming from a completely different approach and </a:t>
            </a:r>
            <a:r>
              <a:rPr lang="en-PH" dirty="0" smtClean="0"/>
              <a:t>mathematical knowledge.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b="1" dirty="0" smtClean="0">
                <a:latin typeface="+mn-lt"/>
              </a:rPr>
              <a:t>Proof/s</a:t>
            </a:r>
            <a:endParaRPr lang="en-PH" sz="4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464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PH" dirty="0"/>
              <a:t>A proof is a </a:t>
            </a:r>
            <a:r>
              <a:rPr lang="en-PH" b="1" dirty="0"/>
              <a:t>sequence of logical statements</a:t>
            </a:r>
            <a:r>
              <a:rPr lang="en-PH" dirty="0"/>
              <a:t>, one implying another, which gives an explanation of </a:t>
            </a:r>
            <a:r>
              <a:rPr lang="en-PH" b="1" dirty="0" smtClean="0"/>
              <a:t>why a </a:t>
            </a:r>
            <a:r>
              <a:rPr lang="en-PH" b="1" dirty="0"/>
              <a:t>given statement is true</a:t>
            </a:r>
            <a:r>
              <a:rPr lang="en-PH" dirty="0" smtClean="0"/>
              <a:t>.</a:t>
            </a:r>
          </a:p>
          <a:p>
            <a:pPr algn="just"/>
            <a:r>
              <a:rPr lang="en-PH" dirty="0" smtClean="0"/>
              <a:t>In </a:t>
            </a:r>
            <a:r>
              <a:rPr lang="en-PH" dirty="0"/>
              <a:t>math, and computer science, a proof has to be well thought out and tested before being accepted.</a:t>
            </a:r>
          </a:p>
          <a:p>
            <a:pPr algn="just"/>
            <a:r>
              <a:rPr lang="en-PH" dirty="0"/>
              <a:t>Opinions are not entertained. Only logical reasoning.</a:t>
            </a:r>
          </a:p>
          <a:p>
            <a:pPr algn="just"/>
            <a:r>
              <a:rPr lang="en-PH" dirty="0"/>
              <a:t>We try to prove things beyond any doubt at all.</a:t>
            </a:r>
          </a:p>
          <a:p>
            <a:pPr algn="just"/>
            <a:endParaRPr lang="en-P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2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b="1" dirty="0" smtClean="0">
                <a:latin typeface="+mn-lt"/>
              </a:rPr>
              <a:t>Parts of a mathematical proof</a:t>
            </a:r>
            <a:endParaRPr lang="en-PH" sz="4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46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b="1" dirty="0"/>
              <a:t>Statements</a:t>
            </a:r>
            <a:r>
              <a:rPr lang="en-PH" dirty="0"/>
              <a:t> - </a:t>
            </a:r>
            <a:r>
              <a:rPr lang="en-PH" dirty="0" smtClean="0"/>
              <a:t>sentences </a:t>
            </a:r>
            <a:r>
              <a:rPr lang="en-PH" dirty="0"/>
              <a:t>that are either true or false but not both. </a:t>
            </a:r>
          </a:p>
          <a:p>
            <a:pPr marL="0" indent="0" algn="just">
              <a:buNone/>
            </a:pPr>
            <a:r>
              <a:rPr lang="en-PH" dirty="0"/>
              <a:t>For example:</a:t>
            </a:r>
          </a:p>
          <a:p>
            <a:pPr marL="0" indent="0" algn="just">
              <a:buNone/>
            </a:pPr>
            <a:r>
              <a:rPr lang="en-PH" dirty="0"/>
              <a:t>	</a:t>
            </a:r>
            <a:r>
              <a:rPr lang="en-PH" i="1" dirty="0"/>
              <a:t> 6 is an even integer</a:t>
            </a:r>
          </a:p>
          <a:p>
            <a:pPr marL="0" indent="0" algn="just">
              <a:buNone/>
            </a:pPr>
            <a:r>
              <a:rPr lang="en-PH" dirty="0"/>
              <a:t>	</a:t>
            </a:r>
            <a:r>
              <a:rPr lang="en-PH" dirty="0" smtClean="0"/>
              <a:t> </a:t>
            </a:r>
            <a:r>
              <a:rPr lang="en-PH" i="1" dirty="0" smtClean="0"/>
              <a:t>4 </a:t>
            </a:r>
            <a:r>
              <a:rPr lang="en-PH" i="1" dirty="0"/>
              <a:t>is an odd integer </a:t>
            </a:r>
          </a:p>
          <a:p>
            <a:pPr marL="0" indent="0" algn="just">
              <a:buNone/>
            </a:pPr>
            <a:r>
              <a:rPr lang="en-PH" dirty="0"/>
              <a:t>are statements.   </a:t>
            </a:r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r>
              <a:rPr lang="en-PH" dirty="0"/>
              <a:t>We can use letters such as </a:t>
            </a:r>
            <a:r>
              <a:rPr lang="en-PH" i="1" dirty="0" smtClean="0"/>
              <a:t>p</a:t>
            </a:r>
            <a:r>
              <a:rPr lang="en-PH" dirty="0" smtClean="0"/>
              <a:t> </a:t>
            </a:r>
            <a:r>
              <a:rPr lang="en-PH" dirty="0"/>
              <a:t>and </a:t>
            </a:r>
            <a:r>
              <a:rPr lang="en-PH" i="1" dirty="0" smtClean="0"/>
              <a:t>q</a:t>
            </a:r>
            <a:r>
              <a:rPr lang="en-PH" dirty="0" smtClean="0"/>
              <a:t> </a:t>
            </a:r>
            <a:r>
              <a:rPr lang="en-PH" dirty="0"/>
              <a:t>to denote statements.</a:t>
            </a:r>
          </a:p>
          <a:p>
            <a:pPr marL="0" indent="0" algn="just">
              <a:buNone/>
            </a:pPr>
            <a:endParaRPr lang="en-P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0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b="1" dirty="0" smtClean="0">
                <a:latin typeface="+mn-lt"/>
              </a:rPr>
              <a:t>Parts of a mathematical proof</a:t>
            </a:r>
            <a:endParaRPr lang="en-PH" sz="4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46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b="1" dirty="0"/>
              <a:t>Statements</a:t>
            </a:r>
            <a:r>
              <a:rPr lang="en-PH" dirty="0"/>
              <a:t> - </a:t>
            </a:r>
            <a:r>
              <a:rPr lang="en-PH" dirty="0" smtClean="0"/>
              <a:t>sentences </a:t>
            </a:r>
            <a:r>
              <a:rPr lang="en-PH" dirty="0"/>
              <a:t>that are either true or false but not both. </a:t>
            </a:r>
          </a:p>
          <a:p>
            <a:pPr marL="0" indent="0" algn="just">
              <a:buNone/>
            </a:pPr>
            <a:endParaRPr lang="en-P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180" y="2702718"/>
            <a:ext cx="7901267" cy="21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6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b="1" dirty="0" smtClean="0">
                <a:latin typeface="+mn-lt"/>
              </a:rPr>
              <a:t>Parts of a mathematical proof</a:t>
            </a:r>
            <a:endParaRPr lang="en-PH" sz="4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46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b="1" dirty="0"/>
              <a:t>Logical operators </a:t>
            </a:r>
            <a:endParaRPr lang="en-PH" dirty="0"/>
          </a:p>
          <a:p>
            <a:pPr marL="0" indent="0" algn="just">
              <a:buNone/>
            </a:pPr>
            <a:r>
              <a:rPr lang="en-PH" dirty="0"/>
              <a:t>W</a:t>
            </a:r>
            <a:r>
              <a:rPr lang="en-PH" dirty="0" smtClean="0"/>
              <a:t>e </a:t>
            </a:r>
            <a:r>
              <a:rPr lang="en-PH" dirty="0"/>
              <a:t>can combine or modify numbers with operations such as ‘+’, ‘×’, etc. </a:t>
            </a:r>
            <a:endParaRPr lang="en-PH" dirty="0" smtClean="0"/>
          </a:p>
          <a:p>
            <a:pPr marL="0" indent="0" algn="just">
              <a:buNone/>
            </a:pPr>
            <a:r>
              <a:rPr lang="en-PH" dirty="0" smtClean="0"/>
              <a:t>Likewise</a:t>
            </a:r>
            <a:r>
              <a:rPr lang="en-PH" dirty="0"/>
              <a:t>, in logic, we have certain operations for combining or modifying statements; some of these operations are ‘and’, ‘or’, ‘not’, and ‘if. . . then’.</a:t>
            </a:r>
          </a:p>
          <a:p>
            <a:pPr marL="0" indent="0" algn="just">
              <a:buNone/>
            </a:pPr>
            <a:endParaRPr lang="en-P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98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47152859C8014E97EC9B577D7A1330" ma:contentTypeVersion="12" ma:contentTypeDescription="Create a new document." ma:contentTypeScope="" ma:versionID="52d09823e0087feae297551e9dbda0a9">
  <xsd:schema xmlns:xsd="http://www.w3.org/2001/XMLSchema" xmlns:xs="http://www.w3.org/2001/XMLSchema" xmlns:p="http://schemas.microsoft.com/office/2006/metadata/properties" xmlns:ns2="d8f4194d-84ab-46b7-ab9a-ae336d6d7a46" targetNamespace="http://schemas.microsoft.com/office/2006/metadata/properties" ma:root="true" ma:fieldsID="9dcf8d2f8904ed4674c63cd7be38c229" ns2:_="">
    <xsd:import namespace="d8f4194d-84ab-46b7-ab9a-ae336d6d7a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f4194d-84ab-46b7-ab9a-ae336d6d7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9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Props1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2536F37-530C-411C-8F18-B0A7B28F558C}">
  <ds:schemaRefs>
    <ds:schemaRef ds:uri="http://schemas.microsoft.com/sharepoint/v3/contenttype/forms"/>
  </ds:schemaRefs>
</ds:datastoreItem>
</file>

<file path=customXml/itemProps11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3C961DD-6E20-41D8-9AC3-D123A3773663}"/>
</file>

<file path=customXml/itemProps5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949E552-086B-4DA8-9E01-CA196F3C99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9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863</Words>
  <Application>Microsoft Office PowerPoint</Application>
  <PresentationFormat>Widescreen</PresentationFormat>
  <Paragraphs>130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Abadi</vt:lpstr>
      <vt:lpstr>Aharoni</vt:lpstr>
      <vt:lpstr>Arial</vt:lpstr>
      <vt:lpstr>Book Antiqua</vt:lpstr>
      <vt:lpstr>Calibri</vt:lpstr>
      <vt:lpstr>Calibri Light</vt:lpstr>
      <vt:lpstr>Office Theme</vt:lpstr>
      <vt:lpstr>Storyboard Layouts</vt:lpstr>
      <vt:lpstr>PowerPoint Presentation</vt:lpstr>
      <vt:lpstr>Prove</vt:lpstr>
      <vt:lpstr>PowerPoint Presentation</vt:lpstr>
      <vt:lpstr>Why do we need to prove things?</vt:lpstr>
      <vt:lpstr>Why do we need to prove things?</vt:lpstr>
      <vt:lpstr>Proof/s</vt:lpstr>
      <vt:lpstr>Parts of a mathematical proof</vt:lpstr>
      <vt:lpstr>Parts of a mathematical proof</vt:lpstr>
      <vt:lpstr>Parts of a mathematical proof</vt:lpstr>
      <vt:lpstr>PowerPoint Presentation</vt:lpstr>
      <vt:lpstr>Direct Proof</vt:lpstr>
      <vt:lpstr>PowerPoint Presentation</vt:lpstr>
      <vt:lpstr>Try using Direct Proof</vt:lpstr>
      <vt:lpstr>Proof of Induction</vt:lpstr>
      <vt:lpstr>Proof of Induction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Joseph Marvin R. Imperial</cp:lastModifiedBy>
  <cp:revision>154</cp:revision>
  <dcterms:created xsi:type="dcterms:W3CDTF">2018-06-03T15:07:43Z</dcterms:created>
  <dcterms:modified xsi:type="dcterms:W3CDTF">2019-11-08T10:18:30Z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0x010100E447152859C8014E97EC9B577D7A1330</vt:lpwstr>
  </property>
</Properties>
</file>