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8"/>
  </p:notesMasterIdLst>
  <p:sldIdLst>
    <p:sldId id="256" r:id="rId14"/>
    <p:sldId id="285" r:id="rId15"/>
    <p:sldId id="287" r:id="rId16"/>
    <p:sldId id="297" r:id="rId17"/>
    <p:sldId id="309" r:id="rId18"/>
    <p:sldId id="298" r:id="rId19"/>
    <p:sldId id="312" r:id="rId20"/>
    <p:sldId id="316" r:id="rId21"/>
    <p:sldId id="313" r:id="rId22"/>
    <p:sldId id="317" r:id="rId23"/>
    <p:sldId id="333" r:id="rId24"/>
    <p:sldId id="311" r:id="rId25"/>
    <p:sldId id="318" r:id="rId26"/>
    <p:sldId id="314" r:id="rId27"/>
    <p:sldId id="319" r:id="rId28"/>
    <p:sldId id="320" r:id="rId29"/>
    <p:sldId id="315" r:id="rId30"/>
    <p:sldId id="323" r:id="rId31"/>
    <p:sldId id="324" r:id="rId32"/>
    <p:sldId id="325" r:id="rId33"/>
    <p:sldId id="321" r:id="rId34"/>
    <p:sldId id="326" r:id="rId35"/>
    <p:sldId id="332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3091" autoAdjust="0"/>
  </p:normalViewPr>
  <p:slideViewPr>
    <p:cSldViewPr snapToGrid="0">
      <p:cViewPr varScale="1">
        <p:scale>
          <a:sx n="61" d="100"/>
          <a:sy n="61" d="100"/>
        </p:scale>
        <p:origin x="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11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7400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65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781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PH" dirty="0" err="1" smtClean="0"/>
              <a:t>Nlog</a:t>
            </a:r>
            <a:r>
              <a:rPr lang="en-PH" baseline="0" dirty="0" smtClean="0"/>
              <a:t> n</a:t>
            </a:r>
          </a:p>
          <a:p>
            <a:pPr marL="228600" indent="-228600">
              <a:buAutoNum type="arabicPeriod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968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326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44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1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173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737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69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859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93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58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72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02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9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282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80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09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743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952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2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07/12/2019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639620"/>
            <a:ext cx="5876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badi" panose="020B0604020104020204" pitchFamily="34" charset="0"/>
              </a:rPr>
              <a:t>Algorithm </a:t>
            </a:r>
            <a:r>
              <a:rPr lang="en-PH" sz="2400" dirty="0" smtClean="0">
                <a:solidFill>
                  <a:schemeClr val="bg1"/>
                </a:solidFill>
                <a:latin typeface="Abadi" panose="020B0604020104020204" pitchFamily="34" charset="0"/>
              </a:rPr>
              <a:t>Analysis</a:t>
            </a:r>
          </a:p>
          <a:p>
            <a:pPr algn="ctr"/>
            <a:r>
              <a:rPr lang="en-PH" sz="2400" dirty="0" smtClean="0">
                <a:solidFill>
                  <a:schemeClr val="bg1"/>
                </a:solidFill>
                <a:latin typeface="Abadi" panose="020B0604020104020204" pitchFamily="34" charset="0"/>
              </a:rPr>
              <a:t>Sorting Algorithms</a:t>
            </a:r>
            <a:endParaRPr lang="en-PH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76580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</a:t>
            </a:r>
            <a:r>
              <a:rPr lang="en-PH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Imperial</a:t>
            </a:r>
          </a:p>
          <a:p>
            <a:pPr algn="ctr"/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  <a:endParaRPr lang="en-PH" sz="16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5" y="214679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Example: Algorithm X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2849"/>
            <a:ext cx="10515600" cy="1844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What is the total number of operations in terms of n?</a:t>
            </a: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What is the Big O?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428091"/>
            <a:ext cx="8115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5" y="214679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Example: Algorithm X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428091"/>
            <a:ext cx="7610147" cy="2456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52" y="4131699"/>
            <a:ext cx="8057998" cy="20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Approximation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81714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Algorithm X takes </a:t>
            </a:r>
            <a:r>
              <a:rPr lang="en-PH" b="1" dirty="0" smtClean="0">
                <a:latin typeface="Abadi" panose="020B0604020104020204" pitchFamily="34" charset="0"/>
              </a:rPr>
              <a:t>2n</a:t>
            </a:r>
            <a:r>
              <a:rPr lang="en-PH" b="1" baseline="30000" dirty="0" smtClean="0">
                <a:latin typeface="Abadi" panose="020B0604020104020204" pitchFamily="34" charset="0"/>
              </a:rPr>
              <a:t>2</a:t>
            </a:r>
            <a:r>
              <a:rPr lang="en-PH" b="1" dirty="0" smtClean="0">
                <a:latin typeface="Abadi" panose="020B0604020104020204" pitchFamily="34" charset="0"/>
              </a:rPr>
              <a:t> </a:t>
            </a:r>
            <a:r>
              <a:rPr lang="en-PH" b="1" dirty="0">
                <a:latin typeface="Abadi" panose="020B0604020104020204" pitchFamily="34" charset="0"/>
              </a:rPr>
              <a:t>+ </a:t>
            </a:r>
            <a:r>
              <a:rPr lang="en-PH" b="1" dirty="0" smtClean="0">
                <a:latin typeface="Abadi" panose="020B0604020104020204" pitchFamily="34" charset="0"/>
              </a:rPr>
              <a:t>100n </a:t>
            </a:r>
            <a:r>
              <a:rPr lang="en-PH" dirty="0">
                <a:latin typeface="Abadi" panose="020B0604020104020204" pitchFamily="34" charset="0"/>
              </a:rPr>
              <a:t>operations to </a:t>
            </a:r>
            <a:r>
              <a:rPr lang="en-PH" dirty="0" smtClean="0">
                <a:latin typeface="Abadi" panose="020B0604020104020204" pitchFamily="34" charset="0"/>
              </a:rPr>
              <a:t>solve problem </a:t>
            </a:r>
            <a:r>
              <a:rPr lang="en-PH" dirty="0">
                <a:latin typeface="Abadi" panose="020B0604020104020204" pitchFamily="34" charset="0"/>
              </a:rPr>
              <a:t>of </a:t>
            </a:r>
            <a:r>
              <a:rPr lang="en-PH" dirty="0" smtClean="0">
                <a:latin typeface="Abadi" panose="020B0604020104020204" pitchFamily="34" charset="0"/>
              </a:rPr>
              <a:t>size n.</a:t>
            </a: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Therefore, the time complexity is </a:t>
            </a:r>
            <a:r>
              <a:rPr lang="en-PH" b="1" dirty="0" smtClean="0">
                <a:latin typeface="Abadi" panose="020B0604020104020204" pitchFamily="34" charset="0"/>
              </a:rPr>
              <a:t>O(n</a:t>
            </a:r>
            <a:r>
              <a:rPr lang="en-PH" b="1" baseline="30000" dirty="0" smtClean="0">
                <a:latin typeface="Abadi" panose="020B0604020104020204" pitchFamily="34" charset="0"/>
              </a:rPr>
              <a:t>2</a:t>
            </a:r>
            <a:r>
              <a:rPr lang="en-PH" b="1" dirty="0" smtClean="0">
                <a:latin typeface="Abadi" panose="020B0604020104020204" pitchFamily="34" charset="0"/>
              </a:rPr>
              <a:t>)</a:t>
            </a:r>
            <a:r>
              <a:rPr lang="en-PH" dirty="0" smtClean="0">
                <a:latin typeface="Abadi" panose="020B0604020104020204" pitchFamily="34" charset="0"/>
              </a:rPr>
              <a:t>. Why?</a:t>
            </a:r>
          </a:p>
          <a:p>
            <a:pPr marL="0" indent="0" algn="just">
              <a:buNone/>
            </a:pPr>
            <a:r>
              <a:rPr lang="en-PH" dirty="0">
                <a:latin typeface="Abadi" panose="020B0604020104020204" pitchFamily="34" charset="0"/>
              </a:rPr>
              <a:t/>
            </a:r>
            <a:br>
              <a:rPr lang="en-PH" dirty="0">
                <a:latin typeface="Abadi" panose="020B0604020104020204" pitchFamily="34" charset="0"/>
              </a:rPr>
            </a:br>
            <a:r>
              <a:rPr lang="en-PH" dirty="0" smtClean="0">
                <a:latin typeface="Abadi" panose="020B0604020104020204" pitchFamily="34" charset="0"/>
              </a:rPr>
              <a:t>Simple </a:t>
            </a:r>
            <a:r>
              <a:rPr lang="en-PH" dirty="0">
                <a:latin typeface="Abadi" panose="020B0604020104020204" pitchFamily="34" charset="0"/>
              </a:rPr>
              <a:t>Rule: Drop lower order terms and </a:t>
            </a:r>
            <a:r>
              <a:rPr lang="en-PH" dirty="0" smtClean="0">
                <a:latin typeface="Abadi" panose="020B0604020104020204" pitchFamily="34" charset="0"/>
              </a:rPr>
              <a:t>constant factors. Leave only the dominating factor</a:t>
            </a:r>
            <a:r>
              <a:rPr lang="en-PH" dirty="0" smtClean="0">
                <a:latin typeface="Abadi" panose="020B0604020104020204" pitchFamily="34" charset="0"/>
              </a:rPr>
              <a:t>. It’s simpler.</a:t>
            </a:r>
            <a:endParaRPr lang="en-PH" dirty="0" smtClean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dirty="0" smtClean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1. 7n </a:t>
            </a:r>
            <a:r>
              <a:rPr lang="en-PH" dirty="0">
                <a:latin typeface="Abadi" panose="020B0604020104020204" pitchFamily="34" charset="0"/>
              </a:rPr>
              <a:t>- 3 is </a:t>
            </a:r>
            <a:r>
              <a:rPr lang="en-PH" b="1" dirty="0">
                <a:latin typeface="Abadi" panose="020B0604020104020204" pitchFamily="34" charset="0"/>
              </a:rPr>
              <a:t>O(n)</a:t>
            </a: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2. 8n</a:t>
            </a:r>
            <a:r>
              <a:rPr lang="en-PH" baseline="30000" dirty="0" smtClean="0">
                <a:latin typeface="Abadi" panose="020B0604020104020204" pitchFamily="34" charset="0"/>
              </a:rPr>
              <a:t>2</a:t>
            </a:r>
            <a:r>
              <a:rPr lang="en-PH" dirty="0" smtClean="0">
                <a:latin typeface="Abadi" panose="020B0604020104020204" pitchFamily="34" charset="0"/>
              </a:rPr>
              <a:t>log </a:t>
            </a:r>
            <a:r>
              <a:rPr lang="en-PH" dirty="0">
                <a:latin typeface="Abadi" panose="020B0604020104020204" pitchFamily="34" charset="0"/>
              </a:rPr>
              <a:t>n + 5n</a:t>
            </a:r>
            <a:r>
              <a:rPr lang="en-PH" baseline="30000" dirty="0">
                <a:latin typeface="Abadi" panose="020B0604020104020204" pitchFamily="34" charset="0"/>
              </a:rPr>
              <a:t>2</a:t>
            </a:r>
            <a:r>
              <a:rPr lang="en-PH" dirty="0">
                <a:latin typeface="Abadi" panose="020B0604020104020204" pitchFamily="34" charset="0"/>
              </a:rPr>
              <a:t> + n is </a:t>
            </a:r>
            <a:r>
              <a:rPr lang="en-PH" b="1" dirty="0">
                <a:latin typeface="Abadi" panose="020B0604020104020204" pitchFamily="34" charset="0"/>
              </a:rPr>
              <a:t>O(n</a:t>
            </a:r>
            <a:r>
              <a:rPr lang="en-PH" b="1" baseline="30000" dirty="0">
                <a:latin typeface="Abadi" panose="020B0604020104020204" pitchFamily="34" charset="0"/>
              </a:rPr>
              <a:t>2</a:t>
            </a:r>
            <a:r>
              <a:rPr lang="en-PH" b="1" dirty="0">
                <a:latin typeface="Abadi" panose="020B0604020104020204" pitchFamily="34" charset="0"/>
              </a:rPr>
              <a:t>log n)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6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Approximation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81714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n-PH" dirty="0">
                <a:latin typeface="Abadi" panose="020B0604020104020204" pitchFamily="34" charset="0"/>
              </a:rPr>
              <a:t>Lower order terms contribute lesser to </a:t>
            </a:r>
            <a:r>
              <a:rPr lang="en-PH" dirty="0" smtClean="0">
                <a:latin typeface="Abadi" panose="020B0604020104020204" pitchFamily="34" charset="0"/>
              </a:rPr>
              <a:t>the overall </a:t>
            </a:r>
            <a:r>
              <a:rPr lang="en-PH" dirty="0">
                <a:latin typeface="Abadi" panose="020B0604020104020204" pitchFamily="34" charset="0"/>
              </a:rPr>
              <a:t>cost as the input grows </a:t>
            </a:r>
            <a:r>
              <a:rPr lang="en-PH" dirty="0" smtClean="0">
                <a:latin typeface="Abadi" panose="020B0604020104020204" pitchFamily="34" charset="0"/>
              </a:rPr>
              <a:t>larger.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07" y="2681263"/>
            <a:ext cx="7962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Guess the dominant term and time complexity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608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 smtClean="0">
                <a:latin typeface="Abadi" panose="020B0604020104020204" pitchFamily="34" charset="0"/>
              </a:rPr>
              <a:t>n </a:t>
            </a:r>
            <a:r>
              <a:rPr lang="pt-BR" sz="3200" dirty="0">
                <a:latin typeface="Abadi" panose="020B0604020104020204" pitchFamily="34" charset="0"/>
              </a:rPr>
              <a:t>log</a:t>
            </a:r>
            <a:r>
              <a:rPr lang="pt-BR" sz="3200" baseline="-25000" dirty="0">
                <a:latin typeface="Abadi" panose="020B0604020104020204" pitchFamily="34" charset="0"/>
              </a:rPr>
              <a:t>3</a:t>
            </a:r>
            <a:r>
              <a:rPr lang="pt-BR" sz="3200" dirty="0">
                <a:latin typeface="Abadi" panose="020B0604020104020204" pitchFamily="34" charset="0"/>
              </a:rPr>
              <a:t> n + n log</a:t>
            </a:r>
            <a:r>
              <a:rPr lang="pt-BR" sz="3200" baseline="-25000" dirty="0">
                <a:latin typeface="Abadi" panose="020B0604020104020204" pitchFamily="34" charset="0"/>
              </a:rPr>
              <a:t>2</a:t>
            </a:r>
            <a:r>
              <a:rPr lang="pt-BR" sz="3200" dirty="0">
                <a:latin typeface="Abadi" panose="020B0604020104020204" pitchFamily="34" charset="0"/>
              </a:rPr>
              <a:t> 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>
                <a:latin typeface="Abadi" panose="020B0604020104020204" pitchFamily="34" charset="0"/>
              </a:rPr>
              <a:t>0.3n + </a:t>
            </a:r>
            <a:r>
              <a:rPr lang="pt-BR" sz="3200" dirty="0" smtClean="0">
                <a:latin typeface="Abadi" panose="020B0604020104020204" pitchFamily="34" charset="0"/>
              </a:rPr>
              <a:t>5n</a:t>
            </a:r>
            <a:r>
              <a:rPr lang="pt-BR" sz="3200" baseline="30000" dirty="0" smtClean="0">
                <a:latin typeface="Abadi" panose="020B0604020104020204" pitchFamily="34" charset="0"/>
              </a:rPr>
              <a:t>1.5</a:t>
            </a:r>
            <a:r>
              <a:rPr lang="pt-BR" sz="3200" dirty="0" smtClean="0">
                <a:latin typeface="Abadi" panose="020B0604020104020204" pitchFamily="34" charset="0"/>
              </a:rPr>
              <a:t> </a:t>
            </a:r>
            <a:r>
              <a:rPr lang="pt-BR" sz="3200" dirty="0">
                <a:latin typeface="Abadi" panose="020B0604020104020204" pitchFamily="34" charset="0"/>
              </a:rPr>
              <a:t>+ 2.5 · </a:t>
            </a:r>
            <a:r>
              <a:rPr lang="pt-BR" sz="3200" dirty="0" smtClean="0">
                <a:latin typeface="Abadi" panose="020B0604020104020204" pitchFamily="34" charset="0"/>
              </a:rPr>
              <a:t>n</a:t>
            </a:r>
            <a:r>
              <a:rPr lang="pt-BR" sz="3200" baseline="30000" dirty="0" smtClean="0">
                <a:latin typeface="Abadi" panose="020B0604020104020204" pitchFamily="34" charset="0"/>
              </a:rPr>
              <a:t>1.75</a:t>
            </a:r>
            <a:endParaRPr lang="pt-BR" sz="3200" baseline="30000" dirty="0">
              <a:latin typeface="Abadi" panose="020B0604020104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>
                <a:latin typeface="Abadi" panose="020B0604020104020204" pitchFamily="34" charset="0"/>
              </a:rPr>
              <a:t>4n</a:t>
            </a:r>
            <a:r>
              <a:rPr lang="pt-BR" sz="3200" baseline="30000" dirty="0">
                <a:latin typeface="Abadi" panose="020B0604020104020204" pitchFamily="34" charset="0"/>
              </a:rPr>
              <a:t>4</a:t>
            </a:r>
            <a:r>
              <a:rPr lang="pt-BR" sz="3200" dirty="0">
                <a:latin typeface="Abadi" panose="020B0604020104020204" pitchFamily="34" charset="0"/>
              </a:rPr>
              <a:t> + n log</a:t>
            </a:r>
            <a:r>
              <a:rPr lang="pt-BR" sz="3200" baseline="-25000" dirty="0">
                <a:latin typeface="Abadi" panose="020B0604020104020204" pitchFamily="34" charset="0"/>
              </a:rPr>
              <a:t>2</a:t>
            </a:r>
            <a:r>
              <a:rPr lang="pt-BR" sz="3200" dirty="0">
                <a:latin typeface="Abadi" panose="020B0604020104020204" pitchFamily="34" charset="0"/>
              </a:rPr>
              <a:t> n + </a:t>
            </a:r>
            <a:r>
              <a:rPr lang="pt-BR" sz="3200" dirty="0" smtClean="0">
                <a:latin typeface="Abadi" panose="020B0604020104020204" pitchFamily="34" charset="0"/>
              </a:rPr>
              <a:t>8n</a:t>
            </a:r>
            <a:r>
              <a:rPr lang="pt-BR" sz="3200" baseline="30000" dirty="0" smtClean="0">
                <a:latin typeface="Abadi" panose="020B0604020104020204" pitchFamily="34" charset="0"/>
              </a:rPr>
              <a:t>2</a:t>
            </a:r>
          </a:p>
          <a:p>
            <a:pPr marL="514350" indent="-514350" algn="just">
              <a:buFont typeface="+mj-lt"/>
              <a:buAutoNum type="arabicPeriod"/>
            </a:pPr>
            <a:endParaRPr lang="pt-BR" sz="3200" dirty="0" smtClean="0">
              <a:latin typeface="Abadi" panose="020B0604020104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3200" dirty="0">
              <a:latin typeface="Abadi" panose="020B0604020104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PH" sz="3200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6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Comparing Growth Rates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26" y="1490163"/>
            <a:ext cx="9164084" cy="47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6" y="122567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Rules of Thumb / Heuristics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72" b="23207"/>
          <a:stretch/>
        </p:blipFill>
        <p:spPr>
          <a:xfrm>
            <a:off x="1203393" y="1462405"/>
            <a:ext cx="9785213" cy="47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4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Identify the complexity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88" y="1959538"/>
            <a:ext cx="9744690" cy="23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Identify the complexity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98" y="2030975"/>
            <a:ext cx="6381991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28607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Identify the complexity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08" y="1654170"/>
            <a:ext cx="4203584" cy="40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7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PH" dirty="0" smtClean="0">
                <a:latin typeface="Abadi" panose="020B0604020104020204" pitchFamily="34" charset="0"/>
              </a:rPr>
              <a:t/>
            </a:r>
            <a:br>
              <a:rPr lang="en-PH" dirty="0" smtClean="0">
                <a:latin typeface="Abadi" panose="020B0604020104020204" pitchFamily="34" charset="0"/>
              </a:rPr>
            </a:br>
            <a:r>
              <a:rPr lang="en-PH" dirty="0" smtClean="0">
                <a:latin typeface="Abadi" panose="020B0604020104020204" pitchFamily="34" charset="0"/>
              </a:rPr>
              <a:t>Recall:</a:t>
            </a:r>
            <a:br>
              <a:rPr lang="en-PH" dirty="0" smtClean="0">
                <a:latin typeface="Abadi" panose="020B0604020104020204" pitchFamily="34" charset="0"/>
              </a:rPr>
            </a:br>
            <a:r>
              <a:rPr lang="en-PH" dirty="0">
                <a:latin typeface="Abadi" panose="020B0604020104020204" pitchFamily="34" charset="0"/>
              </a:rPr>
              <a:t/>
            </a:r>
            <a:br>
              <a:rPr lang="en-PH" dirty="0">
                <a:latin typeface="Abadi" panose="020B0604020104020204" pitchFamily="34" charset="0"/>
              </a:rPr>
            </a:br>
            <a:r>
              <a:rPr lang="en-PH" dirty="0" smtClean="0">
                <a:latin typeface="Abadi" panose="020B0604020104020204" pitchFamily="34" charset="0"/>
              </a:rPr>
              <a:t>Why </a:t>
            </a:r>
            <a:r>
              <a:rPr lang="en-PH" dirty="0">
                <a:latin typeface="Abadi" panose="020B0604020104020204" pitchFamily="34" charset="0"/>
              </a:rPr>
              <a:t>do we need to analyze algorithms?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181077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Identify the complexity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99" y="1506640"/>
            <a:ext cx="5018601" cy="45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4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Sorting Algorithms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Sorting Properties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 smtClean="0">
                <a:latin typeface="Abadi" panose="020B0604020104020204" pitchFamily="34" charset="0"/>
              </a:rPr>
              <a:t>In-place </a:t>
            </a:r>
            <a:r>
              <a:rPr lang="en-PH" dirty="0">
                <a:latin typeface="Abadi" panose="020B0604020104020204" pitchFamily="34" charset="0"/>
              </a:rPr>
              <a:t>- sorted items occupy the same storage as the original </a:t>
            </a:r>
            <a:r>
              <a:rPr lang="en-PH" dirty="0" smtClean="0">
                <a:latin typeface="Abadi" panose="020B0604020104020204" pitchFamily="34" charset="0"/>
              </a:rPr>
              <a:t>ones.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 smtClean="0">
                <a:latin typeface="Abadi" panose="020B0604020104020204" pitchFamily="34" charset="0"/>
              </a:rPr>
              <a:t>Stability </a:t>
            </a:r>
            <a:r>
              <a:rPr lang="en-PH" dirty="0">
                <a:latin typeface="Abadi" panose="020B0604020104020204" pitchFamily="34" charset="0"/>
              </a:rPr>
              <a:t>- </a:t>
            </a:r>
            <a:r>
              <a:rPr lang="en-PH" dirty="0" smtClean="0">
                <a:latin typeface="Abadi" panose="020B0604020104020204" pitchFamily="34" charset="0"/>
              </a:rPr>
              <a:t>stable </a:t>
            </a:r>
            <a:r>
              <a:rPr lang="en-PH" dirty="0">
                <a:latin typeface="Abadi" panose="020B0604020104020204" pitchFamily="34" charset="0"/>
              </a:rPr>
              <a:t>sort algorithms sort repeated elements in the same order that they appear in the input.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9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55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Comparison of sorts</a:t>
            </a:r>
            <a:endParaRPr lang="en-PH" dirty="0">
              <a:latin typeface="Abadi" panose="020B0604020104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08332"/>
              </p:ext>
            </p:extLst>
          </p:nvPr>
        </p:nvGraphicFramePr>
        <p:xfrm>
          <a:off x="838200" y="1609968"/>
          <a:ext cx="10515600" cy="40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674668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16939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602138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Sorting</a:t>
                      </a:r>
                      <a:r>
                        <a:rPr lang="en-US" sz="2400" b="1" baseline="0" dirty="0" smtClean="0"/>
                        <a:t> 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In-place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Stable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251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923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Bubble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4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0785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7596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Quick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Generally,</a:t>
                      </a:r>
                      <a:r>
                        <a:rPr lang="en-US" sz="2400" baseline="0" dirty="0" smtClean="0"/>
                        <a:t> n</a:t>
                      </a:r>
                      <a:r>
                        <a:rPr lang="en-US" sz="2400" dirty="0" smtClean="0"/>
                        <a:t>o*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481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Generally,</a:t>
                      </a:r>
                      <a:r>
                        <a:rPr lang="en-US" sz="2400" baseline="0" dirty="0" smtClean="0"/>
                        <a:t> no*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274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749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899355"/>
            <a:ext cx="36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some versions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9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 smtClean="0">
                <a:latin typeface="Abadi" panose="020B0604020104020204" pitchFamily="34" charset="0"/>
              </a:rPr>
              <a:t>References</a:t>
            </a:r>
            <a:endParaRPr lang="en-PH" sz="3600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Why do we need to analyze algorithms?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To understand its complexity</a:t>
            </a:r>
          </a:p>
          <a:p>
            <a:r>
              <a:rPr lang="en-PH" dirty="0">
                <a:latin typeface="Abadi" panose="020B0604020104020204" pitchFamily="34" charset="0"/>
              </a:rPr>
              <a:t>To find more optimized solutions to problems</a:t>
            </a:r>
          </a:p>
          <a:p>
            <a:r>
              <a:rPr lang="en-PH" dirty="0">
                <a:latin typeface="Abadi" panose="020B0604020104020204" pitchFamily="34" charset="0"/>
              </a:rPr>
              <a:t>To understand the problem it’s trying to solve</a:t>
            </a:r>
          </a:p>
          <a:p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80719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Time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https://upload.wikimedia.org/wikipedia/commons/thumb/7/7e/Comparison_computational_complexity.svg/800px-Comparison_computational_complexity.svg.png">
            <a:extLst>
              <a:ext uri="{FF2B5EF4-FFF2-40B4-BE49-F238E27FC236}">
                <a16:creationId xmlns:a16="http://schemas.microsoft.com/office/drawing/2014/main" id="{0F3E875F-9D2D-4871-A142-E6F385E4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67" y="172461"/>
            <a:ext cx="6132073" cy="61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68177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b="1" dirty="0">
                <a:latin typeface="+mn-lt"/>
              </a:rPr>
              <a:t>Time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2" name="Picture 2" descr="https://miro.medium.com/max/1766/1*S8oaYCvQ7ZR_HGHQn7uYt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9"/>
          <a:stretch/>
        </p:blipFill>
        <p:spPr bwMode="auto">
          <a:xfrm>
            <a:off x="2135358" y="1236576"/>
            <a:ext cx="8188569" cy="50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The Big </a:t>
            </a:r>
            <a:r>
              <a:rPr lang="en-PH" dirty="0" smtClean="0">
                <a:latin typeface="Abadi" panose="020B0604020104020204" pitchFamily="34" charset="0"/>
              </a:rPr>
              <a:t>O </a:t>
            </a:r>
            <a:r>
              <a:rPr lang="en-PH" dirty="0">
                <a:latin typeface="Abadi" panose="020B0604020104020204" pitchFamily="34" charset="0"/>
              </a:rPr>
              <a:t>or O(n)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Abadi" panose="020B0604020104020204" pitchFamily="34" charset="0"/>
              </a:rPr>
              <a:t>The Big </a:t>
            </a:r>
            <a:r>
              <a:rPr lang="en-PH" dirty="0">
                <a:latin typeface="Abadi" panose="020B0604020104020204" pitchFamily="34" charset="0"/>
              </a:rPr>
              <a:t>O notation defines </a:t>
            </a:r>
            <a:r>
              <a:rPr lang="en-PH" b="1" dirty="0">
                <a:latin typeface="Abadi" panose="020B0604020104020204" pitchFamily="34" charset="0"/>
              </a:rPr>
              <a:t>how long it takes an algorithm to run</a:t>
            </a:r>
            <a:r>
              <a:rPr lang="en-PH" dirty="0">
                <a:latin typeface="Abadi" panose="020B0604020104020204" pitchFamily="34" charset="0"/>
              </a:rPr>
              <a:t>, also called time complexity.</a:t>
            </a:r>
          </a:p>
          <a:p>
            <a:pPr algn="just"/>
            <a:r>
              <a:rPr lang="en-PH" dirty="0" smtClean="0">
                <a:latin typeface="Abadi" panose="020B0604020104020204" pitchFamily="34" charset="0"/>
              </a:rPr>
              <a:t>represents </a:t>
            </a:r>
            <a:r>
              <a:rPr lang="en-PH" dirty="0">
                <a:latin typeface="Abadi" panose="020B0604020104020204" pitchFamily="34" charset="0"/>
              </a:rPr>
              <a:t>the </a:t>
            </a:r>
            <a:r>
              <a:rPr lang="en-PH" b="1" dirty="0">
                <a:latin typeface="Abadi" panose="020B0604020104020204" pitchFamily="34" charset="0"/>
              </a:rPr>
              <a:t>worst case</a:t>
            </a:r>
            <a:r>
              <a:rPr lang="en-PH" dirty="0">
                <a:latin typeface="Abadi" panose="020B0604020104020204" pitchFamily="34" charset="0"/>
              </a:rPr>
              <a:t> of an algorithm's time complexity. </a:t>
            </a:r>
          </a:p>
          <a:p>
            <a:pPr algn="just"/>
            <a:r>
              <a:rPr lang="en-PH" dirty="0">
                <a:latin typeface="Abadi" panose="020B0604020104020204" pitchFamily="34" charset="0"/>
              </a:rPr>
              <a:t>the asymptotic upper </a:t>
            </a:r>
            <a:r>
              <a:rPr lang="en-PH" dirty="0" smtClean="0">
                <a:latin typeface="Abadi" panose="020B0604020104020204" pitchFamily="34" charset="0"/>
              </a:rPr>
              <a:t>bound.</a:t>
            </a:r>
            <a:endParaRPr lang="en-PH" dirty="0">
              <a:latin typeface="Abadi" panose="020B0604020104020204" pitchFamily="34" charset="0"/>
            </a:endParaRPr>
          </a:p>
          <a:p>
            <a:pPr algn="just"/>
            <a:r>
              <a:rPr lang="en-PH" dirty="0">
                <a:latin typeface="Abadi" panose="020B0604020104020204" pitchFamily="34" charset="0"/>
              </a:rPr>
              <a:t>the set of functions that grow slower than or at the same rate as expression. It indicates the </a:t>
            </a:r>
            <a:r>
              <a:rPr lang="en-PH" b="1" dirty="0">
                <a:latin typeface="Abadi" panose="020B0604020104020204" pitchFamily="34" charset="0"/>
              </a:rPr>
              <a:t>maximum </a:t>
            </a:r>
            <a:r>
              <a:rPr lang="en-PH" b="1" dirty="0" smtClean="0">
                <a:latin typeface="Abadi" panose="020B0604020104020204" pitchFamily="34" charset="0"/>
              </a:rPr>
              <a:t>time </a:t>
            </a:r>
            <a:r>
              <a:rPr lang="en-PH" dirty="0" smtClean="0">
                <a:latin typeface="Abadi" panose="020B0604020104020204" pitchFamily="34" charset="0"/>
              </a:rPr>
              <a:t>required </a:t>
            </a:r>
            <a:r>
              <a:rPr lang="en-PH" dirty="0">
                <a:latin typeface="Abadi" panose="020B0604020104020204" pitchFamily="34" charset="0"/>
              </a:rPr>
              <a:t>by an algorithm for all input values.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The Big </a:t>
            </a:r>
            <a:r>
              <a:rPr lang="en-PH" dirty="0" smtClean="0">
                <a:latin typeface="Abadi" panose="020B0604020104020204" pitchFamily="34" charset="0"/>
              </a:rPr>
              <a:t>O </a:t>
            </a:r>
            <a:r>
              <a:rPr lang="en-PH" dirty="0">
                <a:latin typeface="Abadi" panose="020B0604020104020204" pitchFamily="34" charset="0"/>
              </a:rPr>
              <a:t>or O(n)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 certain </a:t>
            </a:r>
            <a:r>
              <a:rPr lang="en-PH" dirty="0"/>
              <a:t>application domains (e.g., air </a:t>
            </a:r>
            <a:r>
              <a:rPr lang="en-PH" dirty="0" smtClean="0"/>
              <a:t>traffic control</a:t>
            </a:r>
            <a:r>
              <a:rPr lang="en-PH" dirty="0"/>
              <a:t>, surgery) knowing the worst-case </a:t>
            </a:r>
            <a:r>
              <a:rPr lang="en-PH" dirty="0" smtClean="0"/>
              <a:t>time complexity </a:t>
            </a:r>
            <a:r>
              <a:rPr lang="en-PH" dirty="0"/>
              <a:t>is of </a:t>
            </a:r>
            <a:r>
              <a:rPr lang="en-PH" b="1" dirty="0"/>
              <a:t>crucial importance</a:t>
            </a:r>
            <a:r>
              <a:rPr lang="en-PH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404"/>
          <a:stretch/>
        </p:blipFill>
        <p:spPr>
          <a:xfrm>
            <a:off x="2889591" y="3080825"/>
            <a:ext cx="6187827" cy="27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The Big </a:t>
            </a:r>
            <a:r>
              <a:rPr lang="en-PH" dirty="0" smtClean="0">
                <a:latin typeface="Abadi" panose="020B0604020104020204" pitchFamily="34" charset="0"/>
              </a:rPr>
              <a:t>O </a:t>
            </a:r>
            <a:r>
              <a:rPr lang="en-PH" dirty="0">
                <a:latin typeface="Abadi" panose="020B0604020104020204" pitchFamily="34" charset="0"/>
              </a:rPr>
              <a:t>or O(n)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561" y="1465605"/>
            <a:ext cx="7267876" cy="4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5" y="214679"/>
            <a:ext cx="10515600" cy="1325563"/>
          </a:xfrm>
        </p:spPr>
        <p:txBody>
          <a:bodyPr/>
          <a:lstStyle/>
          <a:p>
            <a:r>
              <a:rPr lang="en-PH" dirty="0" smtClean="0">
                <a:latin typeface="Abadi" panose="020B0604020104020204" pitchFamily="34" charset="0"/>
              </a:rPr>
              <a:t>To count the time, we use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242"/>
            <a:ext cx="10515600" cy="46367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b="1" dirty="0" smtClean="0">
                <a:latin typeface="Abadi" panose="020B0604020104020204" pitchFamily="34" charset="0"/>
              </a:rPr>
              <a:t>Counting operations </a:t>
            </a:r>
            <a:r>
              <a:rPr lang="en-PH" dirty="0" smtClean="0">
                <a:latin typeface="Abadi" panose="020B0604020104020204" pitchFamily="34" charset="0"/>
              </a:rPr>
              <a:t>or </a:t>
            </a:r>
            <a:r>
              <a:rPr lang="en-PH" b="1" dirty="0" smtClean="0">
                <a:latin typeface="Abadi" panose="020B0604020104020204" pitchFamily="34" charset="0"/>
              </a:rPr>
              <a:t>frequency counts</a:t>
            </a:r>
            <a:r>
              <a:rPr lang="en-PH" dirty="0" smtClean="0">
                <a:latin typeface="Abadi" panose="020B0604020104020204" pitchFamily="34" charset="0"/>
              </a:rPr>
              <a:t>.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dirty="0">
                <a:latin typeface="Abadi" panose="020B0604020104020204" pitchFamily="34" charset="0"/>
              </a:rPr>
              <a:t>Instead of measuring the actual timing, </a:t>
            </a:r>
            <a:r>
              <a:rPr lang="en-PH" dirty="0" smtClean="0">
                <a:latin typeface="Abadi" panose="020B0604020104020204" pitchFamily="34" charset="0"/>
              </a:rPr>
              <a:t>we count </a:t>
            </a:r>
            <a:r>
              <a:rPr lang="en-PH" dirty="0">
                <a:latin typeface="Abadi" panose="020B0604020104020204" pitchFamily="34" charset="0"/>
              </a:rPr>
              <a:t>the number of </a:t>
            </a:r>
            <a:r>
              <a:rPr lang="en-PH" dirty="0" smtClean="0">
                <a:latin typeface="Abadi" panose="020B0604020104020204" pitchFamily="34" charset="0"/>
              </a:rPr>
              <a:t>operations such as:</a:t>
            </a: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	</a:t>
            </a:r>
            <a:r>
              <a:rPr lang="en-PH" b="1" dirty="0" smtClean="0">
                <a:latin typeface="Abadi" panose="020B0604020104020204" pitchFamily="34" charset="0"/>
              </a:rPr>
              <a:t>arithmetic</a:t>
            </a:r>
            <a:r>
              <a:rPr lang="en-PH" b="1" dirty="0">
                <a:latin typeface="Abadi" panose="020B0604020104020204" pitchFamily="34" charset="0"/>
              </a:rPr>
              <a:t>, assignment, comparison, etc</a:t>
            </a:r>
            <a:r>
              <a:rPr lang="en-PH" dirty="0">
                <a:latin typeface="Abadi" panose="020B0604020104020204" pitchFamily="34" charset="0"/>
              </a:rPr>
              <a:t>.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dirty="0" smtClean="0">
                <a:latin typeface="Abadi" panose="020B0604020104020204" pitchFamily="34" charset="0"/>
              </a:rPr>
              <a:t>Counting </a:t>
            </a:r>
            <a:r>
              <a:rPr lang="en-PH" dirty="0">
                <a:latin typeface="Abadi" panose="020B0604020104020204" pitchFamily="34" charset="0"/>
              </a:rPr>
              <a:t>an algorithm’s operations is a way </a:t>
            </a:r>
            <a:r>
              <a:rPr lang="en-PH" dirty="0" smtClean="0">
                <a:latin typeface="Abadi" panose="020B0604020104020204" pitchFamily="34" charset="0"/>
              </a:rPr>
              <a:t>to assess </a:t>
            </a:r>
            <a:r>
              <a:rPr lang="en-PH" dirty="0">
                <a:latin typeface="Abadi" panose="020B0604020104020204" pitchFamily="34" charset="0"/>
              </a:rPr>
              <a:t>its </a:t>
            </a:r>
            <a:r>
              <a:rPr lang="en-PH" dirty="0" smtClean="0">
                <a:latin typeface="Abadi" panose="020B0604020104020204" pitchFamily="34" charset="0"/>
              </a:rPr>
              <a:t>efficiency. An </a:t>
            </a:r>
            <a:r>
              <a:rPr lang="en-PH" dirty="0">
                <a:latin typeface="Abadi" panose="020B0604020104020204" pitchFamily="34" charset="0"/>
              </a:rPr>
              <a:t>algorithm’s execution time is </a:t>
            </a:r>
            <a:r>
              <a:rPr lang="en-PH" b="1" dirty="0">
                <a:latin typeface="Abadi" panose="020B0604020104020204" pitchFamily="34" charset="0"/>
              </a:rPr>
              <a:t>related to </a:t>
            </a:r>
            <a:r>
              <a:rPr lang="en-PH" b="1" dirty="0" smtClean="0">
                <a:latin typeface="Abadi" panose="020B0604020104020204" pitchFamily="34" charset="0"/>
              </a:rPr>
              <a:t>the number </a:t>
            </a:r>
            <a:r>
              <a:rPr lang="en-PH" b="1" dirty="0">
                <a:latin typeface="Abadi" panose="020B0604020104020204" pitchFamily="34" charset="0"/>
              </a:rPr>
              <a:t>of operations it </a:t>
            </a:r>
            <a:r>
              <a:rPr lang="en-PH" b="1" dirty="0" smtClean="0">
                <a:latin typeface="Abadi" panose="020B0604020104020204" pitchFamily="34" charset="0"/>
              </a:rPr>
              <a:t>requires</a:t>
            </a:r>
            <a:r>
              <a:rPr lang="en-PH" dirty="0" smtClean="0">
                <a:latin typeface="Abadi" panose="020B0604020104020204" pitchFamily="34" charset="0"/>
              </a:rPr>
              <a:t>.</a:t>
            </a: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4059770E-01DC-4FDB-86F6-E534434C14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10.xml><?xml version="1.0" encoding="utf-8"?>
<ds:datastoreItem xmlns:ds="http://schemas.openxmlformats.org/officeDocument/2006/customXml" ds:itemID="{5C3CACB1-8298-4134-A015-C9601C56D2F5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AA64749-5866-487A-8381-E30F6704C020}"/>
</file>

<file path=customXml/itemProps5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592</Words>
  <Application>Microsoft Office PowerPoint</Application>
  <PresentationFormat>Widescreen</PresentationFormat>
  <Paragraphs>162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</vt:lpstr>
      <vt:lpstr>Aharoni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 Recall:  Why do we need to analyze algorithms?</vt:lpstr>
      <vt:lpstr>Why do we need to analyze algorithms?</vt:lpstr>
      <vt:lpstr>Time Complexity</vt:lpstr>
      <vt:lpstr>Time Complexity</vt:lpstr>
      <vt:lpstr>The Big O or O(n)</vt:lpstr>
      <vt:lpstr>The Big O or O(n)</vt:lpstr>
      <vt:lpstr>The Big O or O(n)</vt:lpstr>
      <vt:lpstr>To count the time, we use</vt:lpstr>
      <vt:lpstr>Example: Algorithm X</vt:lpstr>
      <vt:lpstr>Example: Algorithm X</vt:lpstr>
      <vt:lpstr>Approximation</vt:lpstr>
      <vt:lpstr>Approximation</vt:lpstr>
      <vt:lpstr>Guess the dominant term and time complexity</vt:lpstr>
      <vt:lpstr>Comparing Growth Rates</vt:lpstr>
      <vt:lpstr>Rules of Thumb / Heuristics</vt:lpstr>
      <vt:lpstr>Identify the complexity</vt:lpstr>
      <vt:lpstr>Identify the complexity</vt:lpstr>
      <vt:lpstr>Identify the complexity</vt:lpstr>
      <vt:lpstr>Identify the complexity</vt:lpstr>
      <vt:lpstr>Sorting Algorithms</vt:lpstr>
      <vt:lpstr>Sorting Properties</vt:lpstr>
      <vt:lpstr>Comparison of sorts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259</cp:revision>
  <dcterms:created xsi:type="dcterms:W3CDTF">2018-06-03T15:07:43Z</dcterms:created>
  <dcterms:modified xsi:type="dcterms:W3CDTF">2019-12-06T23:18:16Z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