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0.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notesSlides/notesSlide16.xml" ContentType="application/vnd.openxmlformats-officedocument.presentationml.notesSlide+xml"/>
  <Override PartName="/ppt/slideMasters/slideMaster2.xml" ContentType="application/vnd.openxmlformats-officedocument.presentationml.slideMaster+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notesSlides/notesSlide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1.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1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9"/>
    <p:sldMasterId id="2147483660" r:id="rId10"/>
  </p:sldMasterIdLst>
  <p:notesMasterIdLst>
    <p:notesMasterId r:id="rId28"/>
  </p:notesMasterIdLst>
  <p:sldIdLst>
    <p:sldId id="256" r:id="rId11"/>
    <p:sldId id="318" r:id="rId12"/>
    <p:sldId id="319" r:id="rId13"/>
    <p:sldId id="320" r:id="rId14"/>
    <p:sldId id="321" r:id="rId15"/>
    <p:sldId id="306" r:id="rId16"/>
    <p:sldId id="308" r:id="rId17"/>
    <p:sldId id="307" r:id="rId18"/>
    <p:sldId id="309" r:id="rId19"/>
    <p:sldId id="310" r:id="rId20"/>
    <p:sldId id="311" r:id="rId21"/>
    <p:sldId id="312" r:id="rId22"/>
    <p:sldId id="314" r:id="rId23"/>
    <p:sldId id="313" r:id="rId24"/>
    <p:sldId id="315" r:id="rId25"/>
    <p:sldId id="317" r:id="rId26"/>
    <p:sldId id="31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3017" autoAdjust="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customXml" Target="../customXml/item10.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customXml" Target="../customXml/item9.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2.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viewProps" Target="viewProps.xml"/><Relationship Id="rId35" Type="http://schemas.openxmlformats.org/officeDocument/2006/relationships/customXml" Target="../customXml/item11.xml"/><Relationship Id="rId8" Type="http://schemas.openxmlformats.org/officeDocument/2006/relationships/customXml" Target="../customXml/item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14/12/2019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5F1461-96C2-4222-BBBB-83024B2ACE35}"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561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11</a:t>
            </a:fld>
            <a:endParaRPr lang="en-PH"/>
          </a:p>
        </p:txBody>
      </p:sp>
    </p:spTree>
    <p:extLst>
      <p:ext uri="{BB962C8B-B14F-4D97-AF65-F5344CB8AC3E}">
        <p14:creationId xmlns:p14="http://schemas.microsoft.com/office/powerpoint/2010/main" val="412967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12</a:t>
            </a:fld>
            <a:endParaRPr lang="en-PH"/>
          </a:p>
        </p:txBody>
      </p:sp>
    </p:spTree>
    <p:extLst>
      <p:ext uri="{BB962C8B-B14F-4D97-AF65-F5344CB8AC3E}">
        <p14:creationId xmlns:p14="http://schemas.microsoft.com/office/powerpoint/2010/main" val="372615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13</a:t>
            </a:fld>
            <a:endParaRPr lang="en-PH"/>
          </a:p>
        </p:txBody>
      </p:sp>
    </p:spTree>
    <p:extLst>
      <p:ext uri="{BB962C8B-B14F-4D97-AF65-F5344CB8AC3E}">
        <p14:creationId xmlns:p14="http://schemas.microsoft.com/office/powerpoint/2010/main" val="2136078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14</a:t>
            </a:fld>
            <a:endParaRPr lang="en-PH"/>
          </a:p>
        </p:txBody>
      </p:sp>
    </p:spTree>
    <p:extLst>
      <p:ext uri="{BB962C8B-B14F-4D97-AF65-F5344CB8AC3E}">
        <p14:creationId xmlns:p14="http://schemas.microsoft.com/office/powerpoint/2010/main" val="4270267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15</a:t>
            </a:fld>
            <a:endParaRPr lang="en-PH"/>
          </a:p>
        </p:txBody>
      </p:sp>
    </p:spTree>
    <p:extLst>
      <p:ext uri="{BB962C8B-B14F-4D97-AF65-F5344CB8AC3E}">
        <p14:creationId xmlns:p14="http://schemas.microsoft.com/office/powerpoint/2010/main" val="2330171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16</a:t>
            </a:fld>
            <a:endParaRPr lang="en-PH"/>
          </a:p>
        </p:txBody>
      </p:sp>
    </p:spTree>
    <p:extLst>
      <p:ext uri="{BB962C8B-B14F-4D97-AF65-F5344CB8AC3E}">
        <p14:creationId xmlns:p14="http://schemas.microsoft.com/office/powerpoint/2010/main" val="85063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17</a:t>
            </a:fld>
            <a:endParaRPr lang="en-PH"/>
          </a:p>
        </p:txBody>
      </p:sp>
    </p:spTree>
    <p:extLst>
      <p:ext uri="{BB962C8B-B14F-4D97-AF65-F5344CB8AC3E}">
        <p14:creationId xmlns:p14="http://schemas.microsoft.com/office/powerpoint/2010/main" val="270751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5F1461-96C2-4222-BBBB-83024B2ACE35}"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3983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5F1461-96C2-4222-BBBB-83024B2ACE35}"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884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5F1461-96C2-4222-BBBB-83024B2ACE35}" type="slidenum">
              <a:rPr kumimoji="0" lang="en-P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P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270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6</a:t>
            </a:fld>
            <a:endParaRPr lang="en-PH"/>
          </a:p>
        </p:txBody>
      </p:sp>
    </p:spTree>
    <p:extLst>
      <p:ext uri="{BB962C8B-B14F-4D97-AF65-F5344CB8AC3E}">
        <p14:creationId xmlns:p14="http://schemas.microsoft.com/office/powerpoint/2010/main" val="233643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7</a:t>
            </a:fld>
            <a:endParaRPr lang="en-PH"/>
          </a:p>
        </p:txBody>
      </p:sp>
    </p:spTree>
    <p:extLst>
      <p:ext uri="{BB962C8B-B14F-4D97-AF65-F5344CB8AC3E}">
        <p14:creationId xmlns:p14="http://schemas.microsoft.com/office/powerpoint/2010/main" val="358186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8</a:t>
            </a:fld>
            <a:endParaRPr lang="en-PH"/>
          </a:p>
        </p:txBody>
      </p:sp>
    </p:spTree>
    <p:extLst>
      <p:ext uri="{BB962C8B-B14F-4D97-AF65-F5344CB8AC3E}">
        <p14:creationId xmlns:p14="http://schemas.microsoft.com/office/powerpoint/2010/main" val="83542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9</a:t>
            </a:fld>
            <a:endParaRPr lang="en-PH"/>
          </a:p>
        </p:txBody>
      </p:sp>
    </p:spTree>
    <p:extLst>
      <p:ext uri="{BB962C8B-B14F-4D97-AF65-F5344CB8AC3E}">
        <p14:creationId xmlns:p14="http://schemas.microsoft.com/office/powerpoint/2010/main" val="102704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10</a:t>
            </a:fld>
            <a:endParaRPr lang="en-PH"/>
          </a:p>
        </p:txBody>
      </p:sp>
    </p:spTree>
    <p:extLst>
      <p:ext uri="{BB962C8B-B14F-4D97-AF65-F5344CB8AC3E}">
        <p14:creationId xmlns:p14="http://schemas.microsoft.com/office/powerpoint/2010/main" val="320938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14/12/2019</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14/12/2019</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3157904" y="1811450"/>
            <a:ext cx="5876191" cy="461665"/>
          </a:xfrm>
          <a:prstGeom prst="rect">
            <a:avLst/>
          </a:prstGeom>
          <a:noFill/>
        </p:spPr>
        <p:txBody>
          <a:bodyPr wrap="square" rtlCol="0">
            <a:spAutoFit/>
          </a:bodyPr>
          <a:lstStyle/>
          <a:p>
            <a:pPr algn="ctr"/>
            <a:r>
              <a:rPr lang="en-PH" sz="2400" dirty="0">
                <a:solidFill>
                  <a:schemeClr val="bg1"/>
                </a:solidFill>
                <a:latin typeface="Abadi" panose="020B0604020104020204" pitchFamily="34" charset="0"/>
              </a:rPr>
              <a:t>Sorting Algorithms </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a:solidFill>
                  <a:schemeClr val="tx1">
                    <a:lumMod val="95000"/>
                    <a:lumOff val="5000"/>
                  </a:schemeClr>
                </a:solidFill>
                <a:latin typeface="Book Antiqua" panose="02040602050305030304" pitchFamily="18" charset="0"/>
              </a:rPr>
              <a:t>Joseph Marvin R. </a:t>
            </a:r>
            <a:r>
              <a:rPr lang="en-PH" sz="2400" b="1" dirty="0" smtClean="0">
                <a:solidFill>
                  <a:schemeClr val="tx1">
                    <a:lumMod val="95000"/>
                    <a:lumOff val="5000"/>
                  </a:schemeClr>
                </a:solidFill>
                <a:latin typeface="Book Antiqua" panose="02040602050305030304" pitchFamily="18" charset="0"/>
              </a:rPr>
              <a:t>Imperial</a:t>
            </a:r>
          </a:p>
          <a:p>
            <a:pPr algn="ctr"/>
            <a:r>
              <a:rPr lang="en-PH" sz="1600" dirty="0" smtClean="0">
                <a:solidFill>
                  <a:schemeClr val="tx1">
                    <a:lumMod val="95000"/>
                    <a:lumOff val="5000"/>
                  </a:schemeClr>
                </a:solidFill>
                <a:latin typeface="Book Antiqua" panose="02040602050305030304" pitchFamily="18" charset="0"/>
              </a:rPr>
              <a:t>Faculty</a:t>
            </a:r>
            <a:endParaRPr lang="en-PH" sz="1600" dirty="0">
              <a:solidFill>
                <a:schemeClr val="tx1">
                  <a:lumMod val="95000"/>
                  <a:lumOff val="5000"/>
                </a:schemeClr>
              </a:solidFill>
              <a:latin typeface="Book Antiqua" panose="02040602050305030304" pitchFamily="18" charset="0"/>
            </a:endParaRP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408720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Merge Sort (Animated)</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pic>
        <p:nvPicPr>
          <p:cNvPr id="2050" name="Picture 2" descr="https://upload.wikimedia.org/wikipedia/commons/c/c5/Merge_sort_animation2.gif">
            <a:extLst>
              <a:ext uri="{FF2B5EF4-FFF2-40B4-BE49-F238E27FC236}">
                <a16:creationId xmlns:a16="http://schemas.microsoft.com/office/drawing/2014/main" id="{D4FDEB72-6C15-4CFE-B717-4CD7ABC1616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1819091"/>
            <a:ext cx="4876800" cy="412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315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Merge Sort Analysis</a:t>
            </a:r>
          </a:p>
        </p:txBody>
      </p:sp>
      <p:sp>
        <p:nvSpPr>
          <p:cNvPr id="2" name="Content Placeholder 1">
            <a:extLst>
              <a:ext uri="{FF2B5EF4-FFF2-40B4-BE49-F238E27FC236}">
                <a16:creationId xmlns:a16="http://schemas.microsoft.com/office/drawing/2014/main" id="{0B5A127B-68B8-4CD3-955E-EC737C676622}"/>
              </a:ext>
            </a:extLst>
          </p:cNvPr>
          <p:cNvSpPr>
            <a:spLocks noGrp="1"/>
          </p:cNvSpPr>
          <p:nvPr>
            <p:ph idx="1"/>
          </p:nvPr>
        </p:nvSpPr>
        <p:spPr/>
        <p:txBody>
          <a:bodyPr/>
          <a:lstStyle/>
          <a:p>
            <a:pPr algn="just"/>
            <a:r>
              <a:rPr lang="en-PH" dirty="0">
                <a:latin typeface="Abadi" panose="020B0604020104020204" pitchFamily="34" charset="0"/>
              </a:rPr>
              <a:t>In sorting n objects, merge sort has an average and worst-case performance of O(n log n). </a:t>
            </a:r>
          </a:p>
          <a:p>
            <a:pPr algn="just"/>
            <a:r>
              <a:rPr lang="en-PH" dirty="0">
                <a:latin typeface="Abadi" panose="020B0604020104020204" pitchFamily="34" charset="0"/>
              </a:rPr>
              <a:t>If the running time of merge sort for a list of length n is T(n), then the recurrence T(n) = 2T(n/2) + n follows from the definition of the algorithm.</a:t>
            </a:r>
          </a:p>
          <a:p>
            <a:pPr algn="just"/>
            <a:r>
              <a:rPr lang="en-PH" dirty="0">
                <a:latin typeface="Abadi" panose="020B0604020104020204" pitchFamily="34" charset="0"/>
              </a:rPr>
              <a:t>Case 2 of Master Theorem which is O(n log n).</a:t>
            </a:r>
          </a:p>
          <a:p>
            <a:pPr algn="just"/>
            <a:r>
              <a:rPr lang="en-PH" dirty="0">
                <a:latin typeface="Abadi" panose="020B0604020104020204" pitchFamily="34" charset="0"/>
              </a:rPr>
              <a:t>Time complexity of Merge Sort is O (n log n) in all 3 cases (worst, average and best) as merge sort always divides the array in two halves and take linear time to merge two halves.</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035331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Shell Sort</a:t>
            </a:r>
          </a:p>
        </p:txBody>
      </p:sp>
      <p:sp>
        <p:nvSpPr>
          <p:cNvPr id="2" name="Content Placeholder 1">
            <a:extLst>
              <a:ext uri="{FF2B5EF4-FFF2-40B4-BE49-F238E27FC236}">
                <a16:creationId xmlns:a16="http://schemas.microsoft.com/office/drawing/2014/main" id="{0B5A127B-68B8-4CD3-955E-EC737C676622}"/>
              </a:ext>
            </a:extLst>
          </p:cNvPr>
          <p:cNvSpPr>
            <a:spLocks noGrp="1"/>
          </p:cNvSpPr>
          <p:nvPr>
            <p:ph idx="1"/>
          </p:nvPr>
        </p:nvSpPr>
        <p:spPr/>
        <p:txBody>
          <a:bodyPr/>
          <a:lstStyle/>
          <a:p>
            <a:pPr algn="just"/>
            <a:r>
              <a:rPr lang="en-PH" dirty="0">
                <a:latin typeface="Abadi" panose="020B0604020104020204" pitchFamily="34" charset="0"/>
              </a:rPr>
              <a:t>A variation of insertion sort.</a:t>
            </a:r>
          </a:p>
          <a:p>
            <a:pPr algn="just"/>
            <a:r>
              <a:rPr lang="en-PH" dirty="0">
                <a:latin typeface="Abadi" panose="020B0604020104020204" pitchFamily="34" charset="0"/>
              </a:rPr>
              <a:t>The idea of shell sort is to allow exchange of far items using a </a:t>
            </a:r>
            <a:r>
              <a:rPr lang="en-PH" b="1" dirty="0">
                <a:latin typeface="Abadi" panose="020B0604020104020204" pitchFamily="34" charset="0"/>
              </a:rPr>
              <a:t>gap (h)</a:t>
            </a:r>
            <a:r>
              <a:rPr lang="en-PH" dirty="0">
                <a:latin typeface="Abadi" panose="020B0604020104020204" pitchFamily="34" charset="0"/>
              </a:rPr>
              <a:t>.</a:t>
            </a:r>
          </a:p>
          <a:p>
            <a:pPr algn="just"/>
            <a:r>
              <a:rPr lang="en-PH" dirty="0">
                <a:latin typeface="Abadi" panose="020B0604020104020204" pitchFamily="34" charset="0"/>
              </a:rPr>
              <a:t>We make the array h-sorted for a value of h. We keep reducing the value of h until it becomes 1.</a:t>
            </a:r>
          </a:p>
          <a:p>
            <a:pPr algn="just"/>
            <a:r>
              <a:rPr lang="en-PH" dirty="0">
                <a:latin typeface="Abadi" panose="020B0604020104020204" pitchFamily="34" charset="0"/>
              </a:rPr>
              <a:t>Starting with far apart elements, it can move some out-of-place elements into position faster.</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249557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a:xfrm>
            <a:off x="609600" y="28550"/>
            <a:ext cx="10515600" cy="1325563"/>
          </a:xfrm>
        </p:spPr>
        <p:txBody>
          <a:bodyPr/>
          <a:lstStyle/>
          <a:p>
            <a:r>
              <a:rPr lang="en-PH" dirty="0">
                <a:latin typeface="Abadi" panose="020B0604020104020204" pitchFamily="34" charset="0"/>
              </a:rPr>
              <a:t>Shell Sort Pseudocode</a:t>
            </a:r>
          </a:p>
        </p:txBody>
      </p:sp>
      <p:pic>
        <p:nvPicPr>
          <p:cNvPr id="3" name="Content Placeholder 2">
            <a:extLst>
              <a:ext uri="{FF2B5EF4-FFF2-40B4-BE49-F238E27FC236}">
                <a16:creationId xmlns:a16="http://schemas.microsoft.com/office/drawing/2014/main" id="{554AD928-3F22-4B08-98BB-AAA6ECAFA304}"/>
              </a:ext>
            </a:extLst>
          </p:cNvPr>
          <p:cNvPicPr>
            <a:picLocks noGrp="1" noChangeAspect="1"/>
          </p:cNvPicPr>
          <p:nvPr>
            <p:ph idx="1"/>
          </p:nvPr>
        </p:nvPicPr>
        <p:blipFill>
          <a:blip r:embed="rId3"/>
          <a:stretch>
            <a:fillRect/>
          </a:stretch>
        </p:blipFill>
        <p:spPr>
          <a:xfrm>
            <a:off x="685800" y="1113067"/>
            <a:ext cx="9096375" cy="5335863"/>
          </a:xfrm>
          <a:prstGeom prst="rect">
            <a:avLst/>
          </a:prstGeom>
        </p:spPr>
      </p:pic>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64272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Shell Sort Analysis</a:t>
            </a:r>
          </a:p>
        </p:txBody>
      </p:sp>
      <p:sp>
        <p:nvSpPr>
          <p:cNvPr id="2" name="Content Placeholder 1">
            <a:extLst>
              <a:ext uri="{FF2B5EF4-FFF2-40B4-BE49-F238E27FC236}">
                <a16:creationId xmlns:a16="http://schemas.microsoft.com/office/drawing/2014/main" id="{0B5A127B-68B8-4CD3-955E-EC737C676622}"/>
              </a:ext>
            </a:extLst>
          </p:cNvPr>
          <p:cNvSpPr>
            <a:spLocks noGrp="1"/>
          </p:cNvSpPr>
          <p:nvPr>
            <p:ph idx="1"/>
          </p:nvPr>
        </p:nvSpPr>
        <p:spPr>
          <a:xfrm>
            <a:off x="838200" y="1825625"/>
            <a:ext cx="10515600" cy="4351338"/>
          </a:xfrm>
        </p:spPr>
        <p:txBody>
          <a:bodyPr/>
          <a:lstStyle/>
          <a:p>
            <a:pPr algn="just"/>
            <a:r>
              <a:rPr lang="en-PH" dirty="0">
                <a:latin typeface="Abadi" panose="020B0604020104020204" pitchFamily="34" charset="0"/>
              </a:rPr>
              <a:t>The running time of shell sort is heavily dependent on the gap sequence it uses. For many practical variants, determining their time complexity remains an open problem.</a:t>
            </a:r>
          </a:p>
          <a:p>
            <a:pPr algn="just"/>
            <a:r>
              <a:rPr lang="en-PH" dirty="0">
                <a:latin typeface="Abadi" panose="020B0604020104020204" pitchFamily="34" charset="0"/>
              </a:rPr>
              <a:t>Too few gaps slows down the passes, and too many gaps produces an overhead.</a:t>
            </a:r>
          </a:p>
          <a:p>
            <a:pPr algn="just"/>
            <a:r>
              <a:rPr lang="en-PH" dirty="0">
                <a:latin typeface="Abadi" panose="020B0604020104020204" pitchFamily="34" charset="0"/>
              </a:rPr>
              <a:t>O(n</a:t>
            </a:r>
            <a:r>
              <a:rPr lang="en-PH" baseline="30000" dirty="0">
                <a:latin typeface="Abadi" panose="020B0604020104020204" pitchFamily="34" charset="0"/>
              </a:rPr>
              <a:t>2</a:t>
            </a:r>
            <a:r>
              <a:rPr lang="en-PH" dirty="0">
                <a:latin typeface="Abadi" panose="020B0604020104020204" pitchFamily="34" charset="0"/>
              </a:rPr>
              <a:t>) (worst known gap sequence)</a:t>
            </a:r>
          </a:p>
          <a:p>
            <a:pPr algn="just"/>
            <a:r>
              <a:rPr lang="en-PH" dirty="0">
                <a:latin typeface="Abadi" panose="020B0604020104020204" pitchFamily="34" charset="0"/>
              </a:rPr>
              <a:t>O(n log</a:t>
            </a:r>
            <a:r>
              <a:rPr lang="en-PH" baseline="-25000" dirty="0">
                <a:latin typeface="Abadi" panose="020B0604020104020204" pitchFamily="34" charset="0"/>
              </a:rPr>
              <a:t>2</a:t>
            </a:r>
            <a:r>
              <a:rPr lang="en-PH" dirty="0">
                <a:latin typeface="Abadi" panose="020B0604020104020204" pitchFamily="34" charset="0"/>
              </a:rPr>
              <a:t>n) (best known gap sequence)</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2994265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Heap Sort</a:t>
            </a:r>
          </a:p>
        </p:txBody>
      </p:sp>
      <p:sp>
        <p:nvSpPr>
          <p:cNvPr id="2" name="Content Placeholder 1">
            <a:extLst>
              <a:ext uri="{FF2B5EF4-FFF2-40B4-BE49-F238E27FC236}">
                <a16:creationId xmlns:a16="http://schemas.microsoft.com/office/drawing/2014/main" id="{0B5A127B-68B8-4CD3-955E-EC737C676622}"/>
              </a:ext>
            </a:extLst>
          </p:cNvPr>
          <p:cNvSpPr>
            <a:spLocks noGrp="1"/>
          </p:cNvSpPr>
          <p:nvPr>
            <p:ph idx="1"/>
          </p:nvPr>
        </p:nvSpPr>
        <p:spPr/>
        <p:txBody>
          <a:bodyPr/>
          <a:lstStyle/>
          <a:p>
            <a:pPr algn="just"/>
            <a:r>
              <a:rPr lang="en-PH" dirty="0">
                <a:latin typeface="Abadi" panose="020B0604020104020204" pitchFamily="34" charset="0"/>
              </a:rPr>
              <a:t>based on binary heap data structure.</a:t>
            </a:r>
          </a:p>
          <a:p>
            <a:pPr algn="just"/>
            <a:r>
              <a:rPr lang="en-PH" dirty="0">
                <a:latin typeface="Abadi" panose="020B0604020104020204" pitchFamily="34" charset="0"/>
              </a:rPr>
              <a:t>we first find the maximum element and place the maximum element at the end.</a:t>
            </a:r>
          </a:p>
          <a:p>
            <a:pPr algn="just"/>
            <a:r>
              <a:rPr lang="en-PH" dirty="0">
                <a:latin typeface="Abadi" panose="020B0604020104020204" pitchFamily="34" charset="0"/>
              </a:rPr>
              <a:t>iteratively shrinks the unsorted region by extracting the largest element and moving that to the sorted region.</a:t>
            </a:r>
          </a:p>
          <a:p>
            <a:pPr algn="just"/>
            <a:r>
              <a:rPr lang="en-PH" dirty="0">
                <a:latin typeface="Abadi" panose="020B0604020104020204" pitchFamily="34" charset="0"/>
              </a:rPr>
              <a:t>more like an improved selection sort.</a:t>
            </a:r>
          </a:p>
          <a:p>
            <a:pPr algn="just"/>
            <a:endParaRPr lang="en-PH" dirty="0">
              <a:latin typeface="Abadi" panose="020B0604020104020204" pitchFamily="34" charset="0"/>
            </a:endParaRP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545103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Building heap</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pic>
        <p:nvPicPr>
          <p:cNvPr id="2050" name="Picture 2" descr="enter image description here">
            <a:extLst>
              <a:ext uri="{FF2B5EF4-FFF2-40B4-BE49-F238E27FC236}">
                <a16:creationId xmlns:a16="http://schemas.microsoft.com/office/drawing/2014/main" id="{1660B779-0F1F-4EF0-AE05-AE99690E1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365125"/>
            <a:ext cx="7429500"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6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Heap Sort Visualized</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pic>
        <p:nvPicPr>
          <p:cNvPr id="1026" name="Picture 2" descr="File:Sorting heapsort anim.gif">
            <a:extLst>
              <a:ext uri="{FF2B5EF4-FFF2-40B4-BE49-F238E27FC236}">
                <a16:creationId xmlns:a16="http://schemas.microsoft.com/office/drawing/2014/main" id="{F691DFAB-7707-4B37-BD92-3A5B0297BDC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26143" y="1825625"/>
            <a:ext cx="5293981" cy="404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5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Quick Sort</a:t>
            </a:r>
          </a:p>
        </p:txBody>
      </p:sp>
      <p:sp>
        <p:nvSpPr>
          <p:cNvPr id="2" name="Content Placeholder 1">
            <a:extLst>
              <a:ext uri="{FF2B5EF4-FFF2-40B4-BE49-F238E27FC236}">
                <a16:creationId xmlns:a16="http://schemas.microsoft.com/office/drawing/2014/main" id="{0B5A127B-68B8-4CD3-955E-EC737C676622}"/>
              </a:ext>
            </a:extLst>
          </p:cNvPr>
          <p:cNvSpPr>
            <a:spLocks noGrp="1"/>
          </p:cNvSpPr>
          <p:nvPr>
            <p:ph idx="1"/>
          </p:nvPr>
        </p:nvSpPr>
        <p:spPr/>
        <p:txBody>
          <a:bodyPr/>
          <a:lstStyle/>
          <a:p>
            <a:pPr algn="just"/>
            <a:r>
              <a:rPr lang="en-PH" dirty="0">
                <a:latin typeface="Abadi" panose="020B0604020104020204" pitchFamily="34" charset="0"/>
              </a:rPr>
              <a:t>A sorting algorithm that follows Divide and Conquer method.</a:t>
            </a:r>
          </a:p>
          <a:p>
            <a:pPr algn="just"/>
            <a:r>
              <a:rPr lang="en-PH" dirty="0">
                <a:latin typeface="Abadi" panose="020B0604020104020204" pitchFamily="34" charset="0"/>
              </a:rPr>
              <a:t>It is dividing elements in to smaller parts based on some condition and performing the sort operations on those divided smaller parts. Hence, it works well for large datasets. </a:t>
            </a:r>
          </a:p>
          <a:p>
            <a:pPr algn="just"/>
            <a:endParaRPr lang="en-PH" dirty="0">
              <a:latin typeface="Abadi" panose="020B0604020104020204" pitchFamily="34" charset="0"/>
            </a:endParaRP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a:ln>
                  <a:noFill/>
                </a:ln>
                <a:solidFill>
                  <a:prstClr val="white"/>
                </a:solidFill>
                <a:effectLst/>
                <a:uLnTx/>
                <a:uFillTx/>
                <a:latin typeface="Abadi" panose="020B0604020104020204" pitchFamily="34" charset="0"/>
                <a:ea typeface="+mn-ea"/>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Course Code: ALGOCOM</a:t>
            </a:r>
            <a:endParaRPr kumimoji="0" lang="en-PH" sz="1600" b="0" i="0" u="none" strike="noStrike" kern="1200" cap="none" spc="0" normalizeH="0" baseline="0" noProof="0" dirty="0">
              <a:ln>
                <a:noFill/>
              </a:ln>
              <a:solidFill>
                <a:prstClr val="white"/>
              </a:solidFill>
              <a:effectLst/>
              <a:uLnTx/>
              <a:uFillTx/>
              <a:latin typeface="Abadi" panose="020B0604020202020204" pitchFamily="34" charset="0"/>
              <a:ea typeface="+mn-ea"/>
              <a:cs typeface="+mn-cs"/>
            </a:endParaRPr>
          </a:p>
        </p:txBody>
      </p:sp>
    </p:spTree>
    <p:extLst>
      <p:ext uri="{BB962C8B-B14F-4D97-AF65-F5344CB8AC3E}">
        <p14:creationId xmlns:p14="http://schemas.microsoft.com/office/powerpoint/2010/main" val="82194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Quick Sort (Animated)</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a:ln>
                  <a:noFill/>
                </a:ln>
                <a:solidFill>
                  <a:prstClr val="white"/>
                </a:solidFill>
                <a:effectLst/>
                <a:uLnTx/>
                <a:uFillTx/>
                <a:latin typeface="Abadi" panose="020B0604020104020204" pitchFamily="34" charset="0"/>
                <a:ea typeface="+mn-ea"/>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Course Code: ALGOCOM</a:t>
            </a:r>
            <a:endParaRPr kumimoji="0" lang="en-PH" sz="1600" b="0" i="0" u="none" strike="noStrike" kern="1200" cap="none" spc="0" normalizeH="0" baseline="0" noProof="0" dirty="0">
              <a:ln>
                <a:noFill/>
              </a:ln>
              <a:solidFill>
                <a:prstClr val="white"/>
              </a:solidFill>
              <a:effectLst/>
              <a:uLnTx/>
              <a:uFillTx/>
              <a:latin typeface="Abadi" panose="020B0604020202020204" pitchFamily="34" charset="0"/>
              <a:ea typeface="+mn-ea"/>
              <a:cs typeface="+mn-cs"/>
            </a:endParaRPr>
          </a:p>
        </p:txBody>
      </p:sp>
      <p:pic>
        <p:nvPicPr>
          <p:cNvPr id="1026" name="Picture 2" descr="https://upload.wikimedia.org/wikipedia/commons/9/9c/Quicksort-example.gif">
            <a:extLst>
              <a:ext uri="{FF2B5EF4-FFF2-40B4-BE49-F238E27FC236}">
                <a16:creationId xmlns:a16="http://schemas.microsoft.com/office/drawing/2014/main" id="{0A711813-C15C-4A55-A96B-8BB94124ABA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009775"/>
            <a:ext cx="619125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30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Quick Sort </a:t>
            </a:r>
          </a:p>
        </p:txBody>
      </p:sp>
      <p:sp>
        <p:nvSpPr>
          <p:cNvPr id="2" name="Content Placeholder 1">
            <a:extLst>
              <a:ext uri="{FF2B5EF4-FFF2-40B4-BE49-F238E27FC236}">
                <a16:creationId xmlns:a16="http://schemas.microsoft.com/office/drawing/2014/main" id="{0B5A127B-68B8-4CD3-955E-EC737C676622}"/>
              </a:ext>
            </a:extLst>
          </p:cNvPr>
          <p:cNvSpPr>
            <a:spLocks noGrp="1"/>
          </p:cNvSpPr>
          <p:nvPr>
            <p:ph idx="1"/>
          </p:nvPr>
        </p:nvSpPr>
        <p:spPr/>
        <p:txBody>
          <a:bodyPr/>
          <a:lstStyle/>
          <a:p>
            <a:pPr marL="514350" indent="-514350" algn="just">
              <a:buFont typeface="+mj-lt"/>
              <a:buAutoNum type="arabicPeriod"/>
            </a:pPr>
            <a:r>
              <a:rPr lang="en-PH" dirty="0">
                <a:latin typeface="Abadi" panose="020B0604020104020204" pitchFamily="34" charset="0"/>
              </a:rPr>
              <a:t>First select an element which is to be called as </a:t>
            </a:r>
            <a:r>
              <a:rPr lang="en-PH" b="1" dirty="0">
                <a:latin typeface="Abadi" panose="020B0604020104020204" pitchFamily="34" charset="0"/>
              </a:rPr>
              <a:t>pivot </a:t>
            </a:r>
            <a:r>
              <a:rPr lang="en-PH" dirty="0">
                <a:latin typeface="Abadi" panose="020B0604020104020204" pitchFamily="34" charset="0"/>
              </a:rPr>
              <a:t>element.</a:t>
            </a:r>
          </a:p>
          <a:p>
            <a:pPr marL="514350" indent="-514350" algn="just">
              <a:buFont typeface="+mj-lt"/>
              <a:buAutoNum type="arabicPeriod"/>
            </a:pPr>
            <a:r>
              <a:rPr lang="en-PH" dirty="0">
                <a:latin typeface="Abadi" panose="020B0604020104020204" pitchFamily="34" charset="0"/>
              </a:rPr>
              <a:t>Next, compare all array elements with the selected pivot element and arrange them in such a way that, elements less than the pivot element are to it's left and greater than pivot is to it's right.</a:t>
            </a:r>
          </a:p>
          <a:p>
            <a:pPr marL="514350" indent="-514350" algn="just">
              <a:buFont typeface="+mj-lt"/>
              <a:buAutoNum type="arabicPeriod"/>
            </a:pPr>
            <a:r>
              <a:rPr lang="en-PH" dirty="0">
                <a:latin typeface="Abadi" panose="020B0604020104020204" pitchFamily="34" charset="0"/>
              </a:rPr>
              <a:t>Finally, perform the same operations on left and right side elements to the pivot element.</a:t>
            </a:r>
          </a:p>
          <a:p>
            <a:pPr marL="514350" indent="-514350" algn="just">
              <a:buFont typeface="+mj-lt"/>
              <a:buAutoNum type="arabicPeriod"/>
            </a:pPr>
            <a:endParaRPr lang="en-PH" dirty="0">
              <a:latin typeface="Abadi" panose="020B0604020104020204" pitchFamily="34" charset="0"/>
            </a:endParaRP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a:ln>
                  <a:noFill/>
                </a:ln>
                <a:solidFill>
                  <a:prstClr val="white"/>
                </a:solidFill>
                <a:effectLst/>
                <a:uLnTx/>
                <a:uFillTx/>
                <a:latin typeface="Abadi" panose="020B0604020104020204" pitchFamily="34" charset="0"/>
                <a:ea typeface="+mn-ea"/>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Course Code: ALGOCOM</a:t>
            </a:r>
            <a:endParaRPr kumimoji="0" lang="en-PH" sz="1600" b="0" i="0" u="none" strike="noStrike" kern="1200" cap="none" spc="0" normalizeH="0" baseline="0" noProof="0" dirty="0">
              <a:ln>
                <a:noFill/>
              </a:ln>
              <a:solidFill>
                <a:prstClr val="white"/>
              </a:solidFill>
              <a:effectLst/>
              <a:uLnTx/>
              <a:uFillTx/>
              <a:latin typeface="Abadi" panose="020B0604020202020204" pitchFamily="34" charset="0"/>
              <a:ea typeface="+mn-ea"/>
              <a:cs typeface="+mn-cs"/>
            </a:endParaRPr>
          </a:p>
        </p:txBody>
      </p:sp>
    </p:spTree>
    <p:extLst>
      <p:ext uri="{BB962C8B-B14F-4D97-AF65-F5344CB8AC3E}">
        <p14:creationId xmlns:p14="http://schemas.microsoft.com/office/powerpoint/2010/main" val="20283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Quick Sort Pseudocode </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600" b="0" i="0" u="none" strike="noStrike" kern="1200" cap="none" spc="0" normalizeH="0" baseline="0" noProof="0" dirty="0">
                <a:ln>
                  <a:noFill/>
                </a:ln>
                <a:solidFill>
                  <a:prstClr val="white"/>
                </a:solidFill>
                <a:effectLst/>
                <a:uLnTx/>
                <a:uFillTx/>
                <a:latin typeface="Abadi" panose="020B0604020104020204" pitchFamily="34" charset="0"/>
                <a:ea typeface="+mn-ea"/>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Course Code: ALGOCOM</a:t>
            </a:r>
            <a:endParaRPr kumimoji="0" lang="en-PH" sz="1600" b="0" i="0" u="none" strike="noStrike" kern="1200" cap="none" spc="0" normalizeH="0" baseline="0" noProof="0" dirty="0">
              <a:ln>
                <a:noFill/>
              </a:ln>
              <a:solidFill>
                <a:prstClr val="white"/>
              </a:solidFill>
              <a:effectLst/>
              <a:uLnTx/>
              <a:uFillTx/>
              <a:latin typeface="Abadi" panose="020B0604020202020204" pitchFamily="34" charset="0"/>
              <a:ea typeface="+mn-ea"/>
              <a:cs typeface="+mn-cs"/>
            </a:endParaRPr>
          </a:p>
        </p:txBody>
      </p:sp>
      <p:sp>
        <p:nvSpPr>
          <p:cNvPr id="3" name="Rectangle 1">
            <a:extLst>
              <a:ext uri="{FF2B5EF4-FFF2-40B4-BE49-F238E27FC236}">
                <a16:creationId xmlns:a16="http://schemas.microsoft.com/office/drawing/2014/main" id="{6200487A-B6A3-47CF-8CC8-5CDDD0DD5802}"/>
              </a:ext>
            </a:extLst>
          </p:cNvPr>
          <p:cNvSpPr>
            <a:spLocks noGrp="1" noChangeArrowheads="1"/>
          </p:cNvSpPr>
          <p:nvPr>
            <p:ph idx="1"/>
          </p:nvPr>
        </p:nvSpPr>
        <p:spPr bwMode="auto">
          <a:xfrm>
            <a:off x="838200" y="1532667"/>
            <a:ext cx="6845144" cy="45243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Quicksort(A as array, low as int, high as int){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if (low &lt;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pivot_location</a:t>
            </a:r>
            <a:r>
              <a:rPr kumimoji="0" lang="en-US" altLang="en-US" sz="1600" b="0" i="0" u="none" strike="noStrike" cap="none" normalizeH="0" baseline="0" dirty="0">
                <a:ln>
                  <a:noFill/>
                </a:ln>
                <a:solidFill>
                  <a:srgbClr val="000000"/>
                </a:solidFill>
                <a:effectLst/>
                <a:latin typeface="Courier New" panose="02070309020205020404" pitchFamily="49" charset="0"/>
              </a:rPr>
              <a:t> = Partition(</a:t>
            </a:r>
            <a:r>
              <a:rPr kumimoji="0" lang="en-US" altLang="en-US" sz="1600" b="0" i="0" u="none" strike="noStrike" cap="none" normalizeH="0" baseline="0" dirty="0" err="1">
                <a:ln>
                  <a:noFill/>
                </a:ln>
                <a:solidFill>
                  <a:srgbClr val="000000"/>
                </a:solidFill>
                <a:effectLst/>
                <a:latin typeface="Courier New" panose="02070309020205020404" pitchFamily="49" charset="0"/>
              </a:rPr>
              <a:t>A,low,high</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Quicksort(</a:t>
            </a:r>
            <a:r>
              <a:rPr kumimoji="0" lang="en-US" altLang="en-US" sz="1600" b="0" i="0" u="none" strike="noStrike" cap="none" normalizeH="0" baseline="0" dirty="0" err="1">
                <a:ln>
                  <a:noFill/>
                </a:ln>
                <a:solidFill>
                  <a:srgbClr val="000000"/>
                </a:solidFill>
                <a:effectLst/>
                <a:latin typeface="Courier New" panose="02070309020205020404" pitchFamily="49" charset="0"/>
              </a:rPr>
              <a:t>A,low</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pivot_location</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Quicksort(A, </a:t>
            </a:r>
            <a:r>
              <a:rPr kumimoji="0" lang="en-US" altLang="en-US" sz="1600" b="0" i="0" u="none" strike="noStrike" cap="none" normalizeH="0" baseline="0" dirty="0" err="1">
                <a:ln>
                  <a:noFill/>
                </a:ln>
                <a:solidFill>
                  <a:srgbClr val="000000"/>
                </a:solidFill>
                <a:effectLst/>
                <a:latin typeface="Courier New" panose="02070309020205020404" pitchFamily="49" charset="0"/>
              </a:rPr>
              <a:t>pivot_location</a:t>
            </a:r>
            <a:r>
              <a:rPr kumimoji="0" lang="en-US" altLang="en-US" sz="1600" b="0" i="0" u="none" strike="noStrike" cap="none" normalizeH="0" baseline="0" dirty="0">
                <a:ln>
                  <a:noFill/>
                </a:ln>
                <a:solidFill>
                  <a:srgbClr val="000000"/>
                </a:solidFill>
                <a:effectLst/>
                <a:latin typeface="Courier New" panose="02070309020205020404" pitchFamily="49" charset="0"/>
              </a:rPr>
              <a:t> + 1,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Partition(A as array, low as int, high as int){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pivot = A[low] </a:t>
            </a:r>
            <a:r>
              <a:rPr kumimoji="0" lang="en-US" altLang="en-US" sz="1600" b="0" i="0" u="none" strike="noStrike" cap="none" normalizeH="0" baseline="0" dirty="0" err="1">
                <a:ln>
                  <a:noFill/>
                </a:ln>
                <a:solidFill>
                  <a:srgbClr val="000000"/>
                </a:solidFill>
                <a:effectLst/>
                <a:latin typeface="Courier New" panose="02070309020205020404" pitchFamily="49" charset="0"/>
              </a:rPr>
              <a:t>leftwall</a:t>
            </a:r>
            <a:r>
              <a:rPr kumimoji="0" lang="en-US" altLang="en-US" sz="1600" b="0" i="0" u="none" strike="noStrike" cap="none" normalizeH="0" baseline="0" dirty="0">
                <a:ln>
                  <a:noFill/>
                </a:ln>
                <a:solidFill>
                  <a:srgbClr val="000000"/>
                </a:solidFill>
                <a:effectLst/>
                <a:latin typeface="Courier New" panose="02070309020205020404" pitchFamily="49" charset="0"/>
              </a:rPr>
              <a:t> = low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for </a:t>
            </a:r>
            <a:r>
              <a:rPr kumimoji="0" lang="en-US" altLang="en-US" sz="1600" b="0" i="0" u="none" strike="noStrike" cap="none" normalizeH="0" baseline="0" dirty="0" err="1">
                <a:ln>
                  <a:noFill/>
                </a:ln>
                <a:solidFill>
                  <a:srgbClr val="000000"/>
                </a:solidFill>
                <a:effectLst/>
                <a:latin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rPr>
              <a:t> = low + 1 to high{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if (A[</a:t>
            </a:r>
            <a:r>
              <a:rPr kumimoji="0" lang="en-US" altLang="en-US" sz="1600" b="0" i="0" u="none" strike="noStrike" cap="none" normalizeH="0" baseline="0" dirty="0" err="1">
                <a:ln>
                  <a:noFill/>
                </a:ln>
                <a:solidFill>
                  <a:srgbClr val="000000"/>
                </a:solidFill>
                <a:effectLst/>
                <a:latin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rPr>
              <a:t>] &lt; pivot) then{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swap(A[</a:t>
            </a:r>
            <a:r>
              <a:rPr kumimoji="0" lang="en-US" altLang="en-US" sz="1600" b="0" i="0" u="none" strike="noStrike" cap="none" normalizeH="0" baseline="0" dirty="0" err="1">
                <a:ln>
                  <a:noFill/>
                </a:ln>
                <a:solidFill>
                  <a:srgbClr val="000000"/>
                </a:solidFill>
                <a:effectLst/>
                <a:latin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rPr>
              <a:t>], A[</a:t>
            </a:r>
            <a:r>
              <a:rPr kumimoji="0" lang="en-US" altLang="en-US" sz="1600" b="0" i="0" u="none" strike="noStrike" cap="none" normalizeH="0" baseline="0" dirty="0" err="1">
                <a:ln>
                  <a:noFill/>
                </a:ln>
                <a:solidFill>
                  <a:srgbClr val="000000"/>
                </a:solidFill>
                <a:effectLst/>
                <a:latin typeface="Courier New" panose="02070309020205020404" pitchFamily="49" charset="0"/>
              </a:rPr>
              <a:t>leftwall</a:t>
            </a:r>
            <a:r>
              <a:rPr kumimoji="0" lang="en-US" altLang="en-US" sz="1600" b="0" i="0" u="none" strike="noStrike" cap="none" normalizeH="0" baseline="0" dirty="0">
                <a:ln>
                  <a:noFill/>
                </a:ln>
                <a:solidFill>
                  <a:srgbClr val="000000"/>
                </a:solidFill>
                <a:effectLst/>
                <a:latin typeface="Courier New" panose="020703090202050204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leftwall</a:t>
            </a:r>
            <a:r>
              <a:rPr kumimoji="0" lang="en-US" altLang="en-US" sz="1600" b="0" i="0" u="none" strike="noStrike" cap="none" normalizeH="0" baseline="0" dirty="0">
                <a:ln>
                  <a:noFill/>
                </a:ln>
                <a:solidFill>
                  <a:srgbClr val="000000"/>
                </a:solidFill>
                <a:effectLst/>
                <a:latin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rPr>
              <a:t>leftwall</a:t>
            </a:r>
            <a:r>
              <a:rPr kumimoji="0" lang="en-US" altLang="en-US" sz="1600" b="0" i="0" u="none" strike="noStrike" cap="none" normalizeH="0" baseline="0" dirty="0">
                <a:ln>
                  <a:noFill/>
                </a:ln>
                <a:solidFill>
                  <a:srgbClr val="000000"/>
                </a:solidFill>
                <a:effectLst/>
                <a:latin typeface="Courier New" panose="020703090202050204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swap(</a:t>
            </a:r>
            <a:r>
              <a:rPr kumimoji="0" lang="en-US" altLang="en-US" sz="1600" b="0" i="0" u="none" strike="noStrike" cap="none" normalizeH="0" baseline="0" dirty="0" err="1">
                <a:ln>
                  <a:noFill/>
                </a:ln>
                <a:solidFill>
                  <a:srgbClr val="000000"/>
                </a:solidFill>
                <a:effectLst/>
                <a:latin typeface="Courier New" panose="02070309020205020404" pitchFamily="49" charset="0"/>
              </a:rPr>
              <a:t>pivot,A</a:t>
            </a:r>
            <a:r>
              <a:rPr kumimoji="0" lang="en-US" altLang="en-US" sz="1600" b="0" i="0" u="none" strike="noStrike" cap="none" normalizeH="0" baseline="0" dirty="0">
                <a:ln>
                  <a:noFill/>
                </a:ln>
                <a:solidFill>
                  <a:srgbClr val="000000"/>
                </a:solidFill>
                <a:effectLst/>
                <a:latin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rPr>
              <a:t>leftwall</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return (</a:t>
            </a:r>
            <a:r>
              <a:rPr kumimoji="0" lang="en-US" altLang="en-US" sz="1600" b="0" i="0" u="none" strike="noStrike" cap="none" normalizeH="0" baseline="0" dirty="0" err="1">
                <a:ln>
                  <a:noFill/>
                </a:ln>
                <a:solidFill>
                  <a:srgbClr val="000000"/>
                </a:solidFill>
                <a:effectLst/>
                <a:latin typeface="Courier New" panose="02070309020205020404" pitchFamily="49" charset="0"/>
              </a:rPr>
              <a:t>leftwall</a:t>
            </a:r>
            <a:r>
              <a:rPr kumimoji="0" lang="en-US" altLang="en-US" sz="16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25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Merge Sort</a:t>
            </a:r>
          </a:p>
        </p:txBody>
      </p:sp>
      <p:sp>
        <p:nvSpPr>
          <p:cNvPr id="2" name="Content Placeholder 1">
            <a:extLst>
              <a:ext uri="{FF2B5EF4-FFF2-40B4-BE49-F238E27FC236}">
                <a16:creationId xmlns:a16="http://schemas.microsoft.com/office/drawing/2014/main" id="{0B5A127B-68B8-4CD3-955E-EC737C676622}"/>
              </a:ext>
            </a:extLst>
          </p:cNvPr>
          <p:cNvSpPr>
            <a:spLocks noGrp="1"/>
          </p:cNvSpPr>
          <p:nvPr>
            <p:ph idx="1"/>
          </p:nvPr>
        </p:nvSpPr>
        <p:spPr/>
        <p:txBody>
          <a:bodyPr/>
          <a:lstStyle/>
          <a:p>
            <a:pPr algn="just"/>
            <a:r>
              <a:rPr lang="en-PH" dirty="0">
                <a:latin typeface="Abadi" panose="020B0604020104020204" pitchFamily="34" charset="0"/>
              </a:rPr>
              <a:t>A sorting algorithm that follows Divide and Conquer method.</a:t>
            </a:r>
          </a:p>
          <a:p>
            <a:pPr algn="just"/>
            <a:r>
              <a:rPr lang="en-PH" dirty="0">
                <a:latin typeface="Abadi" panose="020B0604020104020204" pitchFamily="34" charset="0"/>
              </a:rPr>
              <a:t>Works by dividing the list into the smallest unit (1 element), then comparing each element with the adjacent list to sort and merge the two adjacent lists. Finally all the elements are sorted and merged.</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195115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Merge Sort Algorithm</a:t>
            </a:r>
          </a:p>
        </p:txBody>
      </p:sp>
      <p:sp>
        <p:nvSpPr>
          <p:cNvPr id="2" name="Content Placeholder 1">
            <a:extLst>
              <a:ext uri="{FF2B5EF4-FFF2-40B4-BE49-F238E27FC236}">
                <a16:creationId xmlns:a16="http://schemas.microsoft.com/office/drawing/2014/main" id="{0B5A127B-68B8-4CD3-955E-EC737C676622}"/>
              </a:ext>
            </a:extLst>
          </p:cNvPr>
          <p:cNvSpPr>
            <a:spLocks noGrp="1"/>
          </p:cNvSpPr>
          <p:nvPr>
            <p:ph idx="1"/>
          </p:nvPr>
        </p:nvSpPr>
        <p:spPr/>
        <p:txBody>
          <a:bodyPr/>
          <a:lstStyle/>
          <a:p>
            <a:pPr marL="514350" indent="-514350" algn="just">
              <a:buFont typeface="+mj-lt"/>
              <a:buAutoNum type="arabicPeriod"/>
            </a:pPr>
            <a:r>
              <a:rPr lang="en-PH" dirty="0">
                <a:latin typeface="Abadi" panose="020B0604020104020204" pitchFamily="34" charset="0"/>
              </a:rPr>
              <a:t>Divide the unsorted list into </a:t>
            </a:r>
            <a:r>
              <a:rPr lang="en-PH" b="1" dirty="0">
                <a:latin typeface="Abadi" panose="020B0604020104020204" pitchFamily="34" charset="0"/>
              </a:rPr>
              <a:t>n</a:t>
            </a:r>
            <a:r>
              <a:rPr lang="en-PH" dirty="0">
                <a:latin typeface="Abadi" panose="020B0604020104020204" pitchFamily="34" charset="0"/>
              </a:rPr>
              <a:t> </a:t>
            </a:r>
            <a:r>
              <a:rPr lang="en-PH" dirty="0" err="1">
                <a:latin typeface="Abadi" panose="020B0604020104020204" pitchFamily="34" charset="0"/>
              </a:rPr>
              <a:t>sublists</a:t>
            </a:r>
            <a:r>
              <a:rPr lang="en-PH" dirty="0">
                <a:latin typeface="Abadi" panose="020B0604020104020204" pitchFamily="34" charset="0"/>
              </a:rPr>
              <a:t>, each containing one element (a list of one element is considered sorted).</a:t>
            </a:r>
          </a:p>
          <a:p>
            <a:pPr marL="514350" indent="-514350" algn="just">
              <a:buFont typeface="+mj-lt"/>
              <a:buAutoNum type="arabicPeriod"/>
            </a:pPr>
            <a:r>
              <a:rPr lang="en-PH" dirty="0">
                <a:latin typeface="Abadi" panose="020B0604020104020204" pitchFamily="34" charset="0"/>
              </a:rPr>
              <a:t>Repeatedly merge </a:t>
            </a:r>
            <a:r>
              <a:rPr lang="en-PH" dirty="0" err="1">
                <a:latin typeface="Abadi" panose="020B0604020104020204" pitchFamily="34" charset="0"/>
              </a:rPr>
              <a:t>sublists</a:t>
            </a:r>
            <a:r>
              <a:rPr lang="en-PH" dirty="0">
                <a:latin typeface="Abadi" panose="020B0604020104020204" pitchFamily="34" charset="0"/>
              </a:rPr>
              <a:t> to produce new sorted </a:t>
            </a:r>
            <a:r>
              <a:rPr lang="en-PH" dirty="0" err="1">
                <a:latin typeface="Abadi" panose="020B0604020104020204" pitchFamily="34" charset="0"/>
              </a:rPr>
              <a:t>sublists</a:t>
            </a:r>
            <a:r>
              <a:rPr lang="en-PH" dirty="0">
                <a:latin typeface="Abadi" panose="020B0604020104020204" pitchFamily="34" charset="0"/>
              </a:rPr>
              <a:t> until there is only one </a:t>
            </a:r>
            <a:r>
              <a:rPr lang="en-PH" dirty="0" err="1">
                <a:latin typeface="Abadi" panose="020B0604020104020204" pitchFamily="34" charset="0"/>
              </a:rPr>
              <a:t>sublist</a:t>
            </a:r>
            <a:r>
              <a:rPr lang="en-PH" dirty="0">
                <a:latin typeface="Abadi" panose="020B0604020104020204" pitchFamily="34" charset="0"/>
              </a:rPr>
              <a:t> remaining. This will be the sorted list.</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1623985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lstStyle/>
          <a:p>
            <a:r>
              <a:rPr lang="en-PH" dirty="0">
                <a:latin typeface="Abadi" panose="020B0604020104020204" pitchFamily="34" charset="0"/>
              </a:rPr>
              <a:t>Merge Sort (Animated)</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pic>
        <p:nvPicPr>
          <p:cNvPr id="2" name="Picture 2" descr="Merge-sort-example-300px.gif">
            <a:extLst>
              <a:ext uri="{FF2B5EF4-FFF2-40B4-BE49-F238E27FC236}">
                <a16:creationId xmlns:a16="http://schemas.microsoft.com/office/drawing/2014/main" id="{65D470A0-B5F8-42CD-A202-6B489670CBF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74681" y="2028824"/>
            <a:ext cx="6445494" cy="386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64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pic>
        <p:nvPicPr>
          <p:cNvPr id="3074" name="Picture 2" descr="https://upload.wikimedia.org/wikipedia/commons/thumb/e/e6/Merge_sort_algorithm_diagram.svg/1024px-Merge_sort_algorithm_diagram.svg.png">
            <a:extLst>
              <a:ext uri="{FF2B5EF4-FFF2-40B4-BE49-F238E27FC236}">
                <a16:creationId xmlns:a16="http://schemas.microsoft.com/office/drawing/2014/main" id="{1D52F847-27A2-4DFB-AA51-1396B4566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95275"/>
            <a:ext cx="6484938" cy="624496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5B1F7382-AE4F-4DA3-89AB-0E8FB71438BF}"/>
              </a:ext>
            </a:extLst>
          </p:cNvPr>
          <p:cNvSpPr>
            <a:spLocks noGrp="1"/>
          </p:cNvSpPr>
          <p:nvPr>
            <p:ph type="title"/>
          </p:nvPr>
        </p:nvSpPr>
        <p:spPr/>
        <p:txBody>
          <a:bodyPr/>
          <a:lstStyle/>
          <a:p>
            <a:endParaRPr lang="en-PH"/>
          </a:p>
        </p:txBody>
      </p:sp>
    </p:spTree>
    <p:extLst>
      <p:ext uri="{BB962C8B-B14F-4D97-AF65-F5344CB8AC3E}">
        <p14:creationId xmlns:p14="http://schemas.microsoft.com/office/powerpoint/2010/main" val="3164164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12" ma:contentTypeDescription="Create a new document." ma:contentTypeScope="" ma:versionID="52d09823e0087feae297551e9dbda0a9">
  <xsd:schema xmlns:xsd="http://www.w3.org/2001/XMLSchema" xmlns:xs="http://www.w3.org/2001/XMLSchema" xmlns:p="http://schemas.microsoft.com/office/2006/metadata/properties" xmlns:ns2="d8f4194d-84ab-46b7-ab9a-ae336d6d7a46" targetNamespace="http://schemas.microsoft.com/office/2006/metadata/properties" ma:root="true" ma:fieldsID="9dcf8d2f8904ed4674c63cd7be38c229"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10.xml><?xml version="1.0" encoding="utf-8"?>
<ds:datastoreItem xmlns:ds="http://schemas.openxmlformats.org/officeDocument/2006/customXml" ds:itemID="{57225F2A-D4A4-4F3E-8CD9-F7D0A95858BD}"/>
</file>

<file path=customXml/itemProps11.xml><?xml version="1.0" encoding="utf-8"?>
<ds:datastoreItem xmlns:ds="http://schemas.openxmlformats.org/officeDocument/2006/customXml" ds:itemID="{562BD2CA-AB93-408C-A413-4C162DCAA4FC}"/>
</file>

<file path=customXml/itemProps2.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3.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4.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5.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6.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7.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8.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9.xml><?xml version="1.0" encoding="utf-8"?>
<ds:datastoreItem xmlns:ds="http://schemas.openxmlformats.org/officeDocument/2006/customXml" ds:itemID="{9D2A127A-C22F-4D74-9EB1-ABCBCE0CBC55}"/>
</file>

<file path=docProps/app.xml><?xml version="1.0" encoding="utf-8"?>
<Properties xmlns="http://schemas.openxmlformats.org/officeDocument/2006/extended-properties" xmlns:vt="http://schemas.openxmlformats.org/officeDocument/2006/docPropsVTypes">
  <TotalTime>1883</TotalTime>
  <Words>658</Words>
  <Application>Microsoft Office PowerPoint</Application>
  <PresentationFormat>Widescreen</PresentationFormat>
  <Paragraphs>118</Paragraphs>
  <Slides>17</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Abadi</vt:lpstr>
      <vt:lpstr>Aharoni</vt:lpstr>
      <vt:lpstr>Arial</vt:lpstr>
      <vt:lpstr>Book Antiqua</vt:lpstr>
      <vt:lpstr>Calibri</vt:lpstr>
      <vt:lpstr>Calibri Light</vt:lpstr>
      <vt:lpstr>Courier New</vt:lpstr>
      <vt:lpstr>Office Theme</vt:lpstr>
      <vt:lpstr>Storyboard Layouts</vt:lpstr>
      <vt:lpstr>PowerPoint Presentation</vt:lpstr>
      <vt:lpstr>Quick Sort</vt:lpstr>
      <vt:lpstr>Quick Sort (Animated)</vt:lpstr>
      <vt:lpstr>Quick Sort </vt:lpstr>
      <vt:lpstr>Quick Sort Pseudocode </vt:lpstr>
      <vt:lpstr>Merge Sort</vt:lpstr>
      <vt:lpstr>Merge Sort Algorithm</vt:lpstr>
      <vt:lpstr>Merge Sort (Animated)</vt:lpstr>
      <vt:lpstr>PowerPoint Presentation</vt:lpstr>
      <vt:lpstr>Merge Sort (Animated)</vt:lpstr>
      <vt:lpstr>Merge Sort Analysis</vt:lpstr>
      <vt:lpstr>Shell Sort</vt:lpstr>
      <vt:lpstr>Shell Sort Pseudocode</vt:lpstr>
      <vt:lpstr>Shell Sort Analysis</vt:lpstr>
      <vt:lpstr>Heap Sort</vt:lpstr>
      <vt:lpstr>Building heap</vt:lpstr>
      <vt:lpstr>Heap Sort Visualized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Joseph Marvin R. Imperial</cp:lastModifiedBy>
  <cp:revision>421</cp:revision>
  <dcterms:created xsi:type="dcterms:W3CDTF">2018-06-03T15:07:43Z</dcterms:created>
  <dcterms:modified xsi:type="dcterms:W3CDTF">2019-12-13T23:59:03Z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0x010100E447152859C8014E97EC9B577D7A1330</vt:lpwstr>
  </property>
</Properties>
</file>