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2"/>
    <p:sldMasterId id="2147483660" r:id="rId13"/>
  </p:sldMasterIdLst>
  <p:notesMasterIdLst>
    <p:notesMasterId r:id="rId26"/>
  </p:notesMasterIdLst>
  <p:sldIdLst>
    <p:sldId id="256" r:id="rId14"/>
    <p:sldId id="290" r:id="rId15"/>
    <p:sldId id="292" r:id="rId16"/>
    <p:sldId id="297" r:id="rId17"/>
    <p:sldId id="298" r:id="rId18"/>
    <p:sldId id="299" r:id="rId19"/>
    <p:sldId id="300" r:id="rId20"/>
    <p:sldId id="293" r:id="rId21"/>
    <p:sldId id="303" r:id="rId22"/>
    <p:sldId id="295" r:id="rId23"/>
    <p:sldId id="301" r:id="rId24"/>
    <p:sldId id="30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  <a:srgbClr val="CC6600"/>
    <a:srgbClr val="A4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242EBA-228A-45C7-9C64-192ACED907B3}" v="1" dt="2023-06-05T00:03:11.5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3017" autoAdjust="0"/>
  </p:normalViewPr>
  <p:slideViewPr>
    <p:cSldViewPr snapToGrid="0">
      <p:cViewPr varScale="1">
        <p:scale>
          <a:sx n="68" d="100"/>
          <a:sy n="68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Master" Target="slideMasters/slideMaster2.xml"/><Relationship Id="rId18" Type="http://schemas.openxmlformats.org/officeDocument/2006/relationships/slide" Target="slides/slide5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8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1.xml"/><Relationship Id="rId32" Type="http://schemas.microsoft.com/office/2015/10/relationships/revisionInfo" Target="revisionInfo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6.xml"/><Relationship Id="rId31" Type="http://schemas.microsoft.com/office/2016/11/relationships/changesInfo" Target="changesInfos/changesInfo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an S. Caluya" userId="S::sscaluya@national-u.edu.ph::2e95289d-e8a3-4927-a789-2f4cb2f61e1d" providerId="AD" clId="Web-{9F242EBA-228A-45C7-9C64-192ACED907B3}"/>
    <pc:docChg chg="modSld">
      <pc:chgData name="Susan S. Caluya" userId="S::sscaluya@national-u.edu.ph::2e95289d-e8a3-4927-a789-2f4cb2f61e1d" providerId="AD" clId="Web-{9F242EBA-228A-45C7-9C64-192ACED907B3}" dt="2023-06-05T00:03:11.580" v="0"/>
      <pc:docMkLst>
        <pc:docMk/>
      </pc:docMkLst>
      <pc:sldChg chg="delSp">
        <pc:chgData name="Susan S. Caluya" userId="S::sscaluya@national-u.edu.ph::2e95289d-e8a3-4927-a789-2f4cb2f61e1d" providerId="AD" clId="Web-{9F242EBA-228A-45C7-9C64-192ACED907B3}" dt="2023-06-05T00:03:11.580" v="0"/>
        <pc:sldMkLst>
          <pc:docMk/>
          <pc:sldMk cId="769809006" sldId="256"/>
        </pc:sldMkLst>
        <pc:spChg chg="del">
          <ac:chgData name="Susan S. Caluya" userId="S::sscaluya@national-u.edu.ph::2e95289d-e8a3-4927-a789-2f4cb2f61e1d" providerId="AD" clId="Web-{9F242EBA-228A-45C7-9C64-192ACED907B3}" dt="2023-06-05T00:03:11.580" v="0"/>
          <ac:spMkLst>
            <pc:docMk/>
            <pc:sldMk cId="769809006" sldId="256"/>
            <ac:spMk id="2" creationId="{23C7CA10-DCF9-4EDB-8E1E-32C3B0F020E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EA480-FAED-44A7-B0CF-D7F3DF7642EB}" type="datetimeFigureOut">
              <a:rPr lang="en-PH" smtClean="0"/>
              <a:t>04/06/2023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F1461-96C2-4222-BBBB-83024B2ACE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861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09312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56429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64027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63548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1667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7435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48339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06053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71809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7693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46974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B25D-D692-4F23-B4ED-47BAC7905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687E1-5839-4483-9223-97E95F831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3144D-0DAF-4A95-8CE3-9E3003B5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04/06/2023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0FA10-0CB8-463A-B120-7085F89F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04D1B-ADA8-4916-AA04-BC9ECA72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787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F04A-7FA5-4E9F-8B54-DB8594A0E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52A62-44D3-4EA0-9A11-16784DE8A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A7854-ACC6-4C73-AA94-A6705D06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04/06/2023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F258-510E-4F79-A669-ECAFF6D0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B6444-D35A-4886-BE14-D09825C7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339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A6291-21AA-4EB6-88CB-52D2FD4E8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5A1BE-4462-46EC-BBAE-1AC39802F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6E3CE-84E3-455D-901C-8474EE8B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04/06/2023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4235A-3059-4AF8-B00F-C53C6D1B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69A31-7A88-401C-A0EF-3B18D0EE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9936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973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13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0C6F-7F93-42EE-B39A-AE4EC9E8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7BF09-21A7-4F3B-9ED9-BBFB5DF9B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ED02A-4EC0-48FB-8CC7-FD15A51A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04/06/2023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19106-9346-479F-9187-1273A35F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9AAD7-8F1C-4DC4-B4E8-C650E496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797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FF23-F845-44D8-95A6-53382C98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8B851-0B9E-4142-9412-01762C257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7C1D1-3809-4770-A127-61D443B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04/06/2023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2AA6E-CAA1-423C-8CB2-8EB9E2A2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D1F0F-5C32-45A5-AD00-FC1E0FF3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197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8E55-EF63-4434-AA4C-090F91E41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52D9-9114-49E6-B66B-5CBFB9990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EB7E5-308F-4FD2-AEBC-550EB1B01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8DAF4-52A1-4F4A-8D14-39793A6B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04/06/2023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53C25-A0D0-4BDC-BCAD-219E77A2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E2776-3ABF-4D50-B5D8-CE9CA13E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722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218C-D2A6-4541-BA52-49CC08D4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4D3EF-4885-41BD-B1DA-2D8DB5ABC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403D4-9B77-4EB5-B0A1-E79D4B3BF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31272-9211-4F78-8C0C-1AC0EF66E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B597C7-3D5D-4E45-BF5C-1EB7CC473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BA75E-EEDC-4E95-B13D-2B00DB81F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04/06/2023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97B82-93EE-4E13-8EB8-FA0123C5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C9F01-7154-49DA-9509-D8FB6BC4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411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5756-F873-4E3C-8E36-49E26909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1333D-8F2A-4056-A85B-26F02495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04/06/2023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0A59F-1B80-466C-998F-47AB3BC5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A4FA4-34A3-49C3-B62F-8BBA35A6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822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6E71D-5EF8-41D8-8F71-44DE718D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04/06/2023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605E6-2121-4175-9B02-84F3D524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53DA1-42CA-434F-84BC-9424C17C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976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DEB3-3A48-4208-8510-7575BA8C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8C4E7-8664-43D0-B26A-C8A6293E0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F92C1-E474-4315-B1B5-9363CD24F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3FAF5-9312-48A5-9A2B-4353DCBF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04/06/2023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E88E7-F31D-4B91-BC88-289190D6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66E6A-69C3-4540-90D0-9CD6D517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086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559D-55C6-463C-B812-0BBE76CF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7B1D3-29E0-4BE4-B89B-4F7CA9904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587EC-458B-497B-AA07-6533097DE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6B5F2-B204-41C8-A514-EA4AFD93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04/06/2023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1BCF4-8179-42AF-9620-F0F4F926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3AC17-18F8-4FDF-9574-4F95B403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66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D338B-0952-4892-A4B2-4C538D51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15304-8128-4E9F-9978-526D69287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EE1AF-429D-4481-9F12-F226EC8CE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2C046-3488-4271-867B-6B64A28EF1DF}" type="datetimeFigureOut">
              <a:rPr lang="en-PH" smtClean="0"/>
              <a:t>04/06/2023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9E95B-93B1-4DBA-9E1D-9311EF3E3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A94E2-C76D-4DE0-94E9-24E315B27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475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00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0E6401-2C04-467C-AAEB-D904A2EAFC7C}"/>
              </a:ext>
            </a:extLst>
          </p:cNvPr>
          <p:cNvSpPr/>
          <p:nvPr/>
        </p:nvSpPr>
        <p:spPr>
          <a:xfrm>
            <a:off x="2726346" y="1536398"/>
            <a:ext cx="6603023" cy="103744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3089761" y="1731953"/>
            <a:ext cx="5876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dirty="0">
                <a:solidFill>
                  <a:schemeClr val="bg1"/>
                </a:solidFill>
                <a:latin typeface="Abadi" panose="020B0604020104020204" pitchFamily="34" charset="0"/>
              </a:rPr>
              <a:t>Solving for Recurrences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DB2FD2-DBDA-4BB9-96A3-9CCAACFDF96D}"/>
              </a:ext>
            </a:extLst>
          </p:cNvPr>
          <p:cNvSpPr txBox="1"/>
          <p:nvPr/>
        </p:nvSpPr>
        <p:spPr>
          <a:xfrm>
            <a:off x="2741002" y="4087206"/>
            <a:ext cx="63084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Department of Computer Science</a:t>
            </a:r>
          </a:p>
          <a:p>
            <a:pPr algn="ctr"/>
            <a:r>
              <a:rPr lang="en-PH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College of Computing and Information Technologies (CCIT)</a:t>
            </a:r>
          </a:p>
          <a:p>
            <a:pPr algn="ctr"/>
            <a:r>
              <a:rPr lang="en-PH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769809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CDDA29-C24C-4E08-BEDB-0AA85952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863BAA-0957-4ADA-ADC0-0C90CBC69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59" y="0"/>
            <a:ext cx="10102241" cy="639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21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CDDA29-C24C-4E08-BEDB-0AA85952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6D863B-4004-4685-8C7A-901076395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19" y="28550"/>
            <a:ext cx="11269761" cy="624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81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CDDA29-C24C-4E08-BEDB-0AA85952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5D5D24-352E-4985-87A8-158338986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3" y="23812"/>
            <a:ext cx="10320338" cy="636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3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Abadi" panose="020B0604020104020204" pitchFamily="34" charset="0"/>
              </a:rPr>
              <a:t>Time Complexity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A127B-68B8-4CD3-955E-EC737C676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>
                <a:latin typeface="Abadi" panose="020B0604020104020204" pitchFamily="34" charset="0"/>
              </a:rPr>
              <a:t>the computational complexity that describes the amount of time it takes to run an algorithm (through various data)</a:t>
            </a:r>
          </a:p>
          <a:p>
            <a:r>
              <a:rPr lang="en-PH" dirty="0">
                <a:latin typeface="Abadi" panose="020B0604020104020204" pitchFamily="34" charset="0"/>
              </a:rPr>
              <a:t>an algorithm's running time may vary among different inputs of the same size.</a:t>
            </a:r>
          </a:p>
          <a:p>
            <a:r>
              <a:rPr lang="en-PH" dirty="0">
                <a:latin typeface="Abadi" panose="020B0604020104020204" pitchFamily="34" charset="0"/>
              </a:rPr>
              <a:t>time complexity is generally expressed as a </a:t>
            </a:r>
            <a:r>
              <a:rPr lang="en-PH" b="1" dirty="0">
                <a:latin typeface="Abadi" panose="020B0604020104020204" pitchFamily="34" charset="0"/>
              </a:rPr>
              <a:t>function</a:t>
            </a:r>
            <a:r>
              <a:rPr lang="en-PH" dirty="0">
                <a:latin typeface="Abadi" panose="020B0604020104020204" pitchFamily="34" charset="0"/>
              </a:rPr>
              <a:t> of the size of the input.</a:t>
            </a:r>
          </a:p>
          <a:p>
            <a:r>
              <a:rPr lang="en-PH" dirty="0">
                <a:latin typeface="Abadi" panose="020B0604020104020204" pitchFamily="34" charset="0"/>
              </a:rPr>
              <a:t>commonly estimated by counting the number of elementary operations performed by the algorithm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046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Abadi" panose="020B0604020104020204" pitchFamily="34" charset="0"/>
              </a:rPr>
              <a:t>Time Complexity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A127B-68B8-4CD3-955E-EC737C676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>
                <a:latin typeface="Abadi" panose="020B0604020104020204" pitchFamily="34" charset="0"/>
              </a:rPr>
              <a:t>one commonly focuses on the </a:t>
            </a:r>
            <a:r>
              <a:rPr lang="en-PH" b="1" dirty="0">
                <a:latin typeface="Abadi" panose="020B0604020104020204" pitchFamily="34" charset="0"/>
              </a:rPr>
              <a:t>behavior </a:t>
            </a:r>
            <a:r>
              <a:rPr lang="en-PH" dirty="0">
                <a:latin typeface="Abadi" panose="020B0604020104020204" pitchFamily="34" charset="0"/>
              </a:rPr>
              <a:t>of the complexity (through graphs) when the input size increases—that is, the </a:t>
            </a:r>
            <a:r>
              <a:rPr lang="en-PH" b="1" dirty="0">
                <a:latin typeface="Abadi" panose="020B0604020104020204" pitchFamily="34" charset="0"/>
              </a:rPr>
              <a:t>asymptotic behavior</a:t>
            </a:r>
            <a:r>
              <a:rPr lang="en-PH" dirty="0">
                <a:latin typeface="Abadi" panose="020B0604020104020204" pitchFamily="34" charset="0"/>
              </a:rPr>
              <a:t> of the complexity.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73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Abadi" panose="020B0604020104020204" pitchFamily="34" charset="0"/>
              </a:rPr>
              <a:t>Recursion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A127B-68B8-4CD3-955E-EC737C676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>
                <a:latin typeface="Abadi" panose="020B0604020104020204" pitchFamily="34" charset="0"/>
              </a:rPr>
              <a:t>A phenomenon that occurs when a thing is defined in terms of itself or of its type. </a:t>
            </a:r>
          </a:p>
          <a:p>
            <a:r>
              <a:rPr lang="en-PH" dirty="0">
                <a:latin typeface="Abadi" panose="020B0604020104020204" pitchFamily="34" charset="0"/>
              </a:rPr>
              <a:t>Methods exhibit recursive behavior when they can be defined by two properties:</a:t>
            </a:r>
            <a:br>
              <a:rPr lang="en-PH" dirty="0">
                <a:latin typeface="Abadi" panose="020B0604020104020204" pitchFamily="34" charset="0"/>
              </a:rPr>
            </a:br>
            <a:endParaRPr lang="en-PH" dirty="0">
              <a:latin typeface="Abadi" panose="020B060402010402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PH" b="1" dirty="0">
                <a:latin typeface="Abadi" panose="020B0604020104020204" pitchFamily="34" charset="0"/>
              </a:rPr>
              <a:t>A simple base case </a:t>
            </a:r>
            <a:r>
              <a:rPr lang="en-PH" dirty="0">
                <a:latin typeface="Abadi" panose="020B0604020104020204" pitchFamily="34" charset="0"/>
              </a:rPr>
              <a:t>(or cases)—a terminating scenario that does not use recursion to produce an answer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PH" b="1" dirty="0">
                <a:latin typeface="Abadi" panose="020B0604020104020204" pitchFamily="34" charset="0"/>
              </a:rPr>
              <a:t>A set of rules </a:t>
            </a:r>
            <a:r>
              <a:rPr lang="en-PH" dirty="0">
                <a:latin typeface="Abadi" panose="020B0604020104020204" pitchFamily="34" charset="0"/>
              </a:rPr>
              <a:t>that reduce all other cases toward the base case</a:t>
            </a:r>
          </a:p>
          <a:p>
            <a:endParaRPr lang="en-PH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PH" dirty="0">
              <a:latin typeface="Abadi" panose="020B06040201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16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Abadi" panose="020B0604020104020204" pitchFamily="34" charset="0"/>
              </a:rPr>
              <a:t>Example Recursion (Fibonacci Sequence)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A127B-68B8-4CD3-955E-EC737C676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>
                <a:latin typeface="Abadi" panose="020B0604020104020204" pitchFamily="34" charset="0"/>
              </a:rPr>
              <a:t>1 1 2 3 5 8 13</a:t>
            </a:r>
          </a:p>
          <a:p>
            <a:pPr marL="0" indent="0">
              <a:buNone/>
            </a:pPr>
            <a:endParaRPr lang="en-PH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PH" dirty="0">
                <a:latin typeface="Abadi" panose="020B0604020104020204" pitchFamily="34" charset="0"/>
              </a:rPr>
              <a:t>The Fibonacci sequence is a classic example of recursion:</a:t>
            </a:r>
          </a:p>
          <a:p>
            <a:pPr marL="0" indent="0">
              <a:buNone/>
            </a:pPr>
            <a:endParaRPr lang="en-PH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PH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PH" dirty="0">
              <a:latin typeface="Abadi" panose="020B06040201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3" name="AutoShape 2" descr="\text{Fib}(0)=0\text{ as base case 1,}">
            <a:extLst>
              <a:ext uri="{FF2B5EF4-FFF2-40B4-BE49-F238E27FC236}">
                <a16:creationId xmlns:a16="http://schemas.microsoft.com/office/drawing/2014/main" id="{B5F25014-FFFC-41D7-AA84-C44363F66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4E24D8A-B5F4-4791-AA68-722E5E838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4913" y="3449612"/>
            <a:ext cx="3671887" cy="40798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F815892D-F6C2-4498-B6AC-A55067158C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4913" y="3906257"/>
            <a:ext cx="3509962" cy="389996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F1274675-F37D-4DC0-94BF-6398A37998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04913" y="4315303"/>
            <a:ext cx="8501062" cy="4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8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Abadi" panose="020B0604020104020204" pitchFamily="34" charset="0"/>
              </a:rPr>
              <a:t>Example Recursion (Fibonacci Sequence)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3" name="AutoShape 2" descr="\text{Fib}(0)=0\text{ as base case 1,}">
            <a:extLst>
              <a:ext uri="{FF2B5EF4-FFF2-40B4-BE49-F238E27FC236}">
                <a16:creationId xmlns:a16="http://schemas.microsoft.com/office/drawing/2014/main" id="{B5F25014-FFFC-41D7-AA84-C44363F66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pic>
        <p:nvPicPr>
          <p:cNvPr id="2050" name="Picture 2" descr="https://cdn-images-1.medium.com/max/1000/1*svQ784qk1hvBE3iz7VGGgQ.jpeg">
            <a:extLst>
              <a:ext uri="{FF2B5EF4-FFF2-40B4-BE49-F238E27FC236}">
                <a16:creationId xmlns:a16="http://schemas.microsoft.com/office/drawing/2014/main" id="{4BFFC7C7-3D89-454C-8836-9330DE6B3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7" y="1825625"/>
            <a:ext cx="8810625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19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Abadi" panose="020B0604020104020204" pitchFamily="34" charset="0"/>
              </a:rPr>
              <a:t>Activity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A127B-68B8-4CD3-955E-EC737C676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>
                <a:latin typeface="Abadi" panose="020B0604020104020204" pitchFamily="34" charset="0"/>
              </a:rPr>
              <a:t>Try implementing it an iterative and recursive Fibonacci sequence in Python.</a:t>
            </a:r>
          </a:p>
          <a:p>
            <a:pPr marL="0" indent="0">
              <a:buNone/>
            </a:pPr>
            <a:endParaRPr lang="en-PH" dirty="0">
              <a:latin typeface="Abadi" panose="020B06040201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3" name="AutoShape 2" descr="\text{Fib}(0)=0\text{ as base case 1,}">
            <a:extLst>
              <a:ext uri="{FF2B5EF4-FFF2-40B4-BE49-F238E27FC236}">
                <a16:creationId xmlns:a16="http://schemas.microsoft.com/office/drawing/2014/main" id="{B5F25014-FFFC-41D7-AA84-C44363F66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37846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Abadi" panose="020B0604020104020204" pitchFamily="34" charset="0"/>
              </a:rPr>
              <a:t>Recurrence Relations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A127B-68B8-4CD3-955E-EC737C676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>
                <a:latin typeface="Abadi" panose="020B0604020104020204" pitchFamily="34" charset="0"/>
              </a:rPr>
              <a:t>A recurrence relation is an equation which is defined in terms of itself.</a:t>
            </a:r>
          </a:p>
          <a:p>
            <a:r>
              <a:rPr lang="en-PH" dirty="0">
                <a:latin typeface="Abadi" panose="020B0604020104020204" pitchFamily="34" charset="0"/>
              </a:rPr>
              <a:t>Many algorithms particularly divide and conquer algorithms have  time complexities which are naturally modeled by recurrence relations.</a:t>
            </a:r>
          </a:p>
          <a:p>
            <a:r>
              <a:rPr lang="en-PH" dirty="0">
                <a:latin typeface="Abadi" panose="020B0604020104020204" pitchFamily="34" charset="0"/>
              </a:rPr>
              <a:t>Solving for recurrences or the closed form of recurrences can give the time complexity of divide and conquer algorithms.</a:t>
            </a:r>
          </a:p>
          <a:p>
            <a:r>
              <a:rPr lang="en-PH" dirty="0">
                <a:latin typeface="Abadi" panose="020B0604020104020204" pitchFamily="34" charset="0"/>
              </a:rPr>
              <a:t>Denoted as T(n)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76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Abadi" panose="020B0604020104020204" pitchFamily="34" charset="0"/>
              </a:rPr>
              <a:t>How to solve recurrence relations iteratively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A127B-68B8-4CD3-955E-EC737C676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PH" dirty="0">
                <a:latin typeface="Abadi" panose="020B0604020104020204" pitchFamily="34" charset="0"/>
              </a:rPr>
              <a:t>Establish recurrence conditions.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>
                <a:latin typeface="Abadi" panose="020B0604020104020204" pitchFamily="34" charset="0"/>
              </a:rPr>
              <a:t>Iteratively “unfold” the recurrence until you </a:t>
            </a:r>
            <a:r>
              <a:rPr lang="en-PH" b="1" dirty="0">
                <a:latin typeface="Abadi" panose="020B0604020104020204" pitchFamily="34" charset="0"/>
              </a:rPr>
              <a:t>“see the pattern”</a:t>
            </a:r>
            <a:r>
              <a:rPr lang="en-PH" dirty="0">
                <a:latin typeface="Abadi" panose="020B060402010402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>
                <a:latin typeface="Abadi" panose="020B0604020104020204" pitchFamily="34" charset="0"/>
              </a:rPr>
              <a:t>Get the </a:t>
            </a:r>
            <a:r>
              <a:rPr lang="en-PH" b="1" dirty="0">
                <a:latin typeface="Abadi" panose="020B0604020104020204" pitchFamily="34" charset="0"/>
              </a:rPr>
              <a:t>closed form </a:t>
            </a:r>
            <a:r>
              <a:rPr lang="en-PH" dirty="0">
                <a:latin typeface="Abadi" panose="020B0604020104020204" pitchFamily="34" charset="0"/>
              </a:rPr>
              <a:t>of the recurrence </a:t>
            </a:r>
            <a:r>
              <a:rPr lang="en-PH" b="1" dirty="0">
                <a:latin typeface="Abadi" panose="020B0604020104020204" pitchFamily="34" charset="0"/>
              </a:rPr>
              <a:t>in terms of n</a:t>
            </a:r>
            <a:r>
              <a:rPr lang="en-PH" dirty="0">
                <a:latin typeface="Abadi" panose="020B060402010402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>
                <a:latin typeface="Abadi" panose="020B0604020104020204" pitchFamily="34" charset="0"/>
              </a:rPr>
              <a:t>Identify the complexity (in terms of Big O) of the closed form.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548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10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11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2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3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6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7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8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47152859C8014E97EC9B577D7A1330" ma:contentTypeVersion="12" ma:contentTypeDescription="Create a new document." ma:contentTypeScope="" ma:versionID="52d09823e0087feae297551e9dbda0a9">
  <xsd:schema xmlns:xsd="http://www.w3.org/2001/XMLSchema" xmlns:xs="http://www.w3.org/2001/XMLSchema" xmlns:p="http://schemas.microsoft.com/office/2006/metadata/properties" xmlns:ns2="d8f4194d-84ab-46b7-ab9a-ae336d6d7a46" targetNamespace="http://schemas.microsoft.com/office/2006/metadata/properties" ma:root="true" ma:fieldsID="9dcf8d2f8904ed4674c63cd7be38c229" ns2:_="">
    <xsd:import namespace="d8f4194d-84ab-46b7-ab9a-ae336d6d7a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f4194d-84ab-46b7-ab9a-ae336d6d7a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9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Props1.xml><?xml version="1.0" encoding="utf-8"?>
<ds:datastoreItem xmlns:ds="http://schemas.openxmlformats.org/officeDocument/2006/customXml" ds:itemID="{C0AE690A-6DA2-4539-97E4-9CACEDAE07A0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11678019-8C1A-469F-9981-BE4E17CF991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11.xml><?xml version="1.0" encoding="utf-8"?>
<ds:datastoreItem xmlns:ds="http://schemas.openxmlformats.org/officeDocument/2006/customXml" ds:itemID="{AD4724DF-B3D7-4FCF-AA8F-856D3FC7F82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AEBBB30-5DD1-4E52-82DE-A02E4733D29A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79BED0A-E20E-4F16-91D3-BB18BCF17AE7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86AFB7F-5545-4531-9840-62CC4415F2EB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DB215FA1-4FD3-42FD-A00D-2232EB3452B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E432C16-7313-413A-AE06-D8B8B05337A0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1BDA43E-947F-4629-A7CA-0F1298F3BE3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D5C0C70-4493-4122-AD59-FCC30571579E}"/>
</file>

<file path=customXml/itemProps9.xml><?xml version="1.0" encoding="utf-8"?>
<ds:datastoreItem xmlns:ds="http://schemas.openxmlformats.org/officeDocument/2006/customXml" ds:itemID="{C4D067AF-DC92-4F11-82F5-13007749D8F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419</Words>
  <Application>Microsoft Office PowerPoint</Application>
  <PresentationFormat>Widescreen</PresentationFormat>
  <Paragraphs>76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Storyboard Layouts</vt:lpstr>
      <vt:lpstr>PowerPoint Presentation</vt:lpstr>
      <vt:lpstr>Time Complexity</vt:lpstr>
      <vt:lpstr>Time Complexity</vt:lpstr>
      <vt:lpstr>Recursion</vt:lpstr>
      <vt:lpstr>Example Recursion (Fibonacci Sequence)</vt:lpstr>
      <vt:lpstr>Example Recursion (Fibonacci Sequence)</vt:lpstr>
      <vt:lpstr>Activity</vt:lpstr>
      <vt:lpstr>Recurrence Relations</vt:lpstr>
      <vt:lpstr>How to solve recurrence relations iteratively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Imperial</dc:creator>
  <cp:lastModifiedBy>Joseph Marvin R. Imperial</cp:lastModifiedBy>
  <cp:revision>319</cp:revision>
  <dcterms:created xsi:type="dcterms:W3CDTF">2018-06-03T15:07:43Z</dcterms:created>
  <dcterms:modified xsi:type="dcterms:W3CDTF">2023-06-05T00:03:12Z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0x010100E447152859C8014E97EC9B577D7A1330</vt:lpwstr>
  </property>
</Properties>
</file>