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docProps/custom.xml" ContentType="application/vnd.openxmlformats-officedocument.custom-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2.xml" ContentType="application/vnd.openxmlformats-officedocument.customXmlProperties+xml"/>
  <Override PartName="/customXml/itemProps4.xml" ContentType="application/vnd.openxmlformats-officedocument.customXmlProperties+xml"/>
  <Override PartName="/customXml/itemProps3.xml" ContentType="application/vnd.openxmlformats-officedocument.customXmlProperties+xml"/>
  <Override PartName="/customXml/itemProps5.xml" ContentType="application/vnd.openxmlformats-officedocument.customXmlProperties+xml"/>
  <Override PartName="/customXml/itemProps10.xml" ContentType="application/vnd.openxmlformats-officedocument.customXmlProperties+xml"/>
  <Override PartName="/customXml/itemProps9.xml" ContentType="application/vnd.openxmlformats-officedocument.customXmlProperties+xml"/>
  <Override PartName="/customXml/itemProps11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9"/>
    <p:sldMasterId id="2147483660" r:id="rId10"/>
  </p:sldMasterIdLst>
  <p:notesMasterIdLst>
    <p:notesMasterId r:id="rId20"/>
  </p:notesMasterIdLst>
  <p:sldIdLst>
    <p:sldId id="256" r:id="rId11"/>
    <p:sldId id="297" r:id="rId12"/>
    <p:sldId id="293" r:id="rId13"/>
    <p:sldId id="295" r:id="rId14"/>
    <p:sldId id="301" r:id="rId15"/>
    <p:sldId id="302" r:id="rId16"/>
    <p:sldId id="303" r:id="rId17"/>
    <p:sldId id="304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3017" autoAdjust="0"/>
  </p:normalViewPr>
  <p:slideViewPr>
    <p:cSldViewPr snapToGrid="0">
      <p:cViewPr varScale="1">
        <p:scale>
          <a:sx n="68" d="100"/>
          <a:sy n="68" d="100"/>
        </p:scale>
        <p:origin x="77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customXml" Target="../customXml/item10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customXml" Target="../customXml/item9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2.xml"/><Relationship Id="rId19" Type="http://schemas.openxmlformats.org/officeDocument/2006/relationships/slide" Target="slides/slide9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4.xml"/><Relationship Id="rId22" Type="http://schemas.openxmlformats.org/officeDocument/2006/relationships/viewProps" Target="viewProps.xml"/><Relationship Id="rId27" Type="http://schemas.openxmlformats.org/officeDocument/2006/relationships/customXml" Target="../customXml/item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1667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1809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974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642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64027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2166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027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2511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11/01/2020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3173293" y="1611253"/>
            <a:ext cx="5876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badi" panose="020B0604020104020204" pitchFamily="34" charset="0"/>
              </a:rPr>
              <a:t>Solving for Recurrences </a:t>
            </a:r>
            <a:endParaRPr lang="en-PH" sz="2400" dirty="0" smtClean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algn="ctr"/>
            <a:r>
              <a:rPr lang="en-PH" sz="2400" dirty="0" smtClean="0">
                <a:solidFill>
                  <a:schemeClr val="bg1"/>
                </a:solidFill>
                <a:latin typeface="Abadi" panose="020B0604020104020204" pitchFamily="34" charset="0"/>
              </a:rPr>
              <a:t>(</a:t>
            </a:r>
            <a:r>
              <a:rPr lang="en-PH" sz="2400" dirty="0">
                <a:solidFill>
                  <a:schemeClr val="bg1"/>
                </a:solidFill>
                <a:latin typeface="Abadi" panose="020B0604020104020204" pitchFamily="34" charset="0"/>
              </a:rPr>
              <a:t>Master Theorem)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7CA10-DCF9-4EDB-8E1E-32C3B0F020E9}"/>
              </a:ext>
            </a:extLst>
          </p:cNvPr>
          <p:cNvSpPr txBox="1"/>
          <p:nvPr/>
        </p:nvSpPr>
        <p:spPr>
          <a:xfrm>
            <a:off x="3710355" y="2943325"/>
            <a:ext cx="4369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Joseph Marvin R. </a:t>
            </a:r>
            <a:r>
              <a:rPr lang="en-PH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Imperial</a:t>
            </a:r>
          </a:p>
          <a:p>
            <a:pPr algn="ctr"/>
            <a:r>
              <a:rPr lang="en-PH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Faculty</a:t>
            </a:r>
            <a:endParaRPr lang="en-PH" sz="16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Recursion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 phenomenon that occurs when a thing is defined in terms of itself or of its type. </a:t>
            </a:r>
          </a:p>
          <a:p>
            <a:r>
              <a:rPr lang="en-PH" dirty="0">
                <a:latin typeface="Abadi" panose="020B0604020104020204" pitchFamily="34" charset="0"/>
              </a:rPr>
              <a:t>Methods exhibit recursive behavior when they can be defined by two properties:</a:t>
            </a:r>
            <a:br>
              <a:rPr lang="en-PH" dirty="0">
                <a:latin typeface="Abadi" panose="020B0604020104020204" pitchFamily="34" charset="0"/>
              </a:rPr>
            </a:br>
            <a:endParaRPr lang="en-PH" dirty="0">
              <a:latin typeface="Abadi" panose="020B0604020104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PH" b="1" dirty="0">
                <a:latin typeface="Abadi" panose="020B0604020104020204" pitchFamily="34" charset="0"/>
              </a:rPr>
              <a:t>A simple base case </a:t>
            </a:r>
            <a:r>
              <a:rPr lang="en-PH" dirty="0">
                <a:latin typeface="Abadi" panose="020B0604020104020204" pitchFamily="34" charset="0"/>
              </a:rPr>
              <a:t>(or cases)—a terminating scenario that does not use recursion to produce an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PH" b="1" dirty="0">
                <a:latin typeface="Abadi" panose="020B0604020104020204" pitchFamily="34" charset="0"/>
              </a:rPr>
              <a:t>A set of rules </a:t>
            </a:r>
            <a:r>
              <a:rPr lang="en-PH" dirty="0">
                <a:latin typeface="Abadi" panose="020B0604020104020204" pitchFamily="34" charset="0"/>
              </a:rPr>
              <a:t>that reduce all other cases toward the base case</a:t>
            </a:r>
          </a:p>
          <a:p>
            <a:endParaRPr lang="en-PH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PH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1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Recurrence Relations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A recurrence relation is an equation which is defined in terms of itself.</a:t>
            </a:r>
          </a:p>
          <a:p>
            <a:r>
              <a:rPr lang="en-PH" dirty="0">
                <a:latin typeface="Abadi" panose="020B0604020104020204" pitchFamily="34" charset="0"/>
              </a:rPr>
              <a:t>Many algorithms particularly divide and conquer algorithms have  time complexities which are naturally modeled by recurrence relations.</a:t>
            </a:r>
          </a:p>
          <a:p>
            <a:r>
              <a:rPr lang="en-PH" dirty="0">
                <a:latin typeface="Abadi" panose="020B0604020104020204" pitchFamily="34" charset="0"/>
              </a:rPr>
              <a:t>Solving for recurrences or the closed form of recurrences can give the time complexity of divide and conquer algorithms.</a:t>
            </a:r>
          </a:p>
          <a:p>
            <a:r>
              <a:rPr lang="en-PH" dirty="0">
                <a:latin typeface="Abadi" panose="020B0604020104020204" pitchFamily="34" charset="0"/>
              </a:rPr>
              <a:t>Denoted as T(n)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7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CDDA29-C24C-4E08-BEDB-0AA85952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63BAA-0957-4ADA-ADC0-0C90CBC69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59" y="0"/>
            <a:ext cx="10102241" cy="639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2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CDDA29-C24C-4E08-BEDB-0AA85952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6D863B-4004-4685-8C7A-90107639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9" y="28550"/>
            <a:ext cx="11269761" cy="624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81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CDDA29-C24C-4E08-BEDB-0AA85952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D5D24-352E-4985-87A8-158338986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63" y="23812"/>
            <a:ext cx="10320338" cy="636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3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Master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PH" dirty="0">
                <a:latin typeface="Abadi" panose="020B0604020104020204" pitchFamily="34" charset="0"/>
              </a:rPr>
              <a:t>The master theorem provides a solution in asymptotic terms (using Big O notation) for recurrence relations of types that occur in the analysis of many </a:t>
            </a:r>
            <a:r>
              <a:rPr lang="en-PH" b="1" dirty="0">
                <a:latin typeface="Abadi" panose="020B0604020104020204" pitchFamily="34" charset="0"/>
              </a:rPr>
              <a:t>divide and conquer algorithms</a:t>
            </a:r>
            <a:r>
              <a:rPr lang="en-PH" dirty="0">
                <a:latin typeface="Abadi" panose="020B0604020104020204" pitchFamily="34" charset="0"/>
              </a:rPr>
              <a:t>.</a:t>
            </a:r>
          </a:p>
          <a:p>
            <a:pPr algn="just"/>
            <a:r>
              <a:rPr lang="en-PH" dirty="0">
                <a:latin typeface="Abadi" panose="020B0604020104020204" pitchFamily="34" charset="0"/>
              </a:rPr>
              <a:t>Easier than iteration but has constraints.</a:t>
            </a:r>
          </a:p>
          <a:p>
            <a:pPr algn="just"/>
            <a:r>
              <a:rPr lang="en-PH" dirty="0">
                <a:latin typeface="Abadi" panose="020B0604020104020204" pitchFamily="34" charset="0"/>
              </a:rPr>
              <a:t>Described as a "unifying method" for solving such recurrences.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2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Master Method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A127B-68B8-4CD3-955E-EC737C676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71891"/>
            <a:ext cx="10515600" cy="1172345"/>
          </a:xfrm>
        </p:spPr>
        <p:txBody>
          <a:bodyPr/>
          <a:lstStyle/>
          <a:p>
            <a:pPr marL="0" indent="0">
              <a:buNone/>
            </a:pPr>
            <a:r>
              <a:rPr lang="en-PH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 ≥ 1, b &gt; 1 are constants, and f(n) is function of non-negative integer n.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87" y="1529898"/>
            <a:ext cx="8417233" cy="35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04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>
                <a:latin typeface="Abadi" panose="020B0604020104020204" pitchFamily="34" charset="0"/>
              </a:rPr>
              <a:t>Cannot use Master Method if: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5A127B-68B8-4CD3-955E-EC737C6766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recurrence function is not divide and conquer-type.</a:t>
                </a:r>
              </a:p>
              <a:p>
                <a:pPr algn="just"/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 not monotone, ex: T(n) = sin n</a:t>
                </a:r>
              </a:p>
              <a:p>
                <a:pPr algn="just"/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f(n) is </a:t>
                </a:r>
                <a:r>
                  <a:rPr lang="pt-B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exponential, 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ex: T(n) = 2T(n/2) + 2</a:t>
                </a:r>
                <a:r>
                  <a:rPr lang="pt-B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</a:p>
              <a:p>
                <a:pPr algn="just"/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cannot be expressed as a constant, ex: T(n) = T(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√</m:t>
                    </m:r>
                  </m:oMath>
                </a14:m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n)</a:t>
                </a:r>
                <a:endParaRPr lang="en-P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5A127B-68B8-4CD3-955E-EC737C676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79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1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4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C7CBCFF4-A572-42A8-B0F2-CD619080C052}"/>
</file>

<file path=customXml/itemProps11.xml><?xml version="1.0" encoding="utf-8"?>
<ds:datastoreItem xmlns:ds="http://schemas.openxmlformats.org/officeDocument/2006/customXml" ds:itemID="{280281E9-8278-4BEA-8B5E-FE11108FCC86}"/>
</file>

<file path=customXml/itemProps2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41BBBBA-6E65-4E20-9203-1A867F2E14B0}"/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344</Words>
  <Application>Microsoft Office PowerPoint</Application>
  <PresentationFormat>Widescreen</PresentationFormat>
  <Paragraphs>58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Abadi</vt:lpstr>
      <vt:lpstr>Aharoni</vt:lpstr>
      <vt:lpstr>Arial</vt:lpstr>
      <vt:lpstr>Book Antiqua</vt:lpstr>
      <vt:lpstr>Calibri</vt:lpstr>
      <vt:lpstr>Calibri Light</vt:lpstr>
      <vt:lpstr>Cambria Math</vt:lpstr>
      <vt:lpstr>Times New Roman</vt:lpstr>
      <vt:lpstr>Office Theme</vt:lpstr>
      <vt:lpstr>Storyboard Layouts</vt:lpstr>
      <vt:lpstr>PowerPoint Presentation</vt:lpstr>
      <vt:lpstr>Recursion</vt:lpstr>
      <vt:lpstr>Recurrence Relations</vt:lpstr>
      <vt:lpstr>PowerPoint Presentation</vt:lpstr>
      <vt:lpstr>PowerPoint Presentation</vt:lpstr>
      <vt:lpstr>PowerPoint Presentation</vt:lpstr>
      <vt:lpstr>Master Method</vt:lpstr>
      <vt:lpstr>Master Method</vt:lpstr>
      <vt:lpstr>Cannot use Master Method if: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356</cp:revision>
  <dcterms:created xsi:type="dcterms:W3CDTF">2018-06-03T15:07:43Z</dcterms:created>
  <dcterms:modified xsi:type="dcterms:W3CDTF">2020-01-10T23:23:35Z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