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66" r:id="rId6"/>
    <p:sldId id="383" r:id="rId7"/>
    <p:sldId id="3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085" autoAdjust="0"/>
  </p:normalViewPr>
  <p:slideViewPr>
    <p:cSldViewPr snapToGrid="0">
      <p:cViewPr varScale="1">
        <p:scale>
          <a:sx n="112" d="100"/>
          <a:sy n="112" d="100"/>
        </p:scale>
        <p:origin x="22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453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4/14/24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70274"/>
            <a:ext cx="11273589" cy="21587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800" b="1" dirty="0">
                <a:latin typeface="Calibri Light (Headings)"/>
              </a:rPr>
              <a:t>Introduction and Definition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effectLst/>
                <a:latin typeface="SFRM1095"/>
              </a:rPr>
              <a:t>A </a:t>
            </a:r>
            <a:r>
              <a:rPr lang="en-PH" sz="1800" dirty="0">
                <a:effectLst/>
                <a:latin typeface="SFTI1095"/>
              </a:rPr>
              <a:t>theorem </a:t>
            </a:r>
            <a:r>
              <a:rPr lang="en-PH" sz="1800" dirty="0">
                <a:effectLst/>
                <a:latin typeface="SFRM1095"/>
              </a:rPr>
              <a:t>is an important result</a:t>
            </a:r>
            <a:r>
              <a:rPr lang="en-PH" sz="1800" dirty="0">
                <a:effectLst/>
                <a:latin typeface="SFRM0800"/>
              </a:rPr>
              <a:t>11 </a:t>
            </a:r>
            <a:r>
              <a:rPr lang="en-PH" sz="1800" dirty="0">
                <a:effectLst/>
                <a:latin typeface="SFRM1095"/>
              </a:rPr>
              <a:t>that has been proved.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A </a:t>
            </a:r>
            <a:r>
              <a:rPr lang="en-PH" sz="1800" dirty="0">
                <a:effectLst/>
                <a:latin typeface="SFTI1095"/>
              </a:rPr>
              <a:t>proposition </a:t>
            </a:r>
            <a:r>
              <a:rPr lang="en-PH" sz="1800" dirty="0">
                <a:effectLst/>
                <a:latin typeface="SFRM1095"/>
              </a:rPr>
              <a:t>is a result that is less important than a theorem. It has also been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proved.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A </a:t>
            </a:r>
            <a:r>
              <a:rPr lang="en-PH" sz="1800" dirty="0">
                <a:effectLst/>
                <a:latin typeface="SFTI1095"/>
              </a:rPr>
              <a:t>lemma </a:t>
            </a:r>
            <a:r>
              <a:rPr lang="en-PH" sz="1800" dirty="0">
                <a:effectLst/>
                <a:latin typeface="SFRM1095"/>
              </a:rPr>
              <a:t>is typically a small result that is proved before a proposition or a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theorem, and is used to prove the following proposition or theorem.</a:t>
            </a:r>
            <a:r>
              <a:rPr lang="en-PH" sz="1800" dirty="0">
                <a:effectLst/>
                <a:latin typeface="SFRM0800"/>
              </a:rPr>
              <a:t>12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A </a:t>
            </a:r>
            <a:r>
              <a:rPr lang="en-PH" sz="1800" dirty="0">
                <a:effectLst/>
                <a:latin typeface="SFTI1095"/>
              </a:rPr>
              <a:t>corollary </a:t>
            </a:r>
            <a:r>
              <a:rPr lang="en-PH" sz="1800" dirty="0">
                <a:effectLst/>
                <a:latin typeface="SFRM1095"/>
              </a:rPr>
              <a:t>is a result that is proved after a proposition or a theorem, and which follows quickly from the proposition or theorem. It is often a special case of the proposition or theorem.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All of the above are results that have been proved — a </a:t>
            </a:r>
            <a:r>
              <a:rPr lang="en-PH" sz="1800" dirty="0">
                <a:effectLst/>
                <a:latin typeface="SFTI1095"/>
              </a:rPr>
              <a:t>conjecture</a:t>
            </a:r>
            <a:r>
              <a:rPr lang="en-PH" sz="1800" dirty="0">
                <a:effectLst/>
                <a:latin typeface="SFRM1095"/>
              </a:rPr>
              <a:t>, though, has not. </a:t>
            </a:r>
            <a:r>
              <a:rPr lang="en-PH" sz="1800" dirty="0">
                <a:effectLst/>
                <a:latin typeface="CMSY10"/>
              </a:rPr>
              <a:t>• </a:t>
            </a:r>
            <a:r>
              <a:rPr lang="en-PH" sz="1800" dirty="0">
                <a:effectLst/>
                <a:latin typeface="SFRM1095"/>
              </a:rPr>
              <a:t>A </a:t>
            </a:r>
            <a:r>
              <a:rPr lang="en-PH" sz="1800" dirty="0">
                <a:effectLst/>
                <a:latin typeface="SFTI1095"/>
              </a:rPr>
              <a:t>conjecture </a:t>
            </a:r>
            <a:r>
              <a:rPr lang="en-PH" sz="1800" dirty="0">
                <a:effectLst/>
                <a:latin typeface="SFRM1095"/>
              </a:rPr>
              <a:t>is a statement that someone guesses to be true, although they are </a:t>
            </a:r>
            <a:endParaRPr lang="en-PH" sz="1800" dirty="0">
              <a:effectLst/>
              <a:latin typeface="CMSY10"/>
            </a:endParaRPr>
          </a:p>
          <a:p>
            <a:r>
              <a:rPr lang="en-PH" sz="1800" dirty="0">
                <a:effectLst/>
                <a:latin typeface="SFRM1095"/>
              </a:rPr>
              <a:t>not yet able to prove or disprove it. </a:t>
            </a:r>
            <a:endParaRPr lang="en-PH" sz="1800" dirty="0">
              <a:effectLst/>
              <a:latin typeface="CMSY10"/>
            </a:endParaRPr>
          </a:p>
          <a:p>
            <a:endParaRPr lang="el-G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15609"/>
            <a:ext cx="104641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effectLst/>
                <a:latin typeface="SFRM1095"/>
              </a:rPr>
              <a:t>We need proofs to ensure that we aren’t just guessing at what seems reasonable. Proofs ensure we are always on solid ground. </a:t>
            </a:r>
            <a:endParaRPr lang="en-PH" sz="2400" dirty="0"/>
          </a:p>
          <a:p>
            <a:endParaRPr lang="en-GB" sz="2400" b="1" dirty="0">
              <a:solidFill>
                <a:srgbClr val="0070C0"/>
              </a:solidFill>
            </a:endParaRPr>
          </a:p>
          <a:p>
            <a:r>
              <a:rPr lang="en-PH" sz="1800" dirty="0">
                <a:effectLst/>
                <a:latin typeface="SFRM1095"/>
              </a:rPr>
              <a:t>we study proofs because they are what mathematicians do, and one goal of this book is to teach you how to think and act like a mathematician </a:t>
            </a:r>
            <a:endParaRPr lang="en-PH" sz="2400" dirty="0"/>
          </a:p>
          <a:p>
            <a:endParaRPr lang="en-GB" sz="2400" b="1" dirty="0">
              <a:solidFill>
                <a:srgbClr val="0070C0"/>
              </a:solidFill>
            </a:endParaRPr>
          </a:p>
          <a:p>
            <a:r>
              <a:rPr lang="en-PH" sz="1800" dirty="0">
                <a:effectLst/>
                <a:latin typeface="SFRM1095"/>
              </a:rPr>
              <a:t>Develop the skills to read and analyze mathematical statements, learn techniques to prove or disprove such statements, and improve one’s ability to communicate mathematics clearly. </a:t>
            </a:r>
            <a:endParaRPr lang="en-PH" sz="2400" dirty="0"/>
          </a:p>
          <a:p>
            <a:endParaRPr lang="el-G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2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1846</TotalTime>
  <Words>252</Words>
  <Application>Microsoft Macintosh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Calibri Light (Headings)</vt:lpstr>
      <vt:lpstr>CMSY10</vt:lpstr>
      <vt:lpstr>SFRM0800</vt:lpstr>
      <vt:lpstr>SFRM1095</vt:lpstr>
      <vt:lpstr>SFTI1095</vt:lpstr>
      <vt:lpstr>Wingdings</vt:lpstr>
      <vt:lpstr>Office Theme</vt:lpstr>
      <vt:lpstr>Proofs</vt:lpstr>
      <vt:lpstr>Outline</vt:lpstr>
      <vt:lpstr>Proof</vt:lpstr>
      <vt:lpstr>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261</cp:revision>
  <dcterms:created xsi:type="dcterms:W3CDTF">2022-05-11T03:47:05Z</dcterms:created>
  <dcterms:modified xsi:type="dcterms:W3CDTF">2024-04-14T12:22:59Z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