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7" r:id="rId5"/>
    <p:sldId id="366" r:id="rId6"/>
    <p:sldId id="390" r:id="rId7"/>
    <p:sldId id="395" r:id="rId8"/>
    <p:sldId id="396" r:id="rId9"/>
    <p:sldId id="397" r:id="rId10"/>
    <p:sldId id="394" r:id="rId11"/>
    <p:sldId id="391" r:id="rId12"/>
    <p:sldId id="392" r:id="rId13"/>
    <p:sldId id="393" r:id="rId14"/>
    <p:sldId id="385" r:id="rId15"/>
    <p:sldId id="389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2" autoAdjust="0"/>
    <p:restoredTop sz="94085" autoAdjust="0"/>
  </p:normalViewPr>
  <p:slideViewPr>
    <p:cSldViewPr snapToGrid="0">
      <p:cViewPr>
        <p:scale>
          <a:sx n="125" d="100"/>
          <a:sy n="125" d="100"/>
        </p:scale>
        <p:origin x="20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5666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508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98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5983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54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971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954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51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66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14/04/2024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0&gt;1</m:t>
                      </m:r>
                      <m:r>
                        <a:rPr lang="en-US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103574289 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497874" y="3169272"/>
            <a:ext cx="828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0FE6740-28FC-381A-D98E-213D980CE172}"/>
              </a:ext>
            </a:extLst>
          </p:cNvPr>
          <p:cNvSpPr/>
          <p:nvPr/>
        </p:nvSpPr>
        <p:spPr>
          <a:xfrm rot="5400000">
            <a:off x="2794503" y="2253483"/>
            <a:ext cx="217126" cy="14481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0773FC-5CC0-CE28-1D83-72FDD0166625}"/>
              </a:ext>
            </a:extLst>
          </p:cNvPr>
          <p:cNvSpPr/>
          <p:nvPr/>
        </p:nvSpPr>
        <p:spPr>
          <a:xfrm rot="5400000">
            <a:off x="7349397" y="293784"/>
            <a:ext cx="217126" cy="5399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722C-7746-577B-1121-B3921EC0AD7B}"/>
              </a:ext>
            </a:extLst>
          </p:cNvPr>
          <p:cNvSpPr txBox="1"/>
          <p:nvPr/>
        </p:nvSpPr>
        <p:spPr>
          <a:xfrm>
            <a:off x="7043840" y="3169272"/>
            <a:ext cx="5597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97EDAF-AFF4-2E01-FBA8-1478F383BA8C}"/>
              </a:ext>
            </a:extLst>
          </p:cNvPr>
          <p:cNvSpPr/>
          <p:nvPr/>
        </p:nvSpPr>
        <p:spPr>
          <a:xfrm rot="5400000">
            <a:off x="6072471" y="185737"/>
            <a:ext cx="217126" cy="79528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2F5F-56F5-4069-6092-E1F039FD5496}"/>
              </a:ext>
            </a:extLst>
          </p:cNvPr>
          <p:cNvSpPr txBox="1"/>
          <p:nvPr/>
        </p:nvSpPr>
        <p:spPr>
          <a:xfrm>
            <a:off x="5777208" y="4397057"/>
            <a:ext cx="7777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924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7" grpId="0" animBg="1"/>
      <p:bldP spid="8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483555"/>
                  </p:ext>
                </p:extLst>
              </p:nvPr>
            </p:nvGraphicFramePr>
            <p:xfrm>
              <a:off x="2208974" y="1650379"/>
              <a:ext cx="8306626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15331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415331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“For all”, “For every”, 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“There exists a”, 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483555"/>
                  </p:ext>
                </p:extLst>
              </p:nvPr>
            </p:nvGraphicFramePr>
            <p:xfrm>
              <a:off x="2208974" y="1650379"/>
              <a:ext cx="8306626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15331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415331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" t="-82796" r="-100147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“For all”, “For every”, 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47" t="-189944" r="-100147" b="-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“There exists a”, 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492233" y="2815488"/>
                <a:ext cx="93772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every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𝑡h𝑎𝑛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𝑒𝑞𝑢𝑎𝑙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815488"/>
                <a:ext cx="9377232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/>
              <p:nvPr/>
            </p:nvSpPr>
            <p:spPr>
              <a:xfrm>
                <a:off x="492233" y="3496976"/>
                <a:ext cx="31643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3496976"/>
                <a:ext cx="316433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27A72-0F4D-C8A4-1822-121244DD5A82}"/>
              </a:ext>
            </a:extLst>
          </p:cNvPr>
          <p:cNvSpPr txBox="1"/>
          <p:nvPr/>
        </p:nvSpPr>
        <p:spPr>
          <a:xfrm>
            <a:off x="954730" y="1327472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F67C-7DDE-EC58-378E-A51906A7FFA1}"/>
              </a:ext>
            </a:extLst>
          </p:cNvPr>
          <p:cNvSpPr txBox="1"/>
          <p:nvPr/>
        </p:nvSpPr>
        <p:spPr>
          <a:xfrm>
            <a:off x="9367038" y="2815484"/>
            <a:ext cx="91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en-PH" sz="2400" b="1" dirty="0">
              <a:solidFill>
                <a:srgbClr val="00B05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CF11C-5FAE-A203-DB0F-3A286EA43599}"/>
              </a:ext>
            </a:extLst>
          </p:cNvPr>
          <p:cNvGrpSpPr/>
          <p:nvPr/>
        </p:nvGrpSpPr>
        <p:grpSpPr>
          <a:xfrm>
            <a:off x="6779395" y="4246680"/>
            <a:ext cx="4212004" cy="461666"/>
            <a:chOff x="6779395" y="4246680"/>
            <a:chExt cx="4212004" cy="4616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85D9AC-F5D1-F1F6-63FB-ED5380008620}"/>
                </a:ext>
              </a:extLst>
            </p:cNvPr>
            <p:cNvSpPr txBox="1"/>
            <p:nvPr/>
          </p:nvSpPr>
          <p:spPr>
            <a:xfrm>
              <a:off x="6779395" y="4246681"/>
              <a:ext cx="1078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FALSE   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6B91BC-57C4-BE19-8CBE-575E21BBB5DF}"/>
                </a:ext>
              </a:extLst>
            </p:cNvPr>
            <p:cNvSpPr txBox="1"/>
            <p:nvPr/>
          </p:nvSpPr>
          <p:spPr>
            <a:xfrm>
              <a:off x="7742677" y="4246680"/>
              <a:ext cx="3248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This will be false if x = 1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E238F-F0CB-3D2C-517C-D1FD332E57AE}"/>
                  </a:ext>
                </a:extLst>
              </p:cNvPr>
              <p:cNvSpPr txBox="1"/>
              <p:nvPr/>
            </p:nvSpPr>
            <p:spPr>
              <a:xfrm>
                <a:off x="492233" y="4246681"/>
                <a:ext cx="62871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every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integer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𝑔𝑟𝑒𝑎𝑡𝑒𝑟</m:t>
                      </m:r>
                      <m:r>
                        <a:rPr 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E238F-F0CB-3D2C-517C-D1FD332E5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4246681"/>
                <a:ext cx="6287162" cy="461665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23BEA-8D56-57D6-172D-4349333C7E1F}"/>
                  </a:ext>
                </a:extLst>
              </p:cNvPr>
              <p:cNvSpPr txBox="1"/>
              <p:nvPr/>
            </p:nvSpPr>
            <p:spPr>
              <a:xfrm>
                <a:off x="458150" y="2505361"/>
                <a:ext cx="68230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exists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223BEA-8D56-57D6-172D-4349333C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2505361"/>
                <a:ext cx="682304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F2C980-4798-463A-0BAA-3AA1FF4875FF}"/>
              </a:ext>
            </a:extLst>
          </p:cNvPr>
          <p:cNvSpPr txBox="1"/>
          <p:nvPr/>
        </p:nvSpPr>
        <p:spPr>
          <a:xfrm>
            <a:off x="932427" y="1251673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/>
              <p:nvPr/>
            </p:nvSpPr>
            <p:spPr>
              <a:xfrm>
                <a:off x="7281194" y="2472374"/>
                <a:ext cx="3248722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𝑻𝑹𝑼𝑬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94" y="2472374"/>
                <a:ext cx="3248722" cy="5127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/>
              <p:nvPr/>
            </p:nvSpPr>
            <p:spPr>
              <a:xfrm>
                <a:off x="458149" y="3565811"/>
                <a:ext cx="5295879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9" y="3565811"/>
                <a:ext cx="5295879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/>
              <p:nvPr/>
            </p:nvSpPr>
            <p:spPr>
              <a:xfrm>
                <a:off x="7281194" y="4274829"/>
                <a:ext cx="17512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𝑭𝑨𝑳𝑺𝑬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94" y="4274829"/>
                <a:ext cx="175129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DF79EE-26F0-06A8-F215-25A5D947B04D}"/>
                  </a:ext>
                </a:extLst>
              </p:cNvPr>
              <p:cNvSpPr txBox="1"/>
              <p:nvPr/>
            </p:nvSpPr>
            <p:spPr>
              <a:xfrm>
                <a:off x="458150" y="4274830"/>
                <a:ext cx="68230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exists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-1 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DF79EE-26F0-06A8-F215-25A5D947B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4274830"/>
                <a:ext cx="68230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208561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Statements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Conditional Statements</a:t>
            </a:r>
          </a:p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Quantifiers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944508" y="1364722"/>
            <a:ext cx="9875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The study of logic begins with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statements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statement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 (Body)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is a sentence or a mathematical expression that is either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alibri (Body)"/>
              </a:rPr>
              <a:t>definitely true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or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 (Body)"/>
              </a:rPr>
              <a:t>definitely false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 </a:t>
            </a:r>
            <a:br>
              <a:rPr lang="en-US" sz="2400" dirty="0">
                <a:latin typeface="Calibri (Body)"/>
              </a:rPr>
            </a:b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0290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/>
              <p:nvPr/>
            </p:nvSpPr>
            <p:spPr>
              <a:xfrm>
                <a:off x="792108" y="1311382"/>
                <a:ext cx="51895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even number is divisible by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three elements.</a:t>
                </a:r>
                <a:endParaRPr lang="en-PH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1311382"/>
                <a:ext cx="5189592" cy="2308324"/>
              </a:xfrm>
              <a:prstGeom prst="rect">
                <a:avLst/>
              </a:prstGeom>
              <a:blipFill>
                <a:blip r:embed="rId4"/>
                <a:stretch>
                  <a:fillRect l="-1880" t="-2111" r="-588" b="-50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/>
              <p:nvPr/>
            </p:nvSpPr>
            <p:spPr>
              <a:xfrm>
                <a:off x="792108" y="3910128"/>
                <a:ext cx="53038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3910128"/>
                <a:ext cx="5303892" cy="1569660"/>
              </a:xfrm>
              <a:prstGeom prst="rect">
                <a:avLst/>
              </a:prstGeom>
              <a:blipFill>
                <a:blip r:embed="rId5"/>
                <a:stretch>
                  <a:fillRect l="-1839" t="-3101" b="-69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/>
              <p:nvPr/>
            </p:nvSpPr>
            <p:spPr>
              <a:xfrm>
                <a:off x="792108" y="1311382"/>
                <a:ext cx="51895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even number is divisible by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three elements.</a:t>
                </a:r>
                <a:endParaRPr lang="en-PH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1311382"/>
                <a:ext cx="5189592" cy="2308324"/>
              </a:xfrm>
              <a:prstGeom prst="rect">
                <a:avLst/>
              </a:prstGeom>
              <a:blipFill>
                <a:blip r:embed="rId4"/>
                <a:stretch>
                  <a:fillRect l="-1880" t="-2111" r="-588" b="-50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/>
              <p:nvPr/>
            </p:nvSpPr>
            <p:spPr>
              <a:xfrm>
                <a:off x="792108" y="3910128"/>
                <a:ext cx="530389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3910128"/>
                <a:ext cx="5303892" cy="1569660"/>
              </a:xfrm>
              <a:prstGeom prst="rect">
                <a:avLst/>
              </a:prstGeom>
              <a:blipFill>
                <a:blip r:embed="rId5"/>
                <a:stretch>
                  <a:fillRect l="-1839" t="-3101" b="-69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5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7BBD3-AA23-8265-125E-F15DD2D2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97" y="1538287"/>
            <a:ext cx="10700808" cy="24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817720" y="1588443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720" y="1588443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5148145" y="2358431"/>
                <a:ext cx="189570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145" y="2358431"/>
                <a:ext cx="189570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/>
              <p:nvPr/>
            </p:nvSpPr>
            <p:spPr>
              <a:xfrm>
                <a:off x="4754596" y="3042674"/>
                <a:ext cx="268280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𝑖𝑚𝑝𝑙𝑖𝑒𝑠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596" y="3042674"/>
                <a:ext cx="268280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3520068" y="4267942"/>
            <a:ext cx="5675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Whenever P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Q must be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as well</a:t>
            </a:r>
          </a:p>
          <a:p>
            <a:endParaRPr lang="en-US" sz="2400" dirty="0"/>
          </a:p>
          <a:p>
            <a:r>
              <a:rPr lang="en-US" sz="2400" dirty="0"/>
              <a:t>Whenever P is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we do not care!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36616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&gt;10⇒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16B01-1B9C-666F-B91E-492CD7E6DEAE}"/>
              </a:ext>
            </a:extLst>
          </p:cNvPr>
          <p:cNvGrpSpPr/>
          <p:nvPr/>
        </p:nvGrpSpPr>
        <p:grpSpPr>
          <a:xfrm>
            <a:off x="1393684" y="3391862"/>
            <a:ext cx="6240010" cy="582422"/>
            <a:chOff x="3572107" y="3123577"/>
            <a:chExt cx="6240010" cy="5824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/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/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/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902840-6999-8A0C-5704-18E0F65433FE}"/>
              </a:ext>
            </a:extLst>
          </p:cNvPr>
          <p:cNvGrpSpPr/>
          <p:nvPr/>
        </p:nvGrpSpPr>
        <p:grpSpPr>
          <a:xfrm>
            <a:off x="1443553" y="4082485"/>
            <a:ext cx="6023267" cy="553998"/>
            <a:chOff x="3621976" y="3814200"/>
            <a:chExt cx="6023267" cy="5539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/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/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/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D01389-D4CA-0418-6351-1C387AAA0AFB}"/>
              </a:ext>
            </a:extLst>
          </p:cNvPr>
          <p:cNvGrpSpPr/>
          <p:nvPr/>
        </p:nvGrpSpPr>
        <p:grpSpPr>
          <a:xfrm>
            <a:off x="1393684" y="4744684"/>
            <a:ext cx="6073136" cy="587319"/>
            <a:chOff x="3572107" y="4476399"/>
            <a:chExt cx="6073136" cy="5873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/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/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/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ket 8">
            <a:extLst>
              <a:ext uri="{FF2B5EF4-FFF2-40B4-BE49-F238E27FC236}">
                <a16:creationId xmlns:a16="http://schemas.microsoft.com/office/drawing/2014/main" id="{BB831935-0621-A35D-D4E9-33106207604B}"/>
              </a:ext>
            </a:extLst>
          </p:cNvPr>
          <p:cNvSpPr/>
          <p:nvPr/>
        </p:nvSpPr>
        <p:spPr>
          <a:xfrm rot="5400000">
            <a:off x="2788780" y="3229963"/>
            <a:ext cx="185859" cy="307181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179012" y="3507843"/>
            <a:ext cx="1579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If and only if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/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/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/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𝒆𝒒𝒖𝒊𝒗𝒂𝒍𝒆𝒏𝒕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/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𝑻𝑹𝑼𝑬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blipFill>
                <a:blip r:embed="rId10"/>
                <a:stretch>
                  <a:fillRect r="-78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2419</TotalTime>
  <Words>430</Words>
  <Application>Microsoft Office PowerPoint</Application>
  <PresentationFormat>Widescreen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 Light (Headings)</vt:lpstr>
      <vt:lpstr>Cambria Math</vt:lpstr>
      <vt:lpstr>Wingdings</vt:lpstr>
      <vt:lpstr>Office Theme</vt:lpstr>
      <vt:lpstr>Logic</vt:lpstr>
      <vt:lpstr>Outline</vt:lpstr>
      <vt:lpstr>Statements</vt:lpstr>
      <vt:lpstr>Statements</vt:lpstr>
      <vt:lpstr>Statements</vt:lpstr>
      <vt:lpstr>Statements</vt:lpstr>
      <vt:lpstr>Conditional Statements</vt:lpstr>
      <vt:lpstr>Conditional Statements</vt:lpstr>
      <vt:lpstr>Conditional Statements</vt:lpstr>
      <vt:lpstr>Conditional Statements</vt:lpstr>
      <vt:lpstr>Quantifiers</vt:lpstr>
      <vt:lpstr>Quantifiers</vt:lpstr>
      <vt:lpstr>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291</cp:revision>
  <dcterms:created xsi:type="dcterms:W3CDTF">2022-05-11T03:47:05Z</dcterms:created>
  <dcterms:modified xsi:type="dcterms:W3CDTF">2024-04-14T15:23:36Z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