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366" r:id="rId6"/>
    <p:sldId id="385" r:id="rId7"/>
    <p:sldId id="386" r:id="rId8"/>
    <p:sldId id="387" r:id="rId9"/>
    <p:sldId id="3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2" autoAdjust="0"/>
    <p:restoredTop sz="94085" autoAdjust="0"/>
  </p:normalViewPr>
  <p:slideViewPr>
    <p:cSldViewPr snapToGrid="0">
      <p:cViewPr varScale="1">
        <p:scale>
          <a:sx n="86" d="100"/>
          <a:sy n="86" d="100"/>
        </p:scale>
        <p:origin x="120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75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692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064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330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21587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 and Definition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0" y="1215609"/>
            <a:ext cx="112500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Until this point in your education, mathematics has probably been presented as a primarily </a:t>
            </a:r>
            <a:r>
              <a:rPr lang="en-US" sz="2400" b="1" dirty="0">
                <a:solidFill>
                  <a:srgbClr val="0070C0"/>
                </a:solidFill>
              </a:rPr>
              <a:t>computational discipline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You have learned to:</a:t>
            </a:r>
          </a:p>
          <a:p>
            <a:pPr marL="457200" indent="-457200">
              <a:buAutoNum type="arabicPeriod"/>
            </a:pPr>
            <a:r>
              <a:rPr lang="en-US" sz="2400" dirty="0"/>
              <a:t>Solve equations</a:t>
            </a:r>
          </a:p>
          <a:p>
            <a:pPr marL="457200" indent="-457200">
              <a:buAutoNum type="arabicPeriod"/>
            </a:pPr>
            <a:r>
              <a:rPr lang="en-US" sz="2400" dirty="0"/>
              <a:t>Compute derivatives and integrals</a:t>
            </a:r>
          </a:p>
          <a:p>
            <a:pPr marL="457200" indent="-457200">
              <a:buAutoNum type="arabicPeriod"/>
            </a:pPr>
            <a:r>
              <a:rPr lang="en-US" sz="2400" dirty="0"/>
              <a:t>Multiply matrices and find determinants </a:t>
            </a:r>
          </a:p>
          <a:p>
            <a:endParaRPr lang="en-US" sz="2400" dirty="0"/>
          </a:p>
          <a:p>
            <a:r>
              <a:rPr lang="en-US" sz="2400" dirty="0"/>
              <a:t>And you have seen how these things can answer practical questions about the real world. In this setting your primary goal in using mathematics has been to</a:t>
            </a:r>
            <a:r>
              <a:rPr lang="en-US" sz="2400" b="1" dirty="0">
                <a:solidFill>
                  <a:srgbClr val="0070C0"/>
                </a:solidFill>
              </a:rPr>
              <a:t> compute answers. </a:t>
            </a:r>
            <a:br>
              <a:rPr lang="en-US" sz="2400" dirty="0"/>
            </a:b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21548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0" y="1215609"/>
            <a:ext cx="111385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But there is another side of mathematics that is more </a:t>
            </a:r>
            <a:r>
              <a:rPr lang="en-US" sz="2400" b="1" dirty="0">
                <a:solidFill>
                  <a:srgbClr val="0070C0"/>
                </a:solidFill>
              </a:rPr>
              <a:t>theoretical than computational</a:t>
            </a:r>
          </a:p>
          <a:p>
            <a:endParaRPr lang="en-US" sz="2400" dirty="0"/>
          </a:p>
          <a:p>
            <a:r>
              <a:rPr lang="en-US" sz="2400" dirty="0"/>
              <a:t>Here the </a:t>
            </a:r>
            <a:r>
              <a:rPr lang="en-US" sz="2400" b="1" dirty="0">
                <a:solidFill>
                  <a:srgbClr val="00B050"/>
                </a:solidFill>
              </a:rPr>
              <a:t>primary goal </a:t>
            </a:r>
            <a:r>
              <a:rPr lang="en-US" sz="2400" dirty="0"/>
              <a:t>is to:</a:t>
            </a:r>
          </a:p>
          <a:p>
            <a:pPr marL="457200" indent="-457200">
              <a:buAutoNum type="arabicPeriod"/>
            </a:pPr>
            <a:r>
              <a:rPr lang="en-US" sz="2400" dirty="0"/>
              <a:t>Understand mathematical structures</a:t>
            </a:r>
          </a:p>
          <a:p>
            <a:pPr marL="457200" indent="-457200">
              <a:buAutoNum type="arabicPeriod"/>
            </a:pPr>
            <a:r>
              <a:rPr lang="en-US" sz="2400" dirty="0"/>
              <a:t>Prove mathematical statements</a:t>
            </a:r>
          </a:p>
          <a:p>
            <a:pPr marL="457200" indent="-457200">
              <a:buAutoNum type="arabicPeriod"/>
            </a:pPr>
            <a:r>
              <a:rPr lang="en-US" sz="2400" dirty="0"/>
              <a:t>Invent or discover new mathematical theorems and theories 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9377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15609"/>
            <a:ext cx="112612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mathematical techniques and procedures that you have learned and used up until now are founded on this theoretical side of mathematics. </a:t>
            </a:r>
          </a:p>
          <a:p>
            <a:endParaRPr lang="en-US" sz="2400" dirty="0"/>
          </a:p>
          <a:p>
            <a:r>
              <a:rPr lang="en-US" sz="2400" dirty="0"/>
              <a:t>For example, in computing the area under a curve, you use the fundamental theorem of calculus. It is because this theorem is true that your answer is correct. </a:t>
            </a:r>
          </a:p>
          <a:p>
            <a:endParaRPr lang="en-US" sz="2400" dirty="0"/>
          </a:p>
          <a:p>
            <a:r>
              <a:rPr lang="en-US" sz="2400" dirty="0"/>
              <a:t>However, in learning calculus you were probably far more concerned with how that theorem could be applied than in understanding why it is true. But how do we know it is true? </a:t>
            </a:r>
          </a:p>
          <a:p>
            <a:endParaRPr lang="en-US" sz="2400" dirty="0"/>
          </a:p>
          <a:p>
            <a:r>
              <a:rPr lang="en-US" sz="2400" dirty="0"/>
              <a:t>How can we convince ourselves or others of its validity? Questions of this nature belong to the theoretical realm of mathematics.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10261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15609"/>
            <a:ext cx="112612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You will learn and apply the methods of thought that mathematicians use to verify theorems, explore mathematical truth and create new mathematical theories. </a:t>
            </a:r>
          </a:p>
          <a:p>
            <a:endParaRPr lang="en-US" sz="2400" dirty="0"/>
          </a:p>
          <a:p>
            <a:r>
              <a:rPr lang="en-US" sz="2400" dirty="0"/>
              <a:t>This will prepare you for advanced mathematics courses, for you will be better</a:t>
            </a:r>
            <a:br>
              <a:rPr lang="en-US" sz="2400" dirty="0"/>
            </a:br>
            <a:r>
              <a:rPr lang="en-US" sz="2400" dirty="0"/>
              <a:t>able to understand proofs, write your own proofs and think critically and</a:t>
            </a:r>
            <a:br>
              <a:rPr lang="en-US" sz="2400" dirty="0"/>
            </a:br>
            <a:r>
              <a:rPr lang="en-US" sz="2400" dirty="0"/>
              <a:t>inquisitively about mathematics </a:t>
            </a:r>
            <a:br>
              <a:rPr lang="en-US" sz="2400" dirty="0"/>
            </a:b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92784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2428</TotalTime>
  <Words>320</Words>
  <Application>Microsoft Office PowerPoint</Application>
  <PresentationFormat>Widescreen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Calibri Light (Headings)</vt:lpstr>
      <vt:lpstr>Wingdings</vt:lpstr>
      <vt:lpstr>Office Theme</vt:lpstr>
      <vt:lpstr>Proofs</vt:lpstr>
      <vt:lpstr>Outline</vt:lpstr>
      <vt:lpstr>Introduction to Proofs</vt:lpstr>
      <vt:lpstr>Introduction to Proofs</vt:lpstr>
      <vt:lpstr>Introduction to Proofs</vt:lpstr>
      <vt:lpstr>Introduction to Proofs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273</cp:revision>
  <dcterms:created xsi:type="dcterms:W3CDTF">2022-05-11T03:47:05Z</dcterms:created>
  <dcterms:modified xsi:type="dcterms:W3CDTF">2024-04-14T15:24:05Z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