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66" r:id="rId6"/>
    <p:sldId id="383" r:id="rId7"/>
    <p:sldId id="384" r:id="rId8"/>
    <p:sldId id="389" r:id="rId9"/>
    <p:sldId id="386" r:id="rId10"/>
    <p:sldId id="388" r:id="rId11"/>
    <p:sldId id="387" r:id="rId12"/>
    <p:sldId id="390" r:id="rId13"/>
    <p:sldId id="392" r:id="rId14"/>
    <p:sldId id="391" r:id="rId15"/>
    <p:sldId id="393" r:id="rId16"/>
    <p:sldId id="397" r:id="rId17"/>
    <p:sldId id="394" r:id="rId18"/>
    <p:sldId id="399" r:id="rId19"/>
    <p:sldId id="398" r:id="rId20"/>
    <p:sldId id="395" r:id="rId21"/>
    <p:sldId id="400" r:id="rId22"/>
    <p:sldId id="3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2" autoAdjust="0"/>
  </p:normalViewPr>
  <p:slideViewPr>
    <p:cSldViewPr snapToGrid="0">
      <p:cViewPr varScale="1">
        <p:scale>
          <a:sx n="153" d="100"/>
          <a:sy n="153" d="100"/>
        </p:scale>
        <p:origin x="10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8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1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07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76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28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45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77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355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11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5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95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27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01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69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00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2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/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4, 5, 6</m:t>
                          </m:r>
                        </m:e>
                      </m:d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</m:oMath>
                  </m:oMathPara>
                </a14:m>
                <a:endParaRPr lang="en-GB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={4, 5}</m:t>
                      </m:r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={2, 4, 5}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={4}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89796" r="-200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89796" r="-467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189796" r="-200000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89796" r="-467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284000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84000" r="-4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391837" r="-200000" b="-2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391837" r="-467" b="-2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482000" r="-2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482000" r="-467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593878" r="-20000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593878" r="-467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3D983F-513E-B73F-2BE1-E11708C4617E}"/>
              </a:ext>
            </a:extLst>
          </p:cNvPr>
          <p:cNvSpPr txBox="1"/>
          <p:nvPr/>
        </p:nvSpPr>
        <p:spPr>
          <a:xfrm>
            <a:off x="160255" y="1504345"/>
            <a:ext cx="3242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example, given these three sets</a:t>
            </a:r>
          </a:p>
        </p:txBody>
      </p:sp>
    </p:spTree>
    <p:extLst>
      <p:ext uri="{BB962C8B-B14F-4D97-AF65-F5344CB8AC3E}">
        <p14:creationId xmlns:p14="http://schemas.microsoft.com/office/powerpoint/2010/main" val="3078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378316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0, 1, 2, 3,…}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{…, −3, −2, −1, 0, 1, 2, 3, 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𝑁𝑎𝑡𝑢𝑟𝑎𝑙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𝑛𝑢𝑚𝑏𝑒𝑟𝑠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𝐼𝑛𝑡𝑒𝑔𝑒𝑟𝑠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𝐼𝑟𝑟𝑎𝑡𝑖𝑜𝑛𝑎𝑙𝑠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378316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89394" r="-2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89394" r="-34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189394" r="-200000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89394" r="-34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269014" r="-200000" b="-9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69014" r="-342" b="-9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396970" r="-200000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396970" r="-342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366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hart of number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0D22AC7-2F9F-9301-A86C-BC176E415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/>
          <a:stretch/>
        </p:blipFill>
        <p:spPr>
          <a:xfrm>
            <a:off x="2731122" y="1024274"/>
            <a:ext cx="6729756" cy="48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5AF64-3589-5F52-AA83-BE9B68A2A67D}"/>
              </a:ext>
            </a:extLst>
          </p:cNvPr>
          <p:cNvSpPr txBox="1"/>
          <p:nvPr/>
        </p:nvSpPr>
        <p:spPr>
          <a:xfrm>
            <a:off x="622169" y="1362663"/>
            <a:ext cx="11227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eXGyreSchola-Bold"/>
              </a:rPr>
              <a:t>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TeXGyreSchola-Bold"/>
              </a:rPr>
              <a:t>set-builder notation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eXGyreSchola-Regular"/>
              </a:rPr>
              <a:t>is used to describe sets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eXGyreSchola-Regular"/>
              </a:rPr>
              <a:t>that are too big or complex to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eXGyreSchola-Regular"/>
              </a:rPr>
              <a:t> between braces.</a:t>
            </a:r>
            <a:endParaRPr lang="en-PH" sz="2400" dirty="0"/>
          </a:p>
          <a:p>
            <a:endParaRPr lang="en-PH" sz="2400" dirty="0"/>
          </a:p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set-builder notation </a:t>
            </a:r>
            <a:r>
              <a:rPr lang="en-PH" sz="2400" dirty="0"/>
              <a:t>is used to describe a set by saying </a:t>
            </a:r>
            <a:r>
              <a:rPr lang="en-PH" sz="2400" b="1" dirty="0">
                <a:solidFill>
                  <a:srgbClr val="0070C0"/>
                </a:solidFill>
              </a:rPr>
              <a:t>what properties its members have.</a:t>
            </a:r>
          </a:p>
          <a:p>
            <a:endParaRPr lang="en-PH" sz="2400" dirty="0"/>
          </a:p>
          <a:p>
            <a:r>
              <a:rPr lang="en-PH" sz="2400" dirty="0"/>
              <a:t>Using this notation, we can "build" a set by describing what is in it.</a:t>
            </a:r>
          </a:p>
          <a:p>
            <a:endParaRPr lang="en-PH" sz="2400" dirty="0"/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33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2626702" y="1887901"/>
                <a:ext cx="6938576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m:rPr>
                          <m:nor/>
                        </m:rPr>
                        <a:rPr lang="en-PH" sz="45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en-PH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sz="4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rules</m:t>
                      </m:r>
                      <m:r>
                        <a:rPr lang="en-GB" sz="4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02" y="1887901"/>
                <a:ext cx="6938576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/>
              <p:nvPr/>
            </p:nvSpPr>
            <p:spPr>
              <a:xfrm>
                <a:off x="3254592" y="3126417"/>
                <a:ext cx="568279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5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92" y="3126417"/>
                <a:ext cx="5682797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7DEDFD-BBBC-C668-0BDD-3F7DD947F45B}"/>
              </a:ext>
            </a:extLst>
          </p:cNvPr>
          <p:cNvSpPr txBox="1"/>
          <p:nvPr/>
        </p:nvSpPr>
        <p:spPr>
          <a:xfrm>
            <a:off x="647700" y="2731568"/>
            <a:ext cx="1798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1415F-762F-03C9-E3AD-01CF83B9C336}"/>
              </a:ext>
            </a:extLst>
          </p:cNvPr>
          <p:cNvSpPr txBox="1"/>
          <p:nvPr/>
        </p:nvSpPr>
        <p:spPr>
          <a:xfrm>
            <a:off x="647700" y="1375176"/>
            <a:ext cx="870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general, a set A written with set-builder notation has the syntax 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F348B-E864-23C7-E958-0193E29B49D3}"/>
              </a:ext>
            </a:extLst>
          </p:cNvPr>
          <p:cNvSpPr txBox="1"/>
          <p:nvPr/>
        </p:nvSpPr>
        <p:spPr>
          <a:xfrm>
            <a:off x="647699" y="4118910"/>
            <a:ext cx="5379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writers use a bar instead of a colon 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A732BB-8D42-CA3F-E229-CD3FA478AF1D}"/>
                  </a:ext>
                </a:extLst>
              </p:cNvPr>
              <p:cNvSpPr txBox="1"/>
              <p:nvPr/>
            </p:nvSpPr>
            <p:spPr>
              <a:xfrm>
                <a:off x="3186021" y="4872764"/>
                <a:ext cx="568279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A732BB-8D42-CA3F-E229-CD3FA478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21" y="4872764"/>
                <a:ext cx="5682797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ket 5">
            <a:extLst>
              <a:ext uri="{FF2B5EF4-FFF2-40B4-BE49-F238E27FC236}">
                <a16:creationId xmlns:a16="http://schemas.microsoft.com/office/drawing/2014/main" id="{39083FE7-1E1A-5676-10B3-1F6D8082CD68}"/>
              </a:ext>
            </a:extLst>
          </p:cNvPr>
          <p:cNvSpPr/>
          <p:nvPr/>
        </p:nvSpPr>
        <p:spPr>
          <a:xfrm rot="5400000">
            <a:off x="2328886" y="2961982"/>
            <a:ext cx="185859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C06C-9B43-45BB-F597-69946976CC16}"/>
              </a:ext>
            </a:extLst>
          </p:cNvPr>
          <p:cNvSpPr txBox="1"/>
          <p:nvPr/>
        </p:nvSpPr>
        <p:spPr>
          <a:xfrm>
            <a:off x="5989586" y="3458171"/>
            <a:ext cx="14693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“Such that”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894F-9F05-3D30-8C93-0E2BB6D9BBC7}"/>
              </a:ext>
            </a:extLst>
          </p:cNvPr>
          <p:cNvSpPr txBox="1"/>
          <p:nvPr/>
        </p:nvSpPr>
        <p:spPr>
          <a:xfrm>
            <a:off x="5516791" y="4300117"/>
            <a:ext cx="2583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Description of the set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0D95341-9108-0C70-2D99-3E8E069FB1F1}"/>
              </a:ext>
            </a:extLst>
          </p:cNvPr>
          <p:cNvSpPr/>
          <p:nvPr/>
        </p:nvSpPr>
        <p:spPr>
          <a:xfrm rot="5400000">
            <a:off x="6768935" y="1130454"/>
            <a:ext cx="352166" cy="5698862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DD6AD65B-F2E8-5E00-D4A4-3E7C13DAC7B8}"/>
              </a:ext>
            </a:extLst>
          </p:cNvPr>
          <p:cNvSpPr/>
          <p:nvPr/>
        </p:nvSpPr>
        <p:spPr>
          <a:xfrm rot="5400000">
            <a:off x="6621521" y="3134674"/>
            <a:ext cx="205509" cy="441484"/>
          </a:xfrm>
          <a:prstGeom prst="rightBracket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F612-662D-0E6D-3D68-7BA91DCF3DCB}"/>
              </a:ext>
            </a:extLst>
          </p:cNvPr>
          <p:cNvSpPr txBox="1"/>
          <p:nvPr/>
        </p:nvSpPr>
        <p:spPr>
          <a:xfrm>
            <a:off x="1588336" y="3775822"/>
            <a:ext cx="1971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Name of the set</a:t>
            </a:r>
          </a:p>
        </p:txBody>
      </p:sp>
    </p:spTree>
    <p:extLst>
      <p:ext uri="{BB962C8B-B14F-4D97-AF65-F5344CB8AC3E}">
        <p14:creationId xmlns:p14="http://schemas.microsoft.com/office/powerpoint/2010/main" val="18089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7257677" y="3461089"/>
            <a:ext cx="2253967" cy="699648"/>
            <a:chOff x="7257677" y="3461089"/>
            <a:chExt cx="2253967" cy="6996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362296" y="3745239"/>
              <a:ext cx="20447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Extra constraints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258123" y="2460643"/>
              <a:ext cx="253075" cy="225396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26DCE4-F3F9-2041-BD43-390FF7270306}"/>
              </a:ext>
            </a:extLst>
          </p:cNvPr>
          <p:cNvGrpSpPr/>
          <p:nvPr/>
        </p:nvGrpSpPr>
        <p:grpSpPr>
          <a:xfrm>
            <a:off x="3946821" y="3435276"/>
            <a:ext cx="2702086" cy="1051425"/>
            <a:chOff x="3946821" y="3435276"/>
            <a:chExt cx="2702086" cy="1051425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171327" y="2590852"/>
              <a:ext cx="253074" cy="1941922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46821" y="3748037"/>
              <a:ext cx="2702086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Where I am taking my </a:t>
              </a:r>
            </a:p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elements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</a:t>
            </a:r>
            <a:r>
              <a:rPr lang="en-PH" b="1"/>
              <a:t>a Set Notation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/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There are only 5 integers whose squared value is less than 6, therefore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blipFill>
                <a:blip r:embed="rId5"/>
                <a:stretch>
                  <a:fillRect l="-74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B96A6D-6AC8-6CEC-DA32-C1E77A004A73}"/>
              </a:ext>
            </a:extLst>
          </p:cNvPr>
          <p:cNvGrpSpPr/>
          <p:nvPr/>
        </p:nvGrpSpPr>
        <p:grpSpPr>
          <a:xfrm>
            <a:off x="7160057" y="3478246"/>
            <a:ext cx="2756076" cy="753490"/>
            <a:chOff x="7116752" y="3461089"/>
            <a:chExt cx="2756076" cy="7534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805BE-2C88-C473-45AE-672CE027D3BB}"/>
                </a:ext>
              </a:extLst>
            </p:cNvPr>
            <p:cNvSpPr txBox="1"/>
            <p:nvPr/>
          </p:nvSpPr>
          <p:spPr>
            <a:xfrm>
              <a:off x="7116752" y="3799081"/>
              <a:ext cx="27560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squared is less than 6</a:t>
              </a:r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3CDCB03B-443D-35E8-4D94-32ED5B418856}"/>
                </a:ext>
              </a:extLst>
            </p:cNvPr>
            <p:cNvSpPr/>
            <p:nvPr/>
          </p:nvSpPr>
          <p:spPr>
            <a:xfrm rot="5400000">
              <a:off x="8251406" y="2464127"/>
              <a:ext cx="253075" cy="2246999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1AA6F3-8173-5B05-5023-00A5E19F71B7}"/>
              </a:ext>
            </a:extLst>
          </p:cNvPr>
          <p:cNvGrpSpPr/>
          <p:nvPr/>
        </p:nvGrpSpPr>
        <p:grpSpPr>
          <a:xfrm>
            <a:off x="4120749" y="3452106"/>
            <a:ext cx="2228779" cy="713126"/>
            <a:chOff x="3880559" y="3435277"/>
            <a:chExt cx="3923826" cy="713126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452F0F7-34D1-37B7-E420-A6081DF2D094}"/>
                </a:ext>
              </a:extLst>
            </p:cNvPr>
            <p:cNvSpPr/>
            <p:nvPr/>
          </p:nvSpPr>
          <p:spPr>
            <a:xfrm rot="5400000">
              <a:off x="5715936" y="2046245"/>
              <a:ext cx="253074" cy="303113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89F4F5-C52E-E8BA-A203-8A9D837EC0C3}"/>
                </a:ext>
              </a:extLst>
            </p:cNvPr>
            <p:cNvSpPr txBox="1"/>
            <p:nvPr/>
          </p:nvSpPr>
          <p:spPr>
            <a:xfrm>
              <a:off x="3880559" y="3732905"/>
              <a:ext cx="3923826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integer numbers 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615214-BF80-E282-DDDE-CC35C40DF64B}"/>
              </a:ext>
            </a:extLst>
          </p:cNvPr>
          <p:cNvGrpSpPr/>
          <p:nvPr/>
        </p:nvGrpSpPr>
        <p:grpSpPr>
          <a:xfrm>
            <a:off x="2164534" y="3411212"/>
            <a:ext cx="633433" cy="754020"/>
            <a:chOff x="2078331" y="3429001"/>
            <a:chExt cx="633433" cy="754020"/>
          </a:xfrm>
        </p:grpSpPr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59FF9CD-FA03-E45E-7C75-6105D05248B8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BFDB7-838E-9A43-53F7-03FC536A7790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D0DDA-32E5-8AAF-CBA9-CC7C630E8C8E}"/>
              </a:ext>
            </a:extLst>
          </p:cNvPr>
          <p:cNvGrpSpPr/>
          <p:nvPr/>
        </p:nvGrpSpPr>
        <p:grpSpPr>
          <a:xfrm>
            <a:off x="2766398" y="3410230"/>
            <a:ext cx="1266052" cy="755983"/>
            <a:chOff x="2677595" y="3429001"/>
            <a:chExt cx="1266052" cy="755983"/>
          </a:xfrm>
        </p:grpSpPr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80736CFE-4F2B-1E6E-AD98-599D84A89558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8371F7-0B21-3654-62A2-23336851D4B9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48B8A-9C2A-2EA3-1178-E38729B1F26F}"/>
              </a:ext>
            </a:extLst>
          </p:cNvPr>
          <p:cNvGrpSpPr/>
          <p:nvPr/>
        </p:nvGrpSpPr>
        <p:grpSpPr>
          <a:xfrm>
            <a:off x="6288853" y="3452106"/>
            <a:ext cx="885273" cy="1058285"/>
            <a:chOff x="6151423" y="3436072"/>
            <a:chExt cx="885273" cy="1058285"/>
          </a:xfrm>
        </p:grpSpPr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F59B06C5-A51D-3BD1-A923-9CB0CB3DEE8C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25C1E9-E88D-AD27-A3DE-096B18C6EB1D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4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a Set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={2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6780306" y="3455157"/>
            <a:ext cx="2384692" cy="753490"/>
            <a:chOff x="7116752" y="3461089"/>
            <a:chExt cx="2384692" cy="753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116752" y="3799081"/>
              <a:ext cx="23846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is an element of A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075939" y="2639595"/>
              <a:ext cx="253075" cy="189606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71D1FA-6668-773A-274D-63AAD5572B1C}"/>
              </a:ext>
            </a:extLst>
          </p:cNvPr>
          <p:cNvGrpSpPr/>
          <p:nvPr/>
        </p:nvGrpSpPr>
        <p:grpSpPr>
          <a:xfrm>
            <a:off x="4848805" y="3435277"/>
            <a:ext cx="1330045" cy="1672221"/>
            <a:chOff x="3970825" y="3435277"/>
            <a:chExt cx="2341580" cy="1672221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015079" y="2747102"/>
              <a:ext cx="253074" cy="1629424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70825" y="3722503"/>
              <a:ext cx="2341580" cy="1384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of elements in the form 2x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49E729-C5E3-AAAF-68AB-114C234BF9AD}"/>
              </a:ext>
            </a:extLst>
          </p:cNvPr>
          <p:cNvGrpSpPr/>
          <p:nvPr/>
        </p:nvGrpSpPr>
        <p:grpSpPr>
          <a:xfrm>
            <a:off x="2883944" y="3429001"/>
            <a:ext cx="633433" cy="754020"/>
            <a:chOff x="2078331" y="3429001"/>
            <a:chExt cx="633433" cy="754020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83CD7CC0-F707-3B11-DA96-84604D6222A2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654D85-B861-FB66-F75B-70BC1B43C982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287533-EE75-B792-7D5E-15BEDEEF0B72}"/>
              </a:ext>
            </a:extLst>
          </p:cNvPr>
          <p:cNvGrpSpPr/>
          <p:nvPr/>
        </p:nvGrpSpPr>
        <p:grpSpPr>
          <a:xfrm>
            <a:off x="3486833" y="3447737"/>
            <a:ext cx="1266052" cy="755983"/>
            <a:chOff x="2677595" y="3429001"/>
            <a:chExt cx="1266052" cy="755983"/>
          </a:xfrm>
        </p:grpSpPr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F768A05B-4E70-3425-1DC0-13B7E2ABEC23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B72216-3228-1054-10A6-10F1FC1BF378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D721B8-BC77-2DA6-0AD6-829CBFB32232}"/>
              </a:ext>
            </a:extLst>
          </p:cNvPr>
          <p:cNvGrpSpPr/>
          <p:nvPr/>
        </p:nvGrpSpPr>
        <p:grpSpPr>
          <a:xfrm>
            <a:off x="6037919" y="3451445"/>
            <a:ext cx="885273" cy="1058285"/>
            <a:chOff x="6151423" y="3436072"/>
            <a:chExt cx="885273" cy="1058285"/>
          </a:xfrm>
        </p:grpSpPr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BDA197-3F0C-5F8F-C4F3-D05B20E3D0DA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C0FA9-321D-EB93-9BAF-2FC81050602F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/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={−4, −2 0 , 2, 4}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blipFill>
                <a:blip r:embed="rId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3FB92EA-4FA4-B567-814C-114FAFD88794}"/>
              </a:ext>
            </a:extLst>
          </p:cNvPr>
          <p:cNvSpPr txBox="1"/>
          <p:nvPr/>
        </p:nvSpPr>
        <p:spPr>
          <a:xfrm>
            <a:off x="3757846" y="5365835"/>
            <a:ext cx="13574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dirty="0"/>
              <a:t>Therefore, 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/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set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={−2, −1, 0, 1, 2}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algn="l"/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Notations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Builder Notation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effectLst/>
              </a:rPr>
              <a:t>A </a:t>
            </a:r>
            <a:r>
              <a:rPr lang="en-PH" sz="2400" b="1" dirty="0">
                <a:solidFill>
                  <a:srgbClr val="00B050"/>
                </a:solidFill>
                <a:effectLst/>
              </a:rPr>
              <a:t>set</a:t>
            </a:r>
            <a:r>
              <a:rPr lang="en-PH" sz="2400" dirty="0">
                <a:effectLst/>
              </a:rPr>
              <a:t> is an unordered collection of distinct objects, which are called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elements</a:t>
            </a:r>
            <a:r>
              <a:rPr lang="en-PH" sz="2400" dirty="0">
                <a:effectLst/>
              </a:rPr>
              <a:t> </a:t>
            </a:r>
          </a:p>
          <a:p>
            <a:endParaRPr lang="en-PH" sz="2400" dirty="0"/>
          </a:p>
          <a:p>
            <a:r>
              <a:rPr lang="en-PH" sz="2400" dirty="0"/>
              <a:t>S</a:t>
            </a:r>
            <a:r>
              <a:rPr lang="en-PH" sz="2400" dirty="0">
                <a:effectLst/>
              </a:rPr>
              <a:t>ets are often drawn with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curly braces </a:t>
            </a:r>
            <a:r>
              <a:rPr lang="en-PH" sz="2400" dirty="0">
                <a:effectLst/>
              </a:rPr>
              <a:t>enclosing their elements.</a:t>
            </a:r>
            <a:endParaRPr lang="el-GR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/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={1, 2, 3}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>
            <a:extLst>
              <a:ext uri="{FF2B5EF4-FFF2-40B4-BE49-F238E27FC236}">
                <a16:creationId xmlns:a16="http://schemas.microsoft.com/office/drawing/2014/main" id="{065D1222-9C45-326A-2177-127059716A17}"/>
              </a:ext>
            </a:extLst>
          </p:cNvPr>
          <p:cNvSpPr/>
          <p:nvPr/>
        </p:nvSpPr>
        <p:spPr>
          <a:xfrm rot="5400000">
            <a:off x="4277290" y="3714582"/>
            <a:ext cx="185858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94A7865-C29B-BE8E-8335-CA67ED430169}"/>
              </a:ext>
            </a:extLst>
          </p:cNvPr>
          <p:cNvSpPr/>
          <p:nvPr/>
        </p:nvSpPr>
        <p:spPr>
          <a:xfrm rot="5400000">
            <a:off x="6699115" y="3487603"/>
            <a:ext cx="374039" cy="158027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9D898-3D5C-55DE-9942-31EDFF113945}"/>
              </a:ext>
            </a:extLst>
          </p:cNvPr>
          <p:cNvSpPr txBox="1"/>
          <p:nvPr/>
        </p:nvSpPr>
        <p:spPr>
          <a:xfrm>
            <a:off x="3525083" y="446820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Name of the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42CBA-5198-F937-3652-51AED1D3AA83}"/>
              </a:ext>
            </a:extLst>
          </p:cNvPr>
          <p:cNvSpPr txBox="1"/>
          <p:nvPr/>
        </p:nvSpPr>
        <p:spPr>
          <a:xfrm>
            <a:off x="6039524" y="4474083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4290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1215609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way to think about a set is as a </a:t>
            </a:r>
            <a:r>
              <a:rPr lang="en-PH" sz="2400" b="1" dirty="0">
                <a:solidFill>
                  <a:srgbClr val="0070C0"/>
                </a:solidFill>
              </a:rPr>
              <a:t>box</a:t>
            </a:r>
            <a:r>
              <a:rPr lang="en-PH" sz="2400" dirty="0"/>
              <a:t>, possibly with some things inside. </a:t>
            </a:r>
          </a:p>
          <a:p>
            <a:endParaRPr lang="en-PH" sz="2400" dirty="0"/>
          </a:p>
          <a:p>
            <a:r>
              <a:rPr lang="en-PH" sz="2400" dirty="0"/>
              <a:t>When you look into a box, the things inside </a:t>
            </a:r>
            <a:r>
              <a:rPr lang="en-PH" sz="2400" b="1" dirty="0">
                <a:solidFill>
                  <a:srgbClr val="0070C0"/>
                </a:solidFill>
              </a:rPr>
              <a:t>do not have any particular order</a:t>
            </a:r>
            <a:r>
              <a:rPr lang="en-PH" sz="2400" dirty="0"/>
              <a:t>; the same can be said about the elements of a set. </a:t>
            </a:r>
          </a:p>
        </p:txBody>
      </p:sp>
    </p:spTree>
    <p:extLst>
      <p:ext uri="{BB962C8B-B14F-4D97-AF65-F5344CB8AC3E}">
        <p14:creationId xmlns:p14="http://schemas.microsoft.com/office/powerpoint/2010/main" val="9864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6002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3665291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above box also corresponds to </a:t>
            </a:r>
            <a:r>
              <a:rPr lang="en-PH" sz="2400" b="1" dirty="0"/>
              <a:t>{1,2,3}, {1,3,2}, {2,1,3}, {3,2,1} </a:t>
            </a:r>
            <a:r>
              <a:rPr lang="en-PH" sz="2400" dirty="0"/>
              <a:t>and </a:t>
            </a:r>
            <a:r>
              <a:rPr lang="en-PH" sz="2400" b="1" dirty="0"/>
              <a:t>{3,1,2}.</a:t>
            </a:r>
          </a:p>
          <a:p>
            <a:endParaRPr lang="en-PH" sz="2400" dirty="0"/>
          </a:p>
          <a:p>
            <a:r>
              <a:rPr lang="en-PH" sz="2400" dirty="0"/>
              <a:t>We will view all of these sets as being </a:t>
            </a:r>
            <a:r>
              <a:rPr lang="en-PH" sz="2400" b="1" dirty="0">
                <a:solidFill>
                  <a:srgbClr val="0070C0"/>
                </a:solidFill>
              </a:rPr>
              <a:t>equal to each other, </a:t>
            </a:r>
            <a:r>
              <a:rPr lang="en-PH" sz="2400" dirty="0"/>
              <a:t>since they contain the exactly the same elements.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8BBED-320B-8FB6-276E-38F78E87A08C}"/>
              </a:ext>
            </a:extLst>
          </p:cNvPr>
          <p:cNvSpPr txBox="1"/>
          <p:nvPr/>
        </p:nvSpPr>
        <p:spPr>
          <a:xfrm>
            <a:off x="3039534" y="5123878"/>
            <a:ext cx="61129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100" dirty="0"/>
              <a:t>For example, </a:t>
            </a:r>
            <a:r>
              <a:rPr lang="en-PH" sz="3000" b="1" dirty="0"/>
              <a:t>{1, 3, 2} = {3, 2, 1} </a:t>
            </a:r>
          </a:p>
        </p:txBody>
      </p:sp>
    </p:spTree>
    <p:extLst>
      <p:ext uri="{BB962C8B-B14F-4D97-AF65-F5344CB8AC3E}">
        <p14:creationId xmlns:p14="http://schemas.microsoft.com/office/powerpoint/2010/main" val="13556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B3216ED-2929-123C-6386-F8FED4B47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514600"/>
            <a:ext cx="77470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5FD1A-0EBD-4671-2BFA-98000BE9A336}"/>
              </a:ext>
            </a:extLst>
          </p:cNvPr>
          <p:cNvSpPr txBox="1"/>
          <p:nvPr/>
        </p:nvSpPr>
        <p:spPr>
          <a:xfrm>
            <a:off x="762000" y="1591270"/>
            <a:ext cx="1089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important thing to note about sets is that the </a:t>
            </a:r>
            <a:r>
              <a:rPr lang="en-PH" sz="2400" b="1" dirty="0">
                <a:solidFill>
                  <a:srgbClr val="0070C0"/>
                </a:solidFill>
              </a:rPr>
              <a:t>elements do not have to be numbers</a:t>
            </a:r>
            <a:r>
              <a:rPr lang="en-PH" sz="2400" dirty="0"/>
              <a:t>. The elements of a set can be anything. </a:t>
            </a:r>
          </a:p>
        </p:txBody>
      </p:sp>
    </p:spTree>
    <p:extLst>
      <p:ext uri="{BB962C8B-B14F-4D97-AF65-F5344CB8AC3E}">
        <p14:creationId xmlns:p14="http://schemas.microsoft.com/office/powerpoint/2010/main" val="29055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/>
              <a:t>Set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/>
              <a:t>CCALCOMP</a:t>
            </a:r>
            <a:endParaRPr lang="en-PH" dirty="0"/>
          </a:p>
        </p:txBody>
      </p:sp>
      <p:pic>
        <p:nvPicPr>
          <p:cNvPr id="5" name="Picture 4" descr="A black lin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1A268AC6-8673-4539-99F6-4F3A4019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7700"/>
            <a:ext cx="6858000" cy="302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603C4-BC60-8738-A157-3824FB74B91D}"/>
              </a:ext>
            </a:extLst>
          </p:cNvPr>
          <p:cNvSpPr txBox="1"/>
          <p:nvPr/>
        </p:nvSpPr>
        <p:spPr>
          <a:xfrm>
            <a:off x="787399" y="1381988"/>
            <a:ext cx="10989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Just as boxes can be empty, so can sets! </a:t>
            </a:r>
          </a:p>
        </p:txBody>
      </p:sp>
    </p:spTree>
    <p:extLst>
      <p:ext uri="{BB962C8B-B14F-4D97-AF65-F5344CB8AC3E}">
        <p14:creationId xmlns:p14="http://schemas.microsoft.com/office/powerpoint/2010/main" val="20274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-up of a quote&#10;&#10;Description automatically generated">
            <a:extLst>
              <a:ext uri="{FF2B5EF4-FFF2-40B4-BE49-F238E27FC236}">
                <a16:creationId xmlns:a16="http://schemas.microsoft.com/office/drawing/2014/main" id="{D137C458-346C-AFE4-49A3-6305B5340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60627"/>
            <a:ext cx="7772400" cy="1647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Furthermore, it’s certainly possible for one box to be inside another box. </a:t>
            </a:r>
          </a:p>
          <a:p>
            <a:endParaRPr lang="en-PH" sz="2400" dirty="0"/>
          </a:p>
          <a:p>
            <a:r>
              <a:rPr lang="en-PH" sz="2400" dirty="0"/>
              <a:t>Likewise, it’s certainly possible for one set to be a single element inside another set. </a:t>
            </a:r>
          </a:p>
        </p:txBody>
      </p:sp>
    </p:spTree>
    <p:extLst>
      <p:ext uri="{BB962C8B-B14F-4D97-AF65-F5344CB8AC3E}">
        <p14:creationId xmlns:p14="http://schemas.microsoft.com/office/powerpoint/2010/main" val="166517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1849</TotalTime>
  <Words>779</Words>
  <Application>Microsoft Office PowerPoint</Application>
  <PresentationFormat>Widescreen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Calibri Light (Headings)</vt:lpstr>
      <vt:lpstr>Cambria Math</vt:lpstr>
      <vt:lpstr>TeXGyreSchola-Bold</vt:lpstr>
      <vt:lpstr>TeXGyreSchola-Regular</vt:lpstr>
      <vt:lpstr>Wingdings</vt:lpstr>
      <vt:lpstr>Office Theme</vt:lpstr>
      <vt:lpstr>Sets </vt:lpstr>
      <vt:lpstr>Outline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Notations</vt:lpstr>
      <vt:lpstr>Important Sets</vt:lpstr>
      <vt:lpstr>Important Sets</vt:lpstr>
      <vt:lpstr>Set Builder Notation</vt:lpstr>
      <vt:lpstr>Set Builder Notation</vt:lpstr>
      <vt:lpstr>Set Builder Notation</vt:lpstr>
      <vt:lpstr>Set Builder Notation</vt:lpstr>
      <vt:lpstr>Reading a Set Notation</vt:lpstr>
      <vt:lpstr>Reading a Set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269</cp:revision>
  <dcterms:created xsi:type="dcterms:W3CDTF">2022-05-11T03:47:05Z</dcterms:created>
  <dcterms:modified xsi:type="dcterms:W3CDTF">2024-04-14T13:50:00Z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